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6" r:id="rId3"/>
    <p:sldMasterId id="2147483708" r:id="rId4"/>
    <p:sldMasterId id="2147483732" r:id="rId5"/>
    <p:sldMasterId id="2147483744" r:id="rId6"/>
    <p:sldMasterId id="2147483756" r:id="rId7"/>
    <p:sldMasterId id="2147483768" r:id="rId8"/>
    <p:sldMasterId id="2147483780" r:id="rId9"/>
  </p:sldMasterIdLst>
  <p:notesMasterIdLst>
    <p:notesMasterId r:id="rId124"/>
  </p:notesMasterIdLst>
  <p:sldIdLst>
    <p:sldId id="429" r:id="rId10"/>
    <p:sldId id="294" r:id="rId11"/>
    <p:sldId id="316" r:id="rId12"/>
    <p:sldId id="344" r:id="rId13"/>
    <p:sldId id="343" r:id="rId14"/>
    <p:sldId id="427" r:id="rId15"/>
    <p:sldId id="290" r:id="rId16"/>
    <p:sldId id="317" r:id="rId17"/>
    <p:sldId id="300" r:id="rId18"/>
    <p:sldId id="299" r:id="rId19"/>
    <p:sldId id="301" r:id="rId20"/>
    <p:sldId id="297" r:id="rId21"/>
    <p:sldId id="369" r:id="rId22"/>
    <p:sldId id="319" r:id="rId23"/>
    <p:sldId id="338" r:id="rId24"/>
    <p:sldId id="370" r:id="rId25"/>
    <p:sldId id="371" r:id="rId26"/>
    <p:sldId id="372" r:id="rId27"/>
    <p:sldId id="374" r:id="rId28"/>
    <p:sldId id="375" r:id="rId29"/>
    <p:sldId id="376" r:id="rId30"/>
    <p:sldId id="377" r:id="rId31"/>
    <p:sldId id="378" r:id="rId32"/>
    <p:sldId id="379" r:id="rId33"/>
    <p:sldId id="397" r:id="rId34"/>
    <p:sldId id="305" r:id="rId35"/>
    <p:sldId id="306" r:id="rId36"/>
    <p:sldId id="380" r:id="rId37"/>
    <p:sldId id="381" r:id="rId38"/>
    <p:sldId id="382" r:id="rId39"/>
    <p:sldId id="383" r:id="rId40"/>
    <p:sldId id="313" r:id="rId41"/>
    <p:sldId id="385" r:id="rId42"/>
    <p:sldId id="386" r:id="rId43"/>
    <p:sldId id="387" r:id="rId44"/>
    <p:sldId id="388" r:id="rId45"/>
    <p:sldId id="389" r:id="rId46"/>
    <p:sldId id="390" r:id="rId47"/>
    <p:sldId id="403" r:id="rId48"/>
    <p:sldId id="391" r:id="rId49"/>
    <p:sldId id="392" r:id="rId50"/>
    <p:sldId id="393" r:id="rId51"/>
    <p:sldId id="394" r:id="rId52"/>
    <p:sldId id="395" r:id="rId53"/>
    <p:sldId id="396" r:id="rId54"/>
    <p:sldId id="401" r:id="rId55"/>
    <p:sldId id="400" r:id="rId56"/>
    <p:sldId id="402" r:id="rId57"/>
    <p:sldId id="339" r:id="rId58"/>
    <p:sldId id="340" r:id="rId59"/>
    <p:sldId id="353" r:id="rId60"/>
    <p:sldId id="354" r:id="rId61"/>
    <p:sldId id="355" r:id="rId62"/>
    <p:sldId id="356" r:id="rId63"/>
    <p:sldId id="357" r:id="rId64"/>
    <p:sldId id="404" r:id="rId65"/>
    <p:sldId id="405" r:id="rId66"/>
    <p:sldId id="406" r:id="rId67"/>
    <p:sldId id="407" r:id="rId68"/>
    <p:sldId id="408" r:id="rId69"/>
    <p:sldId id="409" r:id="rId70"/>
    <p:sldId id="410" r:id="rId71"/>
    <p:sldId id="411" r:id="rId72"/>
    <p:sldId id="412" r:id="rId73"/>
    <p:sldId id="413" r:id="rId74"/>
    <p:sldId id="414" r:id="rId75"/>
    <p:sldId id="415" r:id="rId76"/>
    <p:sldId id="342" r:id="rId77"/>
    <p:sldId id="309" r:id="rId78"/>
    <p:sldId id="310" r:id="rId79"/>
    <p:sldId id="311" r:id="rId80"/>
    <p:sldId id="312" r:id="rId81"/>
    <p:sldId id="314" r:id="rId82"/>
    <p:sldId id="315" r:id="rId83"/>
    <p:sldId id="323" r:id="rId84"/>
    <p:sldId id="428" r:id="rId85"/>
    <p:sldId id="322" r:id="rId86"/>
    <p:sldId id="324" r:id="rId87"/>
    <p:sldId id="330" r:id="rId88"/>
    <p:sldId id="331" r:id="rId89"/>
    <p:sldId id="416" r:id="rId90"/>
    <p:sldId id="417" r:id="rId91"/>
    <p:sldId id="418" r:id="rId92"/>
    <p:sldId id="419" r:id="rId93"/>
    <p:sldId id="420" r:id="rId94"/>
    <p:sldId id="421" r:id="rId95"/>
    <p:sldId id="422" r:id="rId96"/>
    <p:sldId id="423" r:id="rId97"/>
    <p:sldId id="424" r:id="rId98"/>
    <p:sldId id="425" r:id="rId99"/>
    <p:sldId id="426" r:id="rId100"/>
    <p:sldId id="333" r:id="rId101"/>
    <p:sldId id="332" r:id="rId102"/>
    <p:sldId id="366" r:id="rId103"/>
    <p:sldId id="367" r:id="rId104"/>
    <p:sldId id="368" r:id="rId105"/>
    <p:sldId id="325" r:id="rId106"/>
    <p:sldId id="326" r:id="rId107"/>
    <p:sldId id="328" r:id="rId108"/>
    <p:sldId id="358" r:id="rId109"/>
    <p:sldId id="359" r:id="rId110"/>
    <p:sldId id="360" r:id="rId111"/>
    <p:sldId id="345" r:id="rId112"/>
    <p:sldId id="346" r:id="rId113"/>
    <p:sldId id="347" r:id="rId114"/>
    <p:sldId id="348" r:id="rId115"/>
    <p:sldId id="349" r:id="rId116"/>
    <p:sldId id="350" r:id="rId117"/>
    <p:sldId id="361" r:id="rId118"/>
    <p:sldId id="362" r:id="rId119"/>
    <p:sldId id="363" r:id="rId120"/>
    <p:sldId id="364" r:id="rId121"/>
    <p:sldId id="365" r:id="rId122"/>
    <p:sldId id="430" r:id="rId123"/>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Средний стиль 4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Средний стиль 4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12" autoAdjust="0"/>
    <p:restoredTop sz="94660"/>
  </p:normalViewPr>
  <p:slideViewPr>
    <p:cSldViewPr>
      <p:cViewPr varScale="1">
        <p:scale>
          <a:sx n="111" d="100"/>
          <a:sy n="111" d="100"/>
        </p:scale>
        <p:origin x="1446" y="114"/>
      </p:cViewPr>
      <p:guideLst>
        <p:guide orient="horz" pos="216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3D3CD-9AB1-45CA-8880-815B7980678A}" type="doc">
      <dgm:prSet loTypeId="urn:microsoft.com/office/officeart/2005/8/layout/cycle2" loCatId="cycle" qsTypeId="urn:microsoft.com/office/officeart/2005/8/quickstyle/3d2" qsCatId="3D" csTypeId="urn:microsoft.com/office/officeart/2005/8/colors/accent0_3" csCatId="mainScheme" phldr="1"/>
      <dgm:spPr/>
      <dgm:t>
        <a:bodyPr/>
        <a:lstStyle/>
        <a:p>
          <a:endParaRPr lang="ru-RU"/>
        </a:p>
      </dgm:t>
    </dgm:pt>
    <dgm:pt modelId="{147A95C3-7A63-4EDE-9F3C-6684F4E4EF6D}">
      <dgm:prSet phldrT="[Текст]"/>
      <dgm:spPr/>
      <dgm:t>
        <a:bodyPr/>
        <a:lstStyle/>
        <a:p>
          <a:r>
            <a:rPr lang="en-US" dirty="0" smtClean="0"/>
            <a:t>Services</a:t>
          </a:r>
          <a:endParaRPr lang="ru-RU" dirty="0"/>
        </a:p>
      </dgm:t>
    </dgm:pt>
    <dgm:pt modelId="{25EF4572-94EF-4A5A-8212-9E1541BB2843}" type="parTrans" cxnId="{1B0881B2-1EFB-4E34-904E-CE66B305A1D4}">
      <dgm:prSet/>
      <dgm:spPr/>
      <dgm:t>
        <a:bodyPr/>
        <a:lstStyle/>
        <a:p>
          <a:endParaRPr lang="ru-RU"/>
        </a:p>
      </dgm:t>
    </dgm:pt>
    <dgm:pt modelId="{691B949D-4EDD-4916-9640-AC039084D3B0}" type="sibTrans" cxnId="{1B0881B2-1EFB-4E34-904E-CE66B305A1D4}">
      <dgm:prSet/>
      <dgm:spPr/>
      <dgm:t>
        <a:bodyPr/>
        <a:lstStyle/>
        <a:p>
          <a:endParaRPr lang="ru-RU"/>
        </a:p>
      </dgm:t>
    </dgm:pt>
    <dgm:pt modelId="{EB337585-73E1-4408-8F6F-935DE89DA4BE}">
      <dgm:prSet phldrT="[Текст]"/>
      <dgm:spPr/>
      <dgm:t>
        <a:bodyPr/>
        <a:lstStyle/>
        <a:p>
          <a:r>
            <a:rPr lang="en-US" dirty="0" smtClean="0"/>
            <a:t>Windows</a:t>
          </a:r>
          <a:endParaRPr lang="ru-RU" dirty="0"/>
        </a:p>
      </dgm:t>
    </dgm:pt>
    <dgm:pt modelId="{A9C3FD7D-1DDC-4B5D-B051-EC5C9466EF67}" type="parTrans" cxnId="{FAC43385-D689-49E3-B9E3-EFDC7BFE521E}">
      <dgm:prSet/>
      <dgm:spPr/>
      <dgm:t>
        <a:bodyPr/>
        <a:lstStyle/>
        <a:p>
          <a:endParaRPr lang="ru-RU"/>
        </a:p>
      </dgm:t>
    </dgm:pt>
    <dgm:pt modelId="{8E83DDE6-A28D-4CFA-8760-6A6D16D5BD96}" type="sibTrans" cxnId="{FAC43385-D689-49E3-B9E3-EFDC7BFE521E}">
      <dgm:prSet/>
      <dgm:spPr/>
      <dgm:t>
        <a:bodyPr/>
        <a:lstStyle/>
        <a:p>
          <a:endParaRPr lang="ru-RU"/>
        </a:p>
      </dgm:t>
    </dgm:pt>
    <dgm:pt modelId="{0B64A512-FF1F-40C4-A5EB-771665CA9084}">
      <dgm:prSet phldrT="[Текст]"/>
      <dgm:spPr/>
      <dgm:t>
        <a:bodyPr/>
        <a:lstStyle/>
        <a:p>
          <a:r>
            <a:rPr lang="en-US" dirty="0" smtClean="0"/>
            <a:t>Web</a:t>
          </a:r>
          <a:endParaRPr lang="ru-RU" dirty="0"/>
        </a:p>
      </dgm:t>
    </dgm:pt>
    <dgm:pt modelId="{660C91C3-7917-4137-9738-BFD847A7FBC1}" type="parTrans" cxnId="{E2662A01-502C-45B0-BB39-F137FD18A49C}">
      <dgm:prSet/>
      <dgm:spPr/>
      <dgm:t>
        <a:bodyPr/>
        <a:lstStyle/>
        <a:p>
          <a:endParaRPr lang="ru-RU"/>
        </a:p>
      </dgm:t>
    </dgm:pt>
    <dgm:pt modelId="{33D28E8E-4BCE-4761-BF96-5428423A0958}" type="sibTrans" cxnId="{E2662A01-502C-45B0-BB39-F137FD18A49C}">
      <dgm:prSet/>
      <dgm:spPr/>
      <dgm:t>
        <a:bodyPr/>
        <a:lstStyle/>
        <a:p>
          <a:endParaRPr lang="ru-RU"/>
        </a:p>
      </dgm:t>
    </dgm:pt>
    <dgm:pt modelId="{F6D014BA-4584-43D4-808E-824D78755C8B}">
      <dgm:prSet phldrT="[Текст]"/>
      <dgm:spPr/>
      <dgm:t>
        <a:bodyPr/>
        <a:lstStyle/>
        <a:p>
          <a:r>
            <a:rPr lang="en-US" dirty="0" smtClean="0"/>
            <a:t>Office</a:t>
          </a:r>
          <a:endParaRPr lang="ru-RU" dirty="0"/>
        </a:p>
      </dgm:t>
    </dgm:pt>
    <dgm:pt modelId="{02CC5F07-AD05-4CA1-859C-030EFEF8D988}" type="parTrans" cxnId="{81DF1673-05F7-42C3-8EA9-BAC25F7FDD86}">
      <dgm:prSet/>
      <dgm:spPr/>
      <dgm:t>
        <a:bodyPr/>
        <a:lstStyle/>
        <a:p>
          <a:endParaRPr lang="ru-RU"/>
        </a:p>
      </dgm:t>
    </dgm:pt>
    <dgm:pt modelId="{917753B7-C960-46D3-A582-6D848BC6F9A4}" type="sibTrans" cxnId="{81DF1673-05F7-42C3-8EA9-BAC25F7FDD86}">
      <dgm:prSet/>
      <dgm:spPr/>
      <dgm:t>
        <a:bodyPr/>
        <a:lstStyle/>
        <a:p>
          <a:endParaRPr lang="ru-RU"/>
        </a:p>
      </dgm:t>
    </dgm:pt>
    <dgm:pt modelId="{CC440EC4-2FCC-49C1-AE38-534B1BACAB08}">
      <dgm:prSet phldrT="[Текст]"/>
      <dgm:spPr/>
      <dgm:t>
        <a:bodyPr/>
        <a:lstStyle/>
        <a:p>
          <a:r>
            <a:rPr lang="en-US" dirty="0" smtClean="0"/>
            <a:t>Mobile</a:t>
          </a:r>
          <a:endParaRPr lang="ru-RU" dirty="0"/>
        </a:p>
      </dgm:t>
    </dgm:pt>
    <dgm:pt modelId="{557B64D4-C9BA-4715-A91A-442FAF1C3331}" type="parTrans" cxnId="{9BF2DBD6-353B-4C4A-9A19-B5A55A110B88}">
      <dgm:prSet/>
      <dgm:spPr/>
      <dgm:t>
        <a:bodyPr/>
        <a:lstStyle/>
        <a:p>
          <a:endParaRPr lang="ru-RU"/>
        </a:p>
      </dgm:t>
    </dgm:pt>
    <dgm:pt modelId="{955F9563-7F38-484B-B452-5DD87644D4B2}" type="sibTrans" cxnId="{9BF2DBD6-353B-4C4A-9A19-B5A55A110B88}">
      <dgm:prSet/>
      <dgm:spPr/>
      <dgm:t>
        <a:bodyPr/>
        <a:lstStyle/>
        <a:p>
          <a:endParaRPr lang="ru-RU"/>
        </a:p>
      </dgm:t>
    </dgm:pt>
    <dgm:pt modelId="{0B9F0DC6-E62E-43A6-BCFC-75AEBB4F7B44}" type="pres">
      <dgm:prSet presAssocID="{0F83D3CD-9AB1-45CA-8880-815B7980678A}" presName="cycle" presStyleCnt="0">
        <dgm:presLayoutVars>
          <dgm:dir/>
          <dgm:resizeHandles val="exact"/>
        </dgm:presLayoutVars>
      </dgm:prSet>
      <dgm:spPr/>
      <dgm:t>
        <a:bodyPr/>
        <a:lstStyle/>
        <a:p>
          <a:endParaRPr lang="ru-RU"/>
        </a:p>
      </dgm:t>
    </dgm:pt>
    <dgm:pt modelId="{55B6EED7-EF2A-4903-BA4F-09FFDB8D00BB}" type="pres">
      <dgm:prSet presAssocID="{147A95C3-7A63-4EDE-9F3C-6684F4E4EF6D}" presName="node" presStyleLbl="node1" presStyleIdx="0" presStyleCnt="5">
        <dgm:presLayoutVars>
          <dgm:bulletEnabled val="1"/>
        </dgm:presLayoutVars>
      </dgm:prSet>
      <dgm:spPr/>
      <dgm:t>
        <a:bodyPr/>
        <a:lstStyle/>
        <a:p>
          <a:endParaRPr lang="ru-RU"/>
        </a:p>
      </dgm:t>
    </dgm:pt>
    <dgm:pt modelId="{D754563D-2B2A-4B57-A114-BCB72D541DF5}" type="pres">
      <dgm:prSet presAssocID="{691B949D-4EDD-4916-9640-AC039084D3B0}" presName="sibTrans" presStyleLbl="sibTrans2D1" presStyleIdx="0" presStyleCnt="5"/>
      <dgm:spPr/>
      <dgm:t>
        <a:bodyPr/>
        <a:lstStyle/>
        <a:p>
          <a:endParaRPr lang="ru-RU"/>
        </a:p>
      </dgm:t>
    </dgm:pt>
    <dgm:pt modelId="{24AE6D5A-26BE-4B64-8CCB-4112824DEC44}" type="pres">
      <dgm:prSet presAssocID="{691B949D-4EDD-4916-9640-AC039084D3B0}" presName="connectorText" presStyleLbl="sibTrans2D1" presStyleIdx="0" presStyleCnt="5"/>
      <dgm:spPr/>
      <dgm:t>
        <a:bodyPr/>
        <a:lstStyle/>
        <a:p>
          <a:endParaRPr lang="ru-RU"/>
        </a:p>
      </dgm:t>
    </dgm:pt>
    <dgm:pt modelId="{DDFD0797-E3F1-424A-B8B9-EEF988CE439F}" type="pres">
      <dgm:prSet presAssocID="{EB337585-73E1-4408-8F6F-935DE89DA4BE}" presName="node" presStyleLbl="node1" presStyleIdx="1" presStyleCnt="5">
        <dgm:presLayoutVars>
          <dgm:bulletEnabled val="1"/>
        </dgm:presLayoutVars>
      </dgm:prSet>
      <dgm:spPr/>
      <dgm:t>
        <a:bodyPr/>
        <a:lstStyle/>
        <a:p>
          <a:endParaRPr lang="ru-RU"/>
        </a:p>
      </dgm:t>
    </dgm:pt>
    <dgm:pt modelId="{022DC6AA-6E1C-40BB-A1C3-014D9ECA4EEE}" type="pres">
      <dgm:prSet presAssocID="{8E83DDE6-A28D-4CFA-8760-6A6D16D5BD96}" presName="sibTrans" presStyleLbl="sibTrans2D1" presStyleIdx="1" presStyleCnt="5"/>
      <dgm:spPr/>
      <dgm:t>
        <a:bodyPr/>
        <a:lstStyle/>
        <a:p>
          <a:endParaRPr lang="ru-RU"/>
        </a:p>
      </dgm:t>
    </dgm:pt>
    <dgm:pt modelId="{F3E65FCC-AA22-498B-B228-ABE72FEBE9EF}" type="pres">
      <dgm:prSet presAssocID="{8E83DDE6-A28D-4CFA-8760-6A6D16D5BD96}" presName="connectorText" presStyleLbl="sibTrans2D1" presStyleIdx="1" presStyleCnt="5"/>
      <dgm:spPr/>
      <dgm:t>
        <a:bodyPr/>
        <a:lstStyle/>
        <a:p>
          <a:endParaRPr lang="ru-RU"/>
        </a:p>
      </dgm:t>
    </dgm:pt>
    <dgm:pt modelId="{B44D79DB-FE15-4700-9EF5-F808A34A1627}" type="pres">
      <dgm:prSet presAssocID="{0B64A512-FF1F-40C4-A5EB-771665CA9084}" presName="node" presStyleLbl="node1" presStyleIdx="2" presStyleCnt="5">
        <dgm:presLayoutVars>
          <dgm:bulletEnabled val="1"/>
        </dgm:presLayoutVars>
      </dgm:prSet>
      <dgm:spPr/>
      <dgm:t>
        <a:bodyPr/>
        <a:lstStyle/>
        <a:p>
          <a:endParaRPr lang="ru-RU"/>
        </a:p>
      </dgm:t>
    </dgm:pt>
    <dgm:pt modelId="{51C01EB9-761A-44D1-B550-3A82F732522C}" type="pres">
      <dgm:prSet presAssocID="{33D28E8E-4BCE-4761-BF96-5428423A0958}" presName="sibTrans" presStyleLbl="sibTrans2D1" presStyleIdx="2" presStyleCnt="5"/>
      <dgm:spPr/>
      <dgm:t>
        <a:bodyPr/>
        <a:lstStyle/>
        <a:p>
          <a:endParaRPr lang="ru-RU"/>
        </a:p>
      </dgm:t>
    </dgm:pt>
    <dgm:pt modelId="{960AE675-3F46-47DC-AB04-3F7ADCD6C37F}" type="pres">
      <dgm:prSet presAssocID="{33D28E8E-4BCE-4761-BF96-5428423A0958}" presName="connectorText" presStyleLbl="sibTrans2D1" presStyleIdx="2" presStyleCnt="5"/>
      <dgm:spPr/>
      <dgm:t>
        <a:bodyPr/>
        <a:lstStyle/>
        <a:p>
          <a:endParaRPr lang="ru-RU"/>
        </a:p>
      </dgm:t>
    </dgm:pt>
    <dgm:pt modelId="{81E24D5E-D28E-45CD-9D33-C4DD98A44D35}" type="pres">
      <dgm:prSet presAssocID="{F6D014BA-4584-43D4-808E-824D78755C8B}" presName="node" presStyleLbl="node1" presStyleIdx="3" presStyleCnt="5">
        <dgm:presLayoutVars>
          <dgm:bulletEnabled val="1"/>
        </dgm:presLayoutVars>
      </dgm:prSet>
      <dgm:spPr/>
      <dgm:t>
        <a:bodyPr/>
        <a:lstStyle/>
        <a:p>
          <a:endParaRPr lang="ru-RU"/>
        </a:p>
      </dgm:t>
    </dgm:pt>
    <dgm:pt modelId="{ED1FD04D-0A68-4C4B-8453-DFBE91061167}" type="pres">
      <dgm:prSet presAssocID="{917753B7-C960-46D3-A582-6D848BC6F9A4}" presName="sibTrans" presStyleLbl="sibTrans2D1" presStyleIdx="3" presStyleCnt="5"/>
      <dgm:spPr/>
      <dgm:t>
        <a:bodyPr/>
        <a:lstStyle/>
        <a:p>
          <a:endParaRPr lang="ru-RU"/>
        </a:p>
      </dgm:t>
    </dgm:pt>
    <dgm:pt modelId="{82C4C648-1C29-40BF-A7C8-5673CAD1DD48}" type="pres">
      <dgm:prSet presAssocID="{917753B7-C960-46D3-A582-6D848BC6F9A4}" presName="connectorText" presStyleLbl="sibTrans2D1" presStyleIdx="3" presStyleCnt="5"/>
      <dgm:spPr/>
      <dgm:t>
        <a:bodyPr/>
        <a:lstStyle/>
        <a:p>
          <a:endParaRPr lang="ru-RU"/>
        </a:p>
      </dgm:t>
    </dgm:pt>
    <dgm:pt modelId="{56F96304-59EF-48EC-8A6E-CEB1C9342D9F}" type="pres">
      <dgm:prSet presAssocID="{CC440EC4-2FCC-49C1-AE38-534B1BACAB08}" presName="node" presStyleLbl="node1" presStyleIdx="4" presStyleCnt="5">
        <dgm:presLayoutVars>
          <dgm:bulletEnabled val="1"/>
        </dgm:presLayoutVars>
      </dgm:prSet>
      <dgm:spPr/>
      <dgm:t>
        <a:bodyPr/>
        <a:lstStyle/>
        <a:p>
          <a:endParaRPr lang="ru-RU"/>
        </a:p>
      </dgm:t>
    </dgm:pt>
    <dgm:pt modelId="{1FD97C34-902A-4A20-912E-47516713F2B2}" type="pres">
      <dgm:prSet presAssocID="{955F9563-7F38-484B-B452-5DD87644D4B2}" presName="sibTrans" presStyleLbl="sibTrans2D1" presStyleIdx="4" presStyleCnt="5"/>
      <dgm:spPr/>
      <dgm:t>
        <a:bodyPr/>
        <a:lstStyle/>
        <a:p>
          <a:endParaRPr lang="ru-RU"/>
        </a:p>
      </dgm:t>
    </dgm:pt>
    <dgm:pt modelId="{3FC64F1B-1C8D-4D34-B227-19A7FFE44826}" type="pres">
      <dgm:prSet presAssocID="{955F9563-7F38-484B-B452-5DD87644D4B2}" presName="connectorText" presStyleLbl="sibTrans2D1" presStyleIdx="4" presStyleCnt="5"/>
      <dgm:spPr/>
      <dgm:t>
        <a:bodyPr/>
        <a:lstStyle/>
        <a:p>
          <a:endParaRPr lang="ru-RU"/>
        </a:p>
      </dgm:t>
    </dgm:pt>
  </dgm:ptLst>
  <dgm:cxnLst>
    <dgm:cxn modelId="{793EFABC-7FA5-4E91-A13B-AC7234E95189}" type="presOf" srcId="{0F83D3CD-9AB1-45CA-8880-815B7980678A}" destId="{0B9F0DC6-E62E-43A6-BCFC-75AEBB4F7B44}" srcOrd="0" destOrd="0" presId="urn:microsoft.com/office/officeart/2005/8/layout/cycle2"/>
    <dgm:cxn modelId="{EBD1F218-6922-4BA2-9A66-17F25F0CF7D2}" type="presOf" srcId="{33D28E8E-4BCE-4761-BF96-5428423A0958}" destId="{51C01EB9-761A-44D1-B550-3A82F732522C}" srcOrd="0" destOrd="0" presId="urn:microsoft.com/office/officeart/2005/8/layout/cycle2"/>
    <dgm:cxn modelId="{246BBA94-95D4-4A29-9A57-18FD25325536}" type="presOf" srcId="{955F9563-7F38-484B-B452-5DD87644D4B2}" destId="{1FD97C34-902A-4A20-912E-47516713F2B2}" srcOrd="0" destOrd="0" presId="urn:microsoft.com/office/officeart/2005/8/layout/cycle2"/>
    <dgm:cxn modelId="{15D737C6-DA3E-47A7-BB11-06CE4A85FE6D}" type="presOf" srcId="{33D28E8E-4BCE-4761-BF96-5428423A0958}" destId="{960AE675-3F46-47DC-AB04-3F7ADCD6C37F}" srcOrd="1" destOrd="0" presId="urn:microsoft.com/office/officeart/2005/8/layout/cycle2"/>
    <dgm:cxn modelId="{C08B3D22-E2D5-4E70-9930-D165E36245EE}" type="presOf" srcId="{EB337585-73E1-4408-8F6F-935DE89DA4BE}" destId="{DDFD0797-E3F1-424A-B8B9-EEF988CE439F}" srcOrd="0" destOrd="0" presId="urn:microsoft.com/office/officeart/2005/8/layout/cycle2"/>
    <dgm:cxn modelId="{8777B094-6FEC-4476-AFA7-CDD5388431D4}" type="presOf" srcId="{0B64A512-FF1F-40C4-A5EB-771665CA9084}" destId="{B44D79DB-FE15-4700-9EF5-F808A34A1627}" srcOrd="0" destOrd="0" presId="urn:microsoft.com/office/officeart/2005/8/layout/cycle2"/>
    <dgm:cxn modelId="{2455E0C2-6AD1-468C-9F15-A036B986AAC0}" type="presOf" srcId="{147A95C3-7A63-4EDE-9F3C-6684F4E4EF6D}" destId="{55B6EED7-EF2A-4903-BA4F-09FFDB8D00BB}" srcOrd="0" destOrd="0" presId="urn:microsoft.com/office/officeart/2005/8/layout/cycle2"/>
    <dgm:cxn modelId="{843FAD58-81F2-42CB-9C17-823714A6CEEB}" type="presOf" srcId="{691B949D-4EDD-4916-9640-AC039084D3B0}" destId="{24AE6D5A-26BE-4B64-8CCB-4112824DEC44}" srcOrd="1" destOrd="0" presId="urn:microsoft.com/office/officeart/2005/8/layout/cycle2"/>
    <dgm:cxn modelId="{1C26AEDC-AD23-4AA4-80D9-8A72A260247B}" type="presOf" srcId="{8E83DDE6-A28D-4CFA-8760-6A6D16D5BD96}" destId="{F3E65FCC-AA22-498B-B228-ABE72FEBE9EF}" srcOrd="1" destOrd="0" presId="urn:microsoft.com/office/officeart/2005/8/layout/cycle2"/>
    <dgm:cxn modelId="{81DF1673-05F7-42C3-8EA9-BAC25F7FDD86}" srcId="{0F83D3CD-9AB1-45CA-8880-815B7980678A}" destId="{F6D014BA-4584-43D4-808E-824D78755C8B}" srcOrd="3" destOrd="0" parTransId="{02CC5F07-AD05-4CA1-859C-030EFEF8D988}" sibTransId="{917753B7-C960-46D3-A582-6D848BC6F9A4}"/>
    <dgm:cxn modelId="{FAC43385-D689-49E3-B9E3-EFDC7BFE521E}" srcId="{0F83D3CD-9AB1-45CA-8880-815B7980678A}" destId="{EB337585-73E1-4408-8F6F-935DE89DA4BE}" srcOrd="1" destOrd="0" parTransId="{A9C3FD7D-1DDC-4B5D-B051-EC5C9466EF67}" sibTransId="{8E83DDE6-A28D-4CFA-8760-6A6D16D5BD96}"/>
    <dgm:cxn modelId="{9BF2DBD6-353B-4C4A-9A19-B5A55A110B88}" srcId="{0F83D3CD-9AB1-45CA-8880-815B7980678A}" destId="{CC440EC4-2FCC-49C1-AE38-534B1BACAB08}" srcOrd="4" destOrd="0" parTransId="{557B64D4-C9BA-4715-A91A-442FAF1C3331}" sibTransId="{955F9563-7F38-484B-B452-5DD87644D4B2}"/>
    <dgm:cxn modelId="{E2662A01-502C-45B0-BB39-F137FD18A49C}" srcId="{0F83D3CD-9AB1-45CA-8880-815B7980678A}" destId="{0B64A512-FF1F-40C4-A5EB-771665CA9084}" srcOrd="2" destOrd="0" parTransId="{660C91C3-7917-4137-9738-BFD847A7FBC1}" sibTransId="{33D28E8E-4BCE-4761-BF96-5428423A0958}"/>
    <dgm:cxn modelId="{30B5618A-23A7-4940-B9CE-71A30B886BA7}" type="presOf" srcId="{955F9563-7F38-484B-B452-5DD87644D4B2}" destId="{3FC64F1B-1C8D-4D34-B227-19A7FFE44826}" srcOrd="1" destOrd="0" presId="urn:microsoft.com/office/officeart/2005/8/layout/cycle2"/>
    <dgm:cxn modelId="{F595FA59-AABD-41BE-ABDE-8788FC874A0B}" type="presOf" srcId="{F6D014BA-4584-43D4-808E-824D78755C8B}" destId="{81E24D5E-D28E-45CD-9D33-C4DD98A44D35}" srcOrd="0" destOrd="0" presId="urn:microsoft.com/office/officeart/2005/8/layout/cycle2"/>
    <dgm:cxn modelId="{D6D81A75-AB2B-42BD-BD63-6826DD0FE714}" type="presOf" srcId="{917753B7-C960-46D3-A582-6D848BC6F9A4}" destId="{82C4C648-1C29-40BF-A7C8-5673CAD1DD48}" srcOrd="1" destOrd="0" presId="urn:microsoft.com/office/officeart/2005/8/layout/cycle2"/>
    <dgm:cxn modelId="{82C1E39A-BE23-41BA-9FA1-C66B90113989}" type="presOf" srcId="{691B949D-4EDD-4916-9640-AC039084D3B0}" destId="{D754563D-2B2A-4B57-A114-BCB72D541DF5}" srcOrd="0" destOrd="0" presId="urn:microsoft.com/office/officeart/2005/8/layout/cycle2"/>
    <dgm:cxn modelId="{1133C76B-3F87-44C8-A0A3-F7C003DF613F}" type="presOf" srcId="{917753B7-C960-46D3-A582-6D848BC6F9A4}" destId="{ED1FD04D-0A68-4C4B-8453-DFBE91061167}" srcOrd="0" destOrd="0" presId="urn:microsoft.com/office/officeart/2005/8/layout/cycle2"/>
    <dgm:cxn modelId="{1B0881B2-1EFB-4E34-904E-CE66B305A1D4}" srcId="{0F83D3CD-9AB1-45CA-8880-815B7980678A}" destId="{147A95C3-7A63-4EDE-9F3C-6684F4E4EF6D}" srcOrd="0" destOrd="0" parTransId="{25EF4572-94EF-4A5A-8212-9E1541BB2843}" sibTransId="{691B949D-4EDD-4916-9640-AC039084D3B0}"/>
    <dgm:cxn modelId="{7DF5FB01-4412-4776-A10B-0DDE0171ADB5}" type="presOf" srcId="{8E83DDE6-A28D-4CFA-8760-6A6D16D5BD96}" destId="{022DC6AA-6E1C-40BB-A1C3-014D9ECA4EEE}" srcOrd="0" destOrd="0" presId="urn:microsoft.com/office/officeart/2005/8/layout/cycle2"/>
    <dgm:cxn modelId="{BB8A5B06-D105-4EBF-A716-B7D814DEC28B}" type="presOf" srcId="{CC440EC4-2FCC-49C1-AE38-534B1BACAB08}" destId="{56F96304-59EF-48EC-8A6E-CEB1C9342D9F}" srcOrd="0" destOrd="0" presId="urn:microsoft.com/office/officeart/2005/8/layout/cycle2"/>
    <dgm:cxn modelId="{C76C10F6-3EFC-4C38-B1C6-524A496BC480}" type="presParOf" srcId="{0B9F0DC6-E62E-43A6-BCFC-75AEBB4F7B44}" destId="{55B6EED7-EF2A-4903-BA4F-09FFDB8D00BB}" srcOrd="0" destOrd="0" presId="urn:microsoft.com/office/officeart/2005/8/layout/cycle2"/>
    <dgm:cxn modelId="{AA31B427-A0C2-48B8-BA1E-80277AFA3B15}" type="presParOf" srcId="{0B9F0DC6-E62E-43A6-BCFC-75AEBB4F7B44}" destId="{D754563D-2B2A-4B57-A114-BCB72D541DF5}" srcOrd="1" destOrd="0" presId="urn:microsoft.com/office/officeart/2005/8/layout/cycle2"/>
    <dgm:cxn modelId="{A668FCE3-112F-47B1-A81D-78A6330416B1}" type="presParOf" srcId="{D754563D-2B2A-4B57-A114-BCB72D541DF5}" destId="{24AE6D5A-26BE-4B64-8CCB-4112824DEC44}" srcOrd="0" destOrd="0" presId="urn:microsoft.com/office/officeart/2005/8/layout/cycle2"/>
    <dgm:cxn modelId="{2916C416-85C8-40EE-9592-2C91646C26AC}" type="presParOf" srcId="{0B9F0DC6-E62E-43A6-BCFC-75AEBB4F7B44}" destId="{DDFD0797-E3F1-424A-B8B9-EEF988CE439F}" srcOrd="2" destOrd="0" presId="urn:microsoft.com/office/officeart/2005/8/layout/cycle2"/>
    <dgm:cxn modelId="{448D9875-B75D-4FA5-A81C-83087024C724}" type="presParOf" srcId="{0B9F0DC6-E62E-43A6-BCFC-75AEBB4F7B44}" destId="{022DC6AA-6E1C-40BB-A1C3-014D9ECA4EEE}" srcOrd="3" destOrd="0" presId="urn:microsoft.com/office/officeart/2005/8/layout/cycle2"/>
    <dgm:cxn modelId="{5EA68346-A60B-4CA3-A864-B3718737556E}" type="presParOf" srcId="{022DC6AA-6E1C-40BB-A1C3-014D9ECA4EEE}" destId="{F3E65FCC-AA22-498B-B228-ABE72FEBE9EF}" srcOrd="0" destOrd="0" presId="urn:microsoft.com/office/officeart/2005/8/layout/cycle2"/>
    <dgm:cxn modelId="{877A096A-2867-41EA-BE78-95D781D8FBCB}" type="presParOf" srcId="{0B9F0DC6-E62E-43A6-BCFC-75AEBB4F7B44}" destId="{B44D79DB-FE15-4700-9EF5-F808A34A1627}" srcOrd="4" destOrd="0" presId="urn:microsoft.com/office/officeart/2005/8/layout/cycle2"/>
    <dgm:cxn modelId="{02604255-E09D-492B-84D1-0305797EB323}" type="presParOf" srcId="{0B9F0DC6-E62E-43A6-BCFC-75AEBB4F7B44}" destId="{51C01EB9-761A-44D1-B550-3A82F732522C}" srcOrd="5" destOrd="0" presId="urn:microsoft.com/office/officeart/2005/8/layout/cycle2"/>
    <dgm:cxn modelId="{BB2B91ED-4787-46C2-914E-5ED4EC3F351D}" type="presParOf" srcId="{51C01EB9-761A-44D1-B550-3A82F732522C}" destId="{960AE675-3F46-47DC-AB04-3F7ADCD6C37F}" srcOrd="0" destOrd="0" presId="urn:microsoft.com/office/officeart/2005/8/layout/cycle2"/>
    <dgm:cxn modelId="{C61CDB97-F377-4172-BD47-799261110337}" type="presParOf" srcId="{0B9F0DC6-E62E-43A6-BCFC-75AEBB4F7B44}" destId="{81E24D5E-D28E-45CD-9D33-C4DD98A44D35}" srcOrd="6" destOrd="0" presId="urn:microsoft.com/office/officeart/2005/8/layout/cycle2"/>
    <dgm:cxn modelId="{3E2CA1D4-AE9E-462B-8443-4FAA3AFDFB58}" type="presParOf" srcId="{0B9F0DC6-E62E-43A6-BCFC-75AEBB4F7B44}" destId="{ED1FD04D-0A68-4C4B-8453-DFBE91061167}" srcOrd="7" destOrd="0" presId="urn:microsoft.com/office/officeart/2005/8/layout/cycle2"/>
    <dgm:cxn modelId="{9F67088F-E835-4FFE-ABC3-A32200C593BC}" type="presParOf" srcId="{ED1FD04D-0A68-4C4B-8453-DFBE91061167}" destId="{82C4C648-1C29-40BF-A7C8-5673CAD1DD48}" srcOrd="0" destOrd="0" presId="urn:microsoft.com/office/officeart/2005/8/layout/cycle2"/>
    <dgm:cxn modelId="{9DC35617-5C1A-442B-AFB7-706671AA5E94}" type="presParOf" srcId="{0B9F0DC6-E62E-43A6-BCFC-75AEBB4F7B44}" destId="{56F96304-59EF-48EC-8A6E-CEB1C9342D9F}" srcOrd="8" destOrd="0" presId="urn:microsoft.com/office/officeart/2005/8/layout/cycle2"/>
    <dgm:cxn modelId="{76EB29A7-8AB8-495B-AE79-B5188FEBAEA0}" type="presParOf" srcId="{0B9F0DC6-E62E-43A6-BCFC-75AEBB4F7B44}" destId="{1FD97C34-902A-4A20-912E-47516713F2B2}" srcOrd="9" destOrd="0" presId="urn:microsoft.com/office/officeart/2005/8/layout/cycle2"/>
    <dgm:cxn modelId="{25B15838-44A5-4500-A57E-087091B15A11}" type="presParOf" srcId="{1FD97C34-902A-4A20-912E-47516713F2B2}" destId="{3FC64F1B-1C8D-4D34-B227-19A7FFE4482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91726-7905-4256-A66F-DAD29897EEEC}" type="doc">
      <dgm:prSet loTypeId="urn:microsoft.com/office/officeart/2005/8/layout/hProcess9" loCatId="process" qsTypeId="urn:microsoft.com/office/officeart/2005/8/quickstyle/3d9" qsCatId="3D" csTypeId="urn:microsoft.com/office/officeart/2005/8/colors/accent0_3" csCatId="mainScheme" phldr="1"/>
      <dgm:spPr>
        <a:scene3d>
          <a:camera prst="perspectiveRelaxed">
            <a:rot lat="20400000" lon="20400000" rev="1577324"/>
          </a:camera>
          <a:lightRig rig="soft" dir="t"/>
          <a:backdrop>
            <a:anchor x="0" y="0" z="-210000"/>
            <a:norm dx="0" dy="0" dz="914400"/>
            <a:up dx="0" dy="914400" dz="0"/>
          </a:backdrop>
        </a:scene3d>
      </dgm:spPr>
      <dgm:t>
        <a:bodyPr/>
        <a:lstStyle/>
        <a:p>
          <a:endParaRPr lang="ru-RU"/>
        </a:p>
      </dgm:t>
    </dgm:pt>
    <dgm:pt modelId="{1DC8C7A4-126A-4DE5-9732-6BAEC7AB1EE4}">
      <dgm:prSet/>
      <dgm:spPr/>
      <dgm:t>
        <a:bodyPr/>
        <a:lstStyle/>
        <a:p>
          <a:pPr rtl="0"/>
          <a:r>
            <a:rPr lang="en-US" baseline="0" dirty="0" smtClean="0"/>
            <a:t>COM</a:t>
          </a:r>
          <a:endParaRPr lang="ru-RU" dirty="0"/>
        </a:p>
      </dgm:t>
    </dgm:pt>
    <dgm:pt modelId="{FF3D00B9-A1B7-4040-9DA1-4C637A717EA5}" type="parTrans" cxnId="{21DB1F5C-F709-477F-BC14-3FD1276920CB}">
      <dgm:prSet/>
      <dgm:spPr/>
      <dgm:t>
        <a:bodyPr/>
        <a:lstStyle/>
        <a:p>
          <a:endParaRPr lang="ru-RU"/>
        </a:p>
      </dgm:t>
    </dgm:pt>
    <dgm:pt modelId="{C0032629-3B25-45EF-AC05-5482390877B1}" type="sibTrans" cxnId="{21DB1F5C-F709-477F-BC14-3FD1276920CB}">
      <dgm:prSet/>
      <dgm:spPr/>
      <dgm:t>
        <a:bodyPr/>
        <a:lstStyle/>
        <a:p>
          <a:endParaRPr lang="ru-RU"/>
        </a:p>
      </dgm:t>
    </dgm:pt>
    <dgm:pt modelId="{E612C853-AD62-4FC3-9260-C43FDA389DD7}">
      <dgm:prSet/>
      <dgm:spPr/>
      <dgm:t>
        <a:bodyPr/>
        <a:lstStyle/>
        <a:p>
          <a:pPr rtl="0"/>
          <a:r>
            <a:rPr lang="en-US" baseline="0" dirty="0" smtClean="0"/>
            <a:t>XML</a:t>
          </a:r>
          <a:endParaRPr lang="ru-RU" dirty="0"/>
        </a:p>
      </dgm:t>
    </dgm:pt>
    <dgm:pt modelId="{8C41702A-F7FA-4BBF-B3DB-A7D52FDCC748}" type="parTrans" cxnId="{AB943F2D-FEA8-421E-AAB5-D2F57C07EFB0}">
      <dgm:prSet/>
      <dgm:spPr/>
      <dgm:t>
        <a:bodyPr/>
        <a:lstStyle/>
        <a:p>
          <a:endParaRPr lang="ru-RU"/>
        </a:p>
      </dgm:t>
    </dgm:pt>
    <dgm:pt modelId="{CD4694C1-FF6B-4BDA-947E-19759F68B341}" type="sibTrans" cxnId="{AB943F2D-FEA8-421E-AAB5-D2F57C07EFB0}">
      <dgm:prSet/>
      <dgm:spPr/>
      <dgm:t>
        <a:bodyPr/>
        <a:lstStyle/>
        <a:p>
          <a:endParaRPr lang="ru-RU"/>
        </a:p>
      </dgm:t>
    </dgm:pt>
    <dgm:pt modelId="{40C61EBB-452A-4D6C-9150-9B91430A20D9}">
      <dgm:prSet/>
      <dgm:spPr/>
      <dgm:t>
        <a:bodyPr/>
        <a:lstStyle/>
        <a:p>
          <a:pPr rtl="0"/>
          <a:r>
            <a:rPr lang="en-US" baseline="0" dirty="0" smtClean="0"/>
            <a:t>Java</a:t>
          </a:r>
          <a:endParaRPr lang="ru-RU" dirty="0"/>
        </a:p>
      </dgm:t>
    </dgm:pt>
    <dgm:pt modelId="{A6A85FB2-1E85-4741-933F-EFC695CBD227}" type="parTrans" cxnId="{D5024C90-B26D-4C1E-BCED-F3C683AD2B1A}">
      <dgm:prSet/>
      <dgm:spPr/>
      <dgm:t>
        <a:bodyPr/>
        <a:lstStyle/>
        <a:p>
          <a:endParaRPr lang="ru-RU"/>
        </a:p>
      </dgm:t>
    </dgm:pt>
    <dgm:pt modelId="{A769A9D0-B54B-4461-908E-242556BE3AFF}" type="sibTrans" cxnId="{D5024C90-B26D-4C1E-BCED-F3C683AD2B1A}">
      <dgm:prSet/>
      <dgm:spPr/>
      <dgm:t>
        <a:bodyPr/>
        <a:lstStyle/>
        <a:p>
          <a:endParaRPr lang="ru-RU"/>
        </a:p>
      </dgm:t>
    </dgm:pt>
    <dgm:pt modelId="{17D6039A-E653-42D8-9FB5-57C2BB3EB016}">
      <dgm:prSet/>
      <dgm:spPr/>
      <dgm:t>
        <a:bodyPr/>
        <a:lstStyle/>
        <a:p>
          <a:pPr rtl="0"/>
          <a:r>
            <a:rPr lang="en-US" baseline="0" dirty="0" smtClean="0"/>
            <a:t>Next Generation Web Services</a:t>
          </a:r>
          <a:endParaRPr lang="ru-RU" baseline="0" dirty="0"/>
        </a:p>
      </dgm:t>
    </dgm:pt>
    <dgm:pt modelId="{5E7ABB1D-57E1-48AA-8310-182D2407DA53}" type="parTrans" cxnId="{4594B537-3FE5-4CCC-B895-24692E20A6F4}">
      <dgm:prSet/>
      <dgm:spPr/>
      <dgm:t>
        <a:bodyPr/>
        <a:lstStyle/>
        <a:p>
          <a:endParaRPr lang="ru-RU"/>
        </a:p>
      </dgm:t>
    </dgm:pt>
    <dgm:pt modelId="{66D6EB13-7386-4E2D-95D7-6E1C613CCC50}" type="sibTrans" cxnId="{4594B537-3FE5-4CCC-B895-24692E20A6F4}">
      <dgm:prSet/>
      <dgm:spPr/>
      <dgm:t>
        <a:bodyPr/>
        <a:lstStyle/>
        <a:p>
          <a:endParaRPr lang="ru-RU"/>
        </a:p>
      </dgm:t>
    </dgm:pt>
    <dgm:pt modelId="{2290D452-0757-4EC7-9A97-BEED277F74AF}" type="pres">
      <dgm:prSet presAssocID="{96591726-7905-4256-A66F-DAD29897EEEC}" presName="CompostProcess" presStyleCnt="0">
        <dgm:presLayoutVars>
          <dgm:dir/>
          <dgm:resizeHandles val="exact"/>
        </dgm:presLayoutVars>
      </dgm:prSet>
      <dgm:spPr/>
      <dgm:t>
        <a:bodyPr/>
        <a:lstStyle/>
        <a:p>
          <a:endParaRPr lang="ru-RU"/>
        </a:p>
      </dgm:t>
    </dgm:pt>
    <dgm:pt modelId="{DD233583-7EC4-4494-A0E3-C9B85F9E52C5}" type="pres">
      <dgm:prSet presAssocID="{96591726-7905-4256-A66F-DAD29897EEEC}" presName="arrow" presStyleLbl="bgShp" presStyleIdx="0" presStyleCnt="1"/>
      <dgm:spPr/>
      <dgm:t>
        <a:bodyPr/>
        <a:lstStyle/>
        <a:p>
          <a:endParaRPr lang="ru-RU"/>
        </a:p>
      </dgm:t>
    </dgm:pt>
    <dgm:pt modelId="{98A6C1D0-D518-4B30-99FD-3D5996B2B93C}" type="pres">
      <dgm:prSet presAssocID="{96591726-7905-4256-A66F-DAD29897EEEC}" presName="linearProcess" presStyleCnt="0"/>
      <dgm:spPr/>
      <dgm:t>
        <a:bodyPr/>
        <a:lstStyle/>
        <a:p>
          <a:endParaRPr lang="ru-RU"/>
        </a:p>
      </dgm:t>
    </dgm:pt>
    <dgm:pt modelId="{6EE519CB-4EBA-481E-9BCE-5A96F996BDFE}" type="pres">
      <dgm:prSet presAssocID="{1DC8C7A4-126A-4DE5-9732-6BAEC7AB1EE4}" presName="textNode" presStyleLbl="node1" presStyleIdx="0" presStyleCnt="4">
        <dgm:presLayoutVars>
          <dgm:bulletEnabled val="1"/>
        </dgm:presLayoutVars>
      </dgm:prSet>
      <dgm:spPr/>
      <dgm:t>
        <a:bodyPr/>
        <a:lstStyle/>
        <a:p>
          <a:endParaRPr lang="ru-RU"/>
        </a:p>
      </dgm:t>
    </dgm:pt>
    <dgm:pt modelId="{25AAC30B-C8E8-45E6-A25D-E8B86E2986E5}" type="pres">
      <dgm:prSet presAssocID="{C0032629-3B25-45EF-AC05-5482390877B1}" presName="sibTrans" presStyleCnt="0"/>
      <dgm:spPr/>
      <dgm:t>
        <a:bodyPr/>
        <a:lstStyle/>
        <a:p>
          <a:endParaRPr lang="ru-RU"/>
        </a:p>
      </dgm:t>
    </dgm:pt>
    <dgm:pt modelId="{8385C222-FFD0-4EEB-906E-22CBF99C6210}" type="pres">
      <dgm:prSet presAssocID="{E612C853-AD62-4FC3-9260-C43FDA389DD7}" presName="textNode" presStyleLbl="node1" presStyleIdx="1" presStyleCnt="4">
        <dgm:presLayoutVars>
          <dgm:bulletEnabled val="1"/>
        </dgm:presLayoutVars>
      </dgm:prSet>
      <dgm:spPr/>
      <dgm:t>
        <a:bodyPr/>
        <a:lstStyle/>
        <a:p>
          <a:endParaRPr lang="ru-RU"/>
        </a:p>
      </dgm:t>
    </dgm:pt>
    <dgm:pt modelId="{513707DD-BCAC-4FD2-AA5F-CF8F07B38395}" type="pres">
      <dgm:prSet presAssocID="{CD4694C1-FF6B-4BDA-947E-19759F68B341}" presName="sibTrans" presStyleCnt="0"/>
      <dgm:spPr/>
      <dgm:t>
        <a:bodyPr/>
        <a:lstStyle/>
        <a:p>
          <a:endParaRPr lang="ru-RU"/>
        </a:p>
      </dgm:t>
    </dgm:pt>
    <dgm:pt modelId="{10D0F79B-45DD-41E8-BF3F-F7CD160D17B5}" type="pres">
      <dgm:prSet presAssocID="{40C61EBB-452A-4D6C-9150-9B91430A20D9}" presName="textNode" presStyleLbl="node1" presStyleIdx="2" presStyleCnt="4">
        <dgm:presLayoutVars>
          <dgm:bulletEnabled val="1"/>
        </dgm:presLayoutVars>
      </dgm:prSet>
      <dgm:spPr/>
      <dgm:t>
        <a:bodyPr/>
        <a:lstStyle/>
        <a:p>
          <a:endParaRPr lang="ru-RU"/>
        </a:p>
      </dgm:t>
    </dgm:pt>
    <dgm:pt modelId="{9E1B43F3-C4E9-4D7A-99A9-FFA7D4EA2F8A}" type="pres">
      <dgm:prSet presAssocID="{A769A9D0-B54B-4461-908E-242556BE3AFF}" presName="sibTrans" presStyleCnt="0"/>
      <dgm:spPr/>
      <dgm:t>
        <a:bodyPr/>
        <a:lstStyle/>
        <a:p>
          <a:endParaRPr lang="ru-RU"/>
        </a:p>
      </dgm:t>
    </dgm:pt>
    <dgm:pt modelId="{9F361B11-9D64-475C-A119-FCB20E1F2126}" type="pres">
      <dgm:prSet presAssocID="{17D6039A-E653-42D8-9FB5-57C2BB3EB016}" presName="textNode" presStyleLbl="node1" presStyleIdx="3" presStyleCnt="4">
        <dgm:presLayoutVars>
          <dgm:bulletEnabled val="1"/>
        </dgm:presLayoutVars>
      </dgm:prSet>
      <dgm:spPr/>
      <dgm:t>
        <a:bodyPr/>
        <a:lstStyle/>
        <a:p>
          <a:endParaRPr lang="ru-RU"/>
        </a:p>
      </dgm:t>
    </dgm:pt>
  </dgm:ptLst>
  <dgm:cxnLst>
    <dgm:cxn modelId="{AB943F2D-FEA8-421E-AAB5-D2F57C07EFB0}" srcId="{96591726-7905-4256-A66F-DAD29897EEEC}" destId="{E612C853-AD62-4FC3-9260-C43FDA389DD7}" srcOrd="1" destOrd="0" parTransId="{8C41702A-F7FA-4BBF-B3DB-A7D52FDCC748}" sibTransId="{CD4694C1-FF6B-4BDA-947E-19759F68B341}"/>
    <dgm:cxn modelId="{8E212BD2-ECCB-4DCB-AD4E-2686C05F8013}" type="presOf" srcId="{40C61EBB-452A-4D6C-9150-9B91430A20D9}" destId="{10D0F79B-45DD-41E8-BF3F-F7CD160D17B5}" srcOrd="0" destOrd="0" presId="urn:microsoft.com/office/officeart/2005/8/layout/hProcess9"/>
    <dgm:cxn modelId="{21DB1F5C-F709-477F-BC14-3FD1276920CB}" srcId="{96591726-7905-4256-A66F-DAD29897EEEC}" destId="{1DC8C7A4-126A-4DE5-9732-6BAEC7AB1EE4}" srcOrd="0" destOrd="0" parTransId="{FF3D00B9-A1B7-4040-9DA1-4C637A717EA5}" sibTransId="{C0032629-3B25-45EF-AC05-5482390877B1}"/>
    <dgm:cxn modelId="{D5024C90-B26D-4C1E-BCED-F3C683AD2B1A}" srcId="{96591726-7905-4256-A66F-DAD29897EEEC}" destId="{40C61EBB-452A-4D6C-9150-9B91430A20D9}" srcOrd="2" destOrd="0" parTransId="{A6A85FB2-1E85-4741-933F-EFC695CBD227}" sibTransId="{A769A9D0-B54B-4461-908E-242556BE3AFF}"/>
    <dgm:cxn modelId="{5FFA24DF-E2B8-4A4B-9D59-820F96695DA4}" type="presOf" srcId="{E612C853-AD62-4FC3-9260-C43FDA389DD7}" destId="{8385C222-FFD0-4EEB-906E-22CBF99C6210}" srcOrd="0" destOrd="0" presId="urn:microsoft.com/office/officeart/2005/8/layout/hProcess9"/>
    <dgm:cxn modelId="{5BFCD04B-8022-4469-A644-53ED358E483F}" type="presOf" srcId="{96591726-7905-4256-A66F-DAD29897EEEC}" destId="{2290D452-0757-4EC7-9A97-BEED277F74AF}" srcOrd="0" destOrd="0" presId="urn:microsoft.com/office/officeart/2005/8/layout/hProcess9"/>
    <dgm:cxn modelId="{539C695B-B874-4EC3-B76F-BE6F11D4213F}" type="presOf" srcId="{1DC8C7A4-126A-4DE5-9732-6BAEC7AB1EE4}" destId="{6EE519CB-4EBA-481E-9BCE-5A96F996BDFE}" srcOrd="0" destOrd="0" presId="urn:microsoft.com/office/officeart/2005/8/layout/hProcess9"/>
    <dgm:cxn modelId="{76F209B8-BFBC-4E92-BD26-293FC973AD8C}" type="presOf" srcId="{17D6039A-E653-42D8-9FB5-57C2BB3EB016}" destId="{9F361B11-9D64-475C-A119-FCB20E1F2126}" srcOrd="0" destOrd="0" presId="urn:microsoft.com/office/officeart/2005/8/layout/hProcess9"/>
    <dgm:cxn modelId="{4594B537-3FE5-4CCC-B895-24692E20A6F4}" srcId="{96591726-7905-4256-A66F-DAD29897EEEC}" destId="{17D6039A-E653-42D8-9FB5-57C2BB3EB016}" srcOrd="3" destOrd="0" parTransId="{5E7ABB1D-57E1-48AA-8310-182D2407DA53}" sibTransId="{66D6EB13-7386-4E2D-95D7-6E1C613CCC50}"/>
    <dgm:cxn modelId="{3F986D15-440B-4A0B-A0F9-D1B7E06FF944}" type="presParOf" srcId="{2290D452-0757-4EC7-9A97-BEED277F74AF}" destId="{DD233583-7EC4-4494-A0E3-C9B85F9E52C5}" srcOrd="0" destOrd="0" presId="urn:microsoft.com/office/officeart/2005/8/layout/hProcess9"/>
    <dgm:cxn modelId="{52AA09B9-1849-43A6-9C34-40ED4B25FE7D}" type="presParOf" srcId="{2290D452-0757-4EC7-9A97-BEED277F74AF}" destId="{98A6C1D0-D518-4B30-99FD-3D5996B2B93C}" srcOrd="1" destOrd="0" presId="urn:microsoft.com/office/officeart/2005/8/layout/hProcess9"/>
    <dgm:cxn modelId="{4175FA0E-8D8F-4AE7-9F6B-6D513D100D27}" type="presParOf" srcId="{98A6C1D0-D518-4B30-99FD-3D5996B2B93C}" destId="{6EE519CB-4EBA-481E-9BCE-5A96F996BDFE}" srcOrd="0" destOrd="0" presId="urn:microsoft.com/office/officeart/2005/8/layout/hProcess9"/>
    <dgm:cxn modelId="{1410ABC9-2D7E-4A65-B169-ED7B619E5FEC}" type="presParOf" srcId="{98A6C1D0-D518-4B30-99FD-3D5996B2B93C}" destId="{25AAC30B-C8E8-45E6-A25D-E8B86E2986E5}" srcOrd="1" destOrd="0" presId="urn:microsoft.com/office/officeart/2005/8/layout/hProcess9"/>
    <dgm:cxn modelId="{0DD52355-8C6E-4BDD-9990-4CCF3AD4F9D0}" type="presParOf" srcId="{98A6C1D0-D518-4B30-99FD-3D5996B2B93C}" destId="{8385C222-FFD0-4EEB-906E-22CBF99C6210}" srcOrd="2" destOrd="0" presId="urn:microsoft.com/office/officeart/2005/8/layout/hProcess9"/>
    <dgm:cxn modelId="{36B5E239-F997-4A54-AE8C-57F4C02CE8CB}" type="presParOf" srcId="{98A6C1D0-D518-4B30-99FD-3D5996B2B93C}" destId="{513707DD-BCAC-4FD2-AA5F-CF8F07B38395}" srcOrd="3" destOrd="0" presId="urn:microsoft.com/office/officeart/2005/8/layout/hProcess9"/>
    <dgm:cxn modelId="{9FC0B212-4FB7-4B44-B43F-A04D40BF2FB2}" type="presParOf" srcId="{98A6C1D0-D518-4B30-99FD-3D5996B2B93C}" destId="{10D0F79B-45DD-41E8-BF3F-F7CD160D17B5}" srcOrd="4" destOrd="0" presId="urn:microsoft.com/office/officeart/2005/8/layout/hProcess9"/>
    <dgm:cxn modelId="{123208CC-DFC8-462B-9638-B9BEB0796A30}" type="presParOf" srcId="{98A6C1D0-D518-4B30-99FD-3D5996B2B93C}" destId="{9E1B43F3-C4E9-4D7A-99A9-FFA7D4EA2F8A}" srcOrd="5" destOrd="0" presId="urn:microsoft.com/office/officeart/2005/8/layout/hProcess9"/>
    <dgm:cxn modelId="{031B81C9-6DB3-4ECE-A3E1-4DDE6A1859C0}" type="presParOf" srcId="{98A6C1D0-D518-4B30-99FD-3D5996B2B93C}" destId="{9F361B11-9D64-475C-A119-FCB20E1F21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83702-0AD8-42E3-A446-7ABE932D8BB4}" type="doc">
      <dgm:prSet loTypeId="urn:microsoft.com/office/officeart/2005/8/layout/venn1" loCatId="relationship" qsTypeId="urn:microsoft.com/office/officeart/2005/8/quickstyle/3d4" qsCatId="3D" csTypeId="urn:microsoft.com/office/officeart/2005/8/colors/accent0_3" csCatId="mainScheme" phldr="1"/>
      <dgm:spPr/>
      <dgm:t>
        <a:bodyPr/>
        <a:lstStyle/>
        <a:p>
          <a:endParaRPr lang="ru-RU"/>
        </a:p>
      </dgm:t>
    </dgm:pt>
    <dgm:pt modelId="{F9843A97-E687-49ED-A41A-500E26629B4A}">
      <dgm:prSet/>
      <dgm:spPr/>
      <dgm:t>
        <a:bodyPr/>
        <a:lstStyle/>
        <a:p>
          <a:pPr rtl="0"/>
          <a:r>
            <a:rPr lang="en-US" baseline="0" dirty="0" smtClean="0"/>
            <a:t>CLR </a:t>
          </a:r>
        </a:p>
        <a:p>
          <a:pPr rtl="0"/>
          <a:r>
            <a:rPr lang="en-US" baseline="0" dirty="0" smtClean="0"/>
            <a:t>(Common Language Runtime)</a:t>
          </a:r>
          <a:endParaRPr lang="ru-RU" dirty="0"/>
        </a:p>
      </dgm:t>
    </dgm:pt>
    <dgm:pt modelId="{AACE44A4-1987-4CEB-A415-750730A343DE}" type="parTrans" cxnId="{4D4E4221-7E12-4358-89BC-231E32539E8A}">
      <dgm:prSet/>
      <dgm:spPr/>
      <dgm:t>
        <a:bodyPr/>
        <a:lstStyle/>
        <a:p>
          <a:endParaRPr lang="ru-RU"/>
        </a:p>
      </dgm:t>
    </dgm:pt>
    <dgm:pt modelId="{DF160CE0-E5BB-4D2B-BFA0-5D22E47442E1}" type="sibTrans" cxnId="{4D4E4221-7E12-4358-89BC-231E32539E8A}">
      <dgm:prSet/>
      <dgm:spPr/>
      <dgm:t>
        <a:bodyPr/>
        <a:lstStyle/>
        <a:p>
          <a:endParaRPr lang="ru-RU"/>
        </a:p>
      </dgm:t>
    </dgm:pt>
    <dgm:pt modelId="{0C967B3A-C6EE-4D62-AB77-1B4140F930D2}">
      <dgm:prSet/>
      <dgm:spPr/>
      <dgm:t>
        <a:bodyPr/>
        <a:lstStyle/>
        <a:p>
          <a:pPr rtl="0"/>
          <a:r>
            <a:rPr lang="en-US" baseline="0" dirty="0" smtClean="0"/>
            <a:t>ADO.NET (ActiveX Data Objects)</a:t>
          </a:r>
          <a:endParaRPr lang="ru-RU" dirty="0"/>
        </a:p>
      </dgm:t>
    </dgm:pt>
    <dgm:pt modelId="{E1533783-C2E5-4B3A-88BA-1536E767D21F}" type="parTrans" cxnId="{B87A84A9-B3E5-4688-A1A2-48EA5B44FAE6}">
      <dgm:prSet/>
      <dgm:spPr/>
      <dgm:t>
        <a:bodyPr/>
        <a:lstStyle/>
        <a:p>
          <a:endParaRPr lang="ru-RU"/>
        </a:p>
      </dgm:t>
    </dgm:pt>
    <dgm:pt modelId="{A8399D0F-E74F-4F9E-ACE3-1CED5929B2E5}" type="sibTrans" cxnId="{B87A84A9-B3E5-4688-A1A2-48EA5B44FAE6}">
      <dgm:prSet/>
      <dgm:spPr/>
      <dgm:t>
        <a:bodyPr/>
        <a:lstStyle/>
        <a:p>
          <a:endParaRPr lang="ru-RU"/>
        </a:p>
      </dgm:t>
    </dgm:pt>
    <dgm:pt modelId="{F6AFD1FE-3CBA-4673-9347-5C23F341A0FF}">
      <dgm:prSet/>
      <dgm:spPr/>
      <dgm:t>
        <a:bodyPr/>
        <a:lstStyle/>
        <a:p>
          <a:pPr rtl="0"/>
          <a:r>
            <a:rPr lang="en-US" baseline="0" dirty="0" smtClean="0"/>
            <a:t>IL </a:t>
          </a:r>
        </a:p>
        <a:p>
          <a:pPr rtl="0"/>
          <a:r>
            <a:rPr lang="en-US" baseline="0" dirty="0" smtClean="0"/>
            <a:t>(Microsoft Intermediate Language)</a:t>
          </a:r>
          <a:endParaRPr lang="ru-RU" baseline="0" dirty="0"/>
        </a:p>
      </dgm:t>
    </dgm:pt>
    <dgm:pt modelId="{C2650EFD-383E-4082-BCC4-5185DB9D0D84}" type="parTrans" cxnId="{782E51F4-33FD-4647-8B21-D7E50434E62E}">
      <dgm:prSet/>
      <dgm:spPr/>
      <dgm:t>
        <a:bodyPr/>
        <a:lstStyle/>
        <a:p>
          <a:endParaRPr lang="ru-RU"/>
        </a:p>
      </dgm:t>
    </dgm:pt>
    <dgm:pt modelId="{A133C540-B11E-4D22-B064-35992470372F}" type="sibTrans" cxnId="{782E51F4-33FD-4647-8B21-D7E50434E62E}">
      <dgm:prSet/>
      <dgm:spPr/>
      <dgm:t>
        <a:bodyPr/>
        <a:lstStyle/>
        <a:p>
          <a:endParaRPr lang="ru-RU"/>
        </a:p>
      </dgm:t>
    </dgm:pt>
    <dgm:pt modelId="{87C1EA60-E775-47B7-90B1-6D111E8EC367}" type="pres">
      <dgm:prSet presAssocID="{7BE83702-0AD8-42E3-A446-7ABE932D8BB4}" presName="compositeShape" presStyleCnt="0">
        <dgm:presLayoutVars>
          <dgm:chMax val="7"/>
          <dgm:dir/>
          <dgm:resizeHandles val="exact"/>
        </dgm:presLayoutVars>
      </dgm:prSet>
      <dgm:spPr/>
      <dgm:t>
        <a:bodyPr/>
        <a:lstStyle/>
        <a:p>
          <a:endParaRPr lang="ru-RU"/>
        </a:p>
      </dgm:t>
    </dgm:pt>
    <dgm:pt modelId="{CDFA02FE-DD38-46E3-8EBC-73F11C91B026}" type="pres">
      <dgm:prSet presAssocID="{F9843A97-E687-49ED-A41A-500E26629B4A}" presName="circ1" presStyleLbl="vennNode1" presStyleIdx="0" presStyleCnt="3"/>
      <dgm:spPr/>
      <dgm:t>
        <a:bodyPr/>
        <a:lstStyle/>
        <a:p>
          <a:endParaRPr lang="ru-RU"/>
        </a:p>
      </dgm:t>
    </dgm:pt>
    <dgm:pt modelId="{2B141E8C-596D-417D-8944-979323359F62}" type="pres">
      <dgm:prSet presAssocID="{F9843A97-E687-49ED-A41A-500E26629B4A}" presName="circ1Tx" presStyleLbl="revTx" presStyleIdx="0" presStyleCnt="0">
        <dgm:presLayoutVars>
          <dgm:chMax val="0"/>
          <dgm:chPref val="0"/>
          <dgm:bulletEnabled val="1"/>
        </dgm:presLayoutVars>
      </dgm:prSet>
      <dgm:spPr/>
      <dgm:t>
        <a:bodyPr/>
        <a:lstStyle/>
        <a:p>
          <a:endParaRPr lang="ru-RU"/>
        </a:p>
      </dgm:t>
    </dgm:pt>
    <dgm:pt modelId="{5F59AA71-BF0F-4D2D-8AAC-8C76269E1B7F}" type="pres">
      <dgm:prSet presAssocID="{0C967B3A-C6EE-4D62-AB77-1B4140F930D2}" presName="circ2" presStyleLbl="vennNode1" presStyleIdx="1" presStyleCnt="3"/>
      <dgm:spPr/>
      <dgm:t>
        <a:bodyPr/>
        <a:lstStyle/>
        <a:p>
          <a:endParaRPr lang="ru-RU"/>
        </a:p>
      </dgm:t>
    </dgm:pt>
    <dgm:pt modelId="{EA10EB03-7401-4A0B-8E5B-981FBD52DA5E}" type="pres">
      <dgm:prSet presAssocID="{0C967B3A-C6EE-4D62-AB77-1B4140F930D2}" presName="circ2Tx" presStyleLbl="revTx" presStyleIdx="0" presStyleCnt="0">
        <dgm:presLayoutVars>
          <dgm:chMax val="0"/>
          <dgm:chPref val="0"/>
          <dgm:bulletEnabled val="1"/>
        </dgm:presLayoutVars>
      </dgm:prSet>
      <dgm:spPr/>
      <dgm:t>
        <a:bodyPr/>
        <a:lstStyle/>
        <a:p>
          <a:endParaRPr lang="ru-RU"/>
        </a:p>
      </dgm:t>
    </dgm:pt>
    <dgm:pt modelId="{4D225E4D-889D-4897-A2F8-B0623744EEF4}" type="pres">
      <dgm:prSet presAssocID="{F6AFD1FE-3CBA-4673-9347-5C23F341A0FF}" presName="circ3" presStyleLbl="vennNode1" presStyleIdx="2" presStyleCnt="3"/>
      <dgm:spPr/>
      <dgm:t>
        <a:bodyPr/>
        <a:lstStyle/>
        <a:p>
          <a:endParaRPr lang="ru-RU"/>
        </a:p>
      </dgm:t>
    </dgm:pt>
    <dgm:pt modelId="{E1604FAF-5E1F-4F9D-9419-99078189C348}" type="pres">
      <dgm:prSet presAssocID="{F6AFD1FE-3CBA-4673-9347-5C23F341A0FF}" presName="circ3Tx" presStyleLbl="revTx" presStyleIdx="0" presStyleCnt="0">
        <dgm:presLayoutVars>
          <dgm:chMax val="0"/>
          <dgm:chPref val="0"/>
          <dgm:bulletEnabled val="1"/>
        </dgm:presLayoutVars>
      </dgm:prSet>
      <dgm:spPr/>
      <dgm:t>
        <a:bodyPr/>
        <a:lstStyle/>
        <a:p>
          <a:endParaRPr lang="ru-RU"/>
        </a:p>
      </dgm:t>
    </dgm:pt>
  </dgm:ptLst>
  <dgm:cxnLst>
    <dgm:cxn modelId="{4D4E4221-7E12-4358-89BC-231E32539E8A}" srcId="{7BE83702-0AD8-42E3-A446-7ABE932D8BB4}" destId="{F9843A97-E687-49ED-A41A-500E26629B4A}" srcOrd="0" destOrd="0" parTransId="{AACE44A4-1987-4CEB-A415-750730A343DE}" sibTransId="{DF160CE0-E5BB-4D2B-BFA0-5D22E47442E1}"/>
    <dgm:cxn modelId="{989A0BD7-3B87-4A36-AD22-DD595DCE4D6B}" type="presOf" srcId="{F6AFD1FE-3CBA-4673-9347-5C23F341A0FF}" destId="{E1604FAF-5E1F-4F9D-9419-99078189C348}" srcOrd="1" destOrd="0" presId="urn:microsoft.com/office/officeart/2005/8/layout/venn1"/>
    <dgm:cxn modelId="{BDB85D06-4865-435A-9C84-CAFCE29BE18D}" type="presOf" srcId="{0C967B3A-C6EE-4D62-AB77-1B4140F930D2}" destId="{EA10EB03-7401-4A0B-8E5B-981FBD52DA5E}" srcOrd="1" destOrd="0" presId="urn:microsoft.com/office/officeart/2005/8/layout/venn1"/>
    <dgm:cxn modelId="{EE202208-CA24-4598-B992-5BE7CB16C83B}" type="presOf" srcId="{F9843A97-E687-49ED-A41A-500E26629B4A}" destId="{CDFA02FE-DD38-46E3-8EBC-73F11C91B026}" srcOrd="0" destOrd="0" presId="urn:microsoft.com/office/officeart/2005/8/layout/venn1"/>
    <dgm:cxn modelId="{EF2784F5-B075-4092-80F0-C06650A267A9}" type="presOf" srcId="{0C967B3A-C6EE-4D62-AB77-1B4140F930D2}" destId="{5F59AA71-BF0F-4D2D-8AAC-8C76269E1B7F}" srcOrd="0" destOrd="0" presId="urn:microsoft.com/office/officeart/2005/8/layout/venn1"/>
    <dgm:cxn modelId="{B87A84A9-B3E5-4688-A1A2-48EA5B44FAE6}" srcId="{7BE83702-0AD8-42E3-A446-7ABE932D8BB4}" destId="{0C967B3A-C6EE-4D62-AB77-1B4140F930D2}" srcOrd="1" destOrd="0" parTransId="{E1533783-C2E5-4B3A-88BA-1536E767D21F}" sibTransId="{A8399D0F-E74F-4F9E-ACE3-1CED5929B2E5}"/>
    <dgm:cxn modelId="{00876426-9857-4602-95B0-4298FCECFCC7}" type="presOf" srcId="{F6AFD1FE-3CBA-4673-9347-5C23F341A0FF}" destId="{4D225E4D-889D-4897-A2F8-B0623744EEF4}" srcOrd="0" destOrd="0" presId="urn:microsoft.com/office/officeart/2005/8/layout/venn1"/>
    <dgm:cxn modelId="{8B785573-C4D2-49FF-AC8C-E2DB4F55447B}" type="presOf" srcId="{7BE83702-0AD8-42E3-A446-7ABE932D8BB4}" destId="{87C1EA60-E775-47B7-90B1-6D111E8EC367}" srcOrd="0" destOrd="0" presId="urn:microsoft.com/office/officeart/2005/8/layout/venn1"/>
    <dgm:cxn modelId="{782E51F4-33FD-4647-8B21-D7E50434E62E}" srcId="{7BE83702-0AD8-42E3-A446-7ABE932D8BB4}" destId="{F6AFD1FE-3CBA-4673-9347-5C23F341A0FF}" srcOrd="2" destOrd="0" parTransId="{C2650EFD-383E-4082-BCC4-5185DB9D0D84}" sibTransId="{A133C540-B11E-4D22-B064-35992470372F}"/>
    <dgm:cxn modelId="{FBC3B572-F889-40C5-89BF-6244E80598E2}" type="presOf" srcId="{F9843A97-E687-49ED-A41A-500E26629B4A}" destId="{2B141E8C-596D-417D-8944-979323359F62}" srcOrd="1" destOrd="0" presId="urn:microsoft.com/office/officeart/2005/8/layout/venn1"/>
    <dgm:cxn modelId="{0E92889B-DD3F-4F6C-A29F-D00A264E189D}" type="presParOf" srcId="{87C1EA60-E775-47B7-90B1-6D111E8EC367}" destId="{CDFA02FE-DD38-46E3-8EBC-73F11C91B026}" srcOrd="0" destOrd="0" presId="urn:microsoft.com/office/officeart/2005/8/layout/venn1"/>
    <dgm:cxn modelId="{9DE98E35-9C31-4D8A-ADAC-232E08F1C5A2}" type="presParOf" srcId="{87C1EA60-E775-47B7-90B1-6D111E8EC367}" destId="{2B141E8C-596D-417D-8944-979323359F62}" srcOrd="1" destOrd="0" presId="urn:microsoft.com/office/officeart/2005/8/layout/venn1"/>
    <dgm:cxn modelId="{63983570-E137-40DA-9698-A0A5B447E4C6}" type="presParOf" srcId="{87C1EA60-E775-47B7-90B1-6D111E8EC367}" destId="{5F59AA71-BF0F-4D2D-8AAC-8C76269E1B7F}" srcOrd="2" destOrd="0" presId="urn:microsoft.com/office/officeart/2005/8/layout/venn1"/>
    <dgm:cxn modelId="{BC7C7377-9C47-4EC2-9BEF-5AEC4905C61C}" type="presParOf" srcId="{87C1EA60-E775-47B7-90B1-6D111E8EC367}" destId="{EA10EB03-7401-4A0B-8E5B-981FBD52DA5E}" srcOrd="3" destOrd="0" presId="urn:microsoft.com/office/officeart/2005/8/layout/venn1"/>
    <dgm:cxn modelId="{C6050C56-DF28-4738-AB06-3111F54F30E8}" type="presParOf" srcId="{87C1EA60-E775-47B7-90B1-6D111E8EC367}" destId="{4D225E4D-889D-4897-A2F8-B0623744EEF4}" srcOrd="4" destOrd="0" presId="urn:microsoft.com/office/officeart/2005/8/layout/venn1"/>
    <dgm:cxn modelId="{7CC78889-06C8-4291-B85A-CEFB72B94641}" type="presParOf" srcId="{87C1EA60-E775-47B7-90B1-6D111E8EC367}" destId="{E1604FAF-5E1F-4F9D-9419-99078189C348}"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6EED7-EF2A-4903-BA4F-09FFDB8D00BB}">
      <dsp:nvSpPr>
        <dsp:cNvPr id="0" name=""/>
        <dsp:cNvSpPr/>
      </dsp:nvSpPr>
      <dsp:spPr>
        <a:xfrm>
          <a:off x="2958783" y="1269"/>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Services</a:t>
          </a:r>
          <a:endParaRPr lang="ru-RU" sz="2200" kern="1200" dirty="0"/>
        </a:p>
      </dsp:txBody>
      <dsp:txXfrm>
        <a:off x="3236477" y="278963"/>
        <a:ext cx="1340827" cy="1340827"/>
      </dsp:txXfrm>
    </dsp:sp>
    <dsp:sp modelId="{D754563D-2B2A-4B57-A114-BCB72D541DF5}">
      <dsp:nvSpPr>
        <dsp:cNvPr id="0" name=""/>
        <dsp:cNvSpPr/>
      </dsp:nvSpPr>
      <dsp:spPr>
        <a:xfrm rot="2160000">
          <a:off x="4795063" y="1457794"/>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a:off x="4809503" y="1541347"/>
        <a:ext cx="352836" cy="383984"/>
      </dsp:txXfrm>
    </dsp:sp>
    <dsp:sp modelId="{DDFD0797-E3F1-424A-B8B9-EEF988CE439F}">
      <dsp:nvSpPr>
        <dsp:cNvPr id="0" name=""/>
        <dsp:cNvSpPr/>
      </dsp:nvSpPr>
      <dsp:spPr>
        <a:xfrm>
          <a:off x="5262263" y="1674846"/>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Windows</a:t>
          </a:r>
          <a:endParaRPr lang="ru-RU" sz="2200" kern="1200" dirty="0"/>
        </a:p>
      </dsp:txBody>
      <dsp:txXfrm>
        <a:off x="5539957" y="1952540"/>
        <a:ext cx="1340827" cy="1340827"/>
      </dsp:txXfrm>
    </dsp:sp>
    <dsp:sp modelId="{022DC6AA-6E1C-40BB-A1C3-014D9ECA4EEE}">
      <dsp:nvSpPr>
        <dsp:cNvPr id="0" name=""/>
        <dsp:cNvSpPr/>
      </dsp:nvSpPr>
      <dsp:spPr>
        <a:xfrm rot="6480000">
          <a:off x="5522827" y="3643352"/>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5621799" y="3699439"/>
        <a:ext cx="352836" cy="383984"/>
      </dsp:txXfrm>
    </dsp:sp>
    <dsp:sp modelId="{B44D79DB-FE15-4700-9EF5-F808A34A1627}">
      <dsp:nvSpPr>
        <dsp:cNvPr id="0" name=""/>
        <dsp:cNvSpPr/>
      </dsp:nvSpPr>
      <dsp:spPr>
        <a:xfrm>
          <a:off x="4382412" y="4382750"/>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Web</a:t>
          </a:r>
          <a:endParaRPr lang="ru-RU" sz="2200" kern="1200" dirty="0"/>
        </a:p>
      </dsp:txBody>
      <dsp:txXfrm>
        <a:off x="4660106" y="4660444"/>
        <a:ext cx="1340827" cy="1340827"/>
      </dsp:txXfrm>
    </dsp:sp>
    <dsp:sp modelId="{51C01EB9-761A-44D1-B550-3A82F732522C}">
      <dsp:nvSpPr>
        <dsp:cNvPr id="0" name=""/>
        <dsp:cNvSpPr/>
      </dsp:nvSpPr>
      <dsp:spPr>
        <a:xfrm rot="10800000">
          <a:off x="3669130" y="5010872"/>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3820346" y="5138866"/>
        <a:ext cx="352836" cy="383984"/>
      </dsp:txXfrm>
    </dsp:sp>
    <dsp:sp modelId="{81E24D5E-D28E-45CD-9D33-C4DD98A44D35}">
      <dsp:nvSpPr>
        <dsp:cNvPr id="0" name=""/>
        <dsp:cNvSpPr/>
      </dsp:nvSpPr>
      <dsp:spPr>
        <a:xfrm>
          <a:off x="1535153" y="4382750"/>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Office</a:t>
          </a:r>
          <a:endParaRPr lang="ru-RU" sz="2200" kern="1200" dirty="0"/>
        </a:p>
      </dsp:txBody>
      <dsp:txXfrm>
        <a:off x="1812847" y="4660444"/>
        <a:ext cx="1340827" cy="1340827"/>
      </dsp:txXfrm>
    </dsp:sp>
    <dsp:sp modelId="{ED1FD04D-0A68-4C4B-8453-DFBE91061167}">
      <dsp:nvSpPr>
        <dsp:cNvPr id="0" name=""/>
        <dsp:cNvSpPr/>
      </dsp:nvSpPr>
      <dsp:spPr>
        <a:xfrm rot="15120000">
          <a:off x="1795717" y="3670487"/>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rot="10800000">
        <a:off x="1894689" y="3870388"/>
        <a:ext cx="352836" cy="383984"/>
      </dsp:txXfrm>
    </dsp:sp>
    <dsp:sp modelId="{56F96304-59EF-48EC-8A6E-CEB1C9342D9F}">
      <dsp:nvSpPr>
        <dsp:cNvPr id="0" name=""/>
        <dsp:cNvSpPr/>
      </dsp:nvSpPr>
      <dsp:spPr>
        <a:xfrm>
          <a:off x="655302" y="1674846"/>
          <a:ext cx="1896215" cy="1896215"/>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Mobile</a:t>
          </a:r>
          <a:endParaRPr lang="ru-RU" sz="2200" kern="1200" dirty="0"/>
        </a:p>
      </dsp:txBody>
      <dsp:txXfrm>
        <a:off x="932996" y="1952540"/>
        <a:ext cx="1340827" cy="1340827"/>
      </dsp:txXfrm>
    </dsp:sp>
    <dsp:sp modelId="{1FD97C34-902A-4A20-912E-47516713F2B2}">
      <dsp:nvSpPr>
        <dsp:cNvPr id="0" name=""/>
        <dsp:cNvSpPr/>
      </dsp:nvSpPr>
      <dsp:spPr>
        <a:xfrm rot="19440000">
          <a:off x="2491583" y="1474564"/>
          <a:ext cx="504052" cy="639972"/>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ru-RU" sz="1800" kern="1200"/>
        </a:p>
      </dsp:txBody>
      <dsp:txXfrm>
        <a:off x="2506023" y="1646999"/>
        <a:ext cx="352836" cy="383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33583-7EC4-4494-A0E3-C9B85F9E52C5}">
      <dsp:nvSpPr>
        <dsp:cNvPr id="0" name=""/>
        <dsp:cNvSpPr/>
      </dsp:nvSpPr>
      <dsp:spPr>
        <a:xfrm>
          <a:off x="610794" y="0"/>
          <a:ext cx="6922342" cy="5572164"/>
        </a:xfrm>
        <a:prstGeom prst="rightArrow">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6EE519CB-4EBA-481E-9BCE-5A96F996BDFE}">
      <dsp:nvSpPr>
        <dsp:cNvPr id="0" name=""/>
        <dsp:cNvSpPr/>
      </dsp:nvSpPr>
      <dsp:spPr>
        <a:xfrm>
          <a:off x="4075"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COM</a:t>
          </a:r>
          <a:endParaRPr lang="ru-RU" sz="2200" kern="1200" dirty="0"/>
        </a:p>
      </dsp:txBody>
      <dsp:txXfrm>
        <a:off x="99775" y="1767349"/>
        <a:ext cx="1769028" cy="2037465"/>
      </dsp:txXfrm>
    </dsp:sp>
    <dsp:sp modelId="{8385C222-FFD0-4EEB-906E-22CBF99C6210}">
      <dsp:nvSpPr>
        <dsp:cNvPr id="0" name=""/>
        <dsp:cNvSpPr/>
      </dsp:nvSpPr>
      <dsp:spPr>
        <a:xfrm>
          <a:off x="2062526"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XML</a:t>
          </a:r>
          <a:endParaRPr lang="ru-RU" sz="2200" kern="1200" dirty="0"/>
        </a:p>
      </dsp:txBody>
      <dsp:txXfrm>
        <a:off x="2158226" y="1767349"/>
        <a:ext cx="1769028" cy="2037465"/>
      </dsp:txXfrm>
    </dsp:sp>
    <dsp:sp modelId="{10D0F79B-45DD-41E8-BF3F-F7CD160D17B5}">
      <dsp:nvSpPr>
        <dsp:cNvPr id="0" name=""/>
        <dsp:cNvSpPr/>
      </dsp:nvSpPr>
      <dsp:spPr>
        <a:xfrm>
          <a:off x="4120976"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Java</a:t>
          </a:r>
          <a:endParaRPr lang="ru-RU" sz="2200" kern="1200" dirty="0"/>
        </a:p>
      </dsp:txBody>
      <dsp:txXfrm>
        <a:off x="4216676" y="1767349"/>
        <a:ext cx="1769028" cy="2037465"/>
      </dsp:txXfrm>
    </dsp:sp>
    <dsp:sp modelId="{9F361B11-9D64-475C-A119-FCB20E1F2126}">
      <dsp:nvSpPr>
        <dsp:cNvPr id="0" name=""/>
        <dsp:cNvSpPr/>
      </dsp:nvSpPr>
      <dsp:spPr>
        <a:xfrm>
          <a:off x="6179427" y="1671649"/>
          <a:ext cx="1960428" cy="2228865"/>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perspectiveRelaxed">
            <a:rot lat="20400000" lon="20400000" rev="1577324"/>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rtl="0">
            <a:lnSpc>
              <a:spcPct val="90000"/>
            </a:lnSpc>
            <a:spcBef>
              <a:spcPct val="0"/>
            </a:spcBef>
            <a:spcAft>
              <a:spcPct val="35000"/>
            </a:spcAft>
          </a:pPr>
          <a:r>
            <a:rPr lang="en-US" sz="2200" kern="1200" baseline="0" dirty="0" smtClean="0"/>
            <a:t>Next Generation Web Services</a:t>
          </a:r>
          <a:endParaRPr lang="ru-RU" sz="2200" kern="1200" baseline="0" dirty="0"/>
        </a:p>
      </dsp:txBody>
      <dsp:txXfrm>
        <a:off x="6275127" y="1767349"/>
        <a:ext cx="1769028" cy="2037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A02FE-DD38-46E3-8EBC-73F11C91B026}">
      <dsp:nvSpPr>
        <dsp:cNvPr id="0" name=""/>
        <dsp:cNvSpPr/>
      </dsp:nvSpPr>
      <dsp:spPr>
        <a:xfrm>
          <a:off x="2461655" y="65607"/>
          <a:ext cx="3149150" cy="3149150"/>
        </a:xfrm>
        <a:prstGeom prst="ellipse">
          <a:avLst/>
        </a:prstGeom>
        <a:solidFill>
          <a:schemeClr val="dk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CLR </a:t>
          </a:r>
        </a:p>
        <a:p>
          <a:pPr lvl="0" algn="ctr" defTabSz="977900" rtl="0">
            <a:lnSpc>
              <a:spcPct val="90000"/>
            </a:lnSpc>
            <a:spcBef>
              <a:spcPct val="0"/>
            </a:spcBef>
            <a:spcAft>
              <a:spcPct val="35000"/>
            </a:spcAft>
          </a:pPr>
          <a:r>
            <a:rPr lang="en-US" sz="2200" kern="1200" baseline="0" dirty="0" smtClean="0"/>
            <a:t>(Common Language Runtime)</a:t>
          </a:r>
          <a:endParaRPr lang="ru-RU" sz="2200" kern="1200" dirty="0"/>
        </a:p>
      </dsp:txBody>
      <dsp:txXfrm>
        <a:off x="2881542" y="616708"/>
        <a:ext cx="2309376" cy="1417117"/>
      </dsp:txXfrm>
    </dsp:sp>
    <dsp:sp modelId="{5F59AA71-BF0F-4D2D-8AAC-8C76269E1B7F}">
      <dsp:nvSpPr>
        <dsp:cNvPr id="0" name=""/>
        <dsp:cNvSpPr/>
      </dsp:nvSpPr>
      <dsp:spPr>
        <a:xfrm>
          <a:off x="3597974" y="2033826"/>
          <a:ext cx="3149150" cy="3149150"/>
        </a:xfrm>
        <a:prstGeom prst="ellipse">
          <a:avLst/>
        </a:prstGeom>
        <a:solidFill>
          <a:schemeClr val="dk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ADO.NET (ActiveX Data Objects)</a:t>
          </a:r>
          <a:endParaRPr lang="ru-RU" sz="2200" kern="1200" dirty="0"/>
        </a:p>
      </dsp:txBody>
      <dsp:txXfrm>
        <a:off x="4561089" y="2847356"/>
        <a:ext cx="1889490" cy="1732032"/>
      </dsp:txXfrm>
    </dsp:sp>
    <dsp:sp modelId="{4D225E4D-889D-4897-A2F8-B0623744EEF4}">
      <dsp:nvSpPr>
        <dsp:cNvPr id="0" name=""/>
        <dsp:cNvSpPr/>
      </dsp:nvSpPr>
      <dsp:spPr>
        <a:xfrm>
          <a:off x="1325337" y="2033826"/>
          <a:ext cx="3149150" cy="3149150"/>
        </a:xfrm>
        <a:prstGeom prst="ellipse">
          <a:avLst/>
        </a:prstGeom>
        <a:solidFill>
          <a:schemeClr val="dk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kern="1200" baseline="0" dirty="0" smtClean="0"/>
            <a:t>IL </a:t>
          </a:r>
        </a:p>
        <a:p>
          <a:pPr lvl="0" algn="ctr" defTabSz="977900" rtl="0">
            <a:lnSpc>
              <a:spcPct val="90000"/>
            </a:lnSpc>
            <a:spcBef>
              <a:spcPct val="0"/>
            </a:spcBef>
            <a:spcAft>
              <a:spcPct val="35000"/>
            </a:spcAft>
          </a:pPr>
          <a:r>
            <a:rPr lang="en-US" sz="2200" kern="1200" baseline="0" dirty="0" smtClean="0"/>
            <a:t>(Microsoft Intermediate Language)</a:t>
          </a:r>
          <a:endParaRPr lang="ru-RU" sz="2200" kern="1200" baseline="0" dirty="0"/>
        </a:p>
      </dsp:txBody>
      <dsp:txXfrm>
        <a:off x="1621882" y="2847356"/>
        <a:ext cx="1889490" cy="173203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40FAEDBD-DF16-4E96-9E59-6BA356CC3CB9}" type="datetimeFigureOut">
              <a:rPr lang="ru-RU"/>
              <a:pPr>
                <a:defRPr/>
              </a:pPr>
              <a:t>22.10.2020</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B8454931-6EF1-461B-8405-10BB0F83F318}" type="slidenum">
              <a:rPr lang="ru-RU"/>
              <a:pPr>
                <a:defRPr/>
              </a:pPr>
              <a:t>‹#›</a:t>
            </a:fld>
            <a:endParaRPr lang="ru-RU"/>
          </a:p>
        </p:txBody>
      </p:sp>
    </p:spTree>
    <p:extLst>
      <p:ext uri="{BB962C8B-B14F-4D97-AF65-F5344CB8AC3E}">
        <p14:creationId xmlns:p14="http://schemas.microsoft.com/office/powerpoint/2010/main" val="182673940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a:t>
            </a:fld>
            <a:endParaRPr lang="ru-RU"/>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100</a:t>
            </a:fld>
            <a:endParaRPr lang="ru-RU"/>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101</a:t>
            </a:fld>
            <a:endParaRPr lang="ru-RU"/>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102</a:t>
            </a:fld>
            <a:endParaRPr lang="ru-RU"/>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103</a:t>
            </a:fld>
            <a:endParaRPr lang="ru-RU"/>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104</a:t>
            </a:fld>
            <a:endParaRPr lang="ru-RU"/>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105</a:t>
            </a:fld>
            <a:endParaRPr lang="ru-RU"/>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106</a:t>
            </a:fld>
            <a:endParaRPr lang="ru-RU"/>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107</a:t>
            </a:fld>
            <a:endParaRPr lang="ru-RU"/>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108</a:t>
            </a:fld>
            <a:endParaRPr lang="ru-RU"/>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109</a:t>
            </a:fld>
            <a:endParaRPr 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a:t>
            </a:fld>
            <a:endParaRPr lang="ru-RU"/>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110</a:t>
            </a:fld>
            <a:endParaRPr lang="ru-RU"/>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111</a:t>
            </a:fld>
            <a:endParaRPr lang="ru-RU"/>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112</a:t>
            </a:fld>
            <a:endParaRPr lang="ru-RU"/>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113</a:t>
            </a:fld>
            <a:endParaRPr lang="ru-RU"/>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114</a:t>
            </a:fld>
            <a:endParaRPr 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12</a:t>
            </a:fld>
            <a:endParaRPr lang="ru-R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2EA097-6BD5-4482-A78C-880614096A6E}" type="slidenum">
              <a:rPr lang="fa-IR"/>
              <a:pPr/>
              <a:t>13</a:t>
            </a:fld>
            <a:endParaRPr lang="ru-RU"/>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14</a:t>
            </a:fld>
            <a:endParaRPr lang="ru-R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1421711B-08CD-4778-8D60-F73CFD9D8839}" type="datetime8">
              <a:rPr lang="en-US"/>
              <a:pPr/>
              <a:t>10/22/2020 9:50 AM</a:t>
            </a:fld>
            <a:endParaRPr lang="en-US"/>
          </a:p>
        </p:txBody>
      </p:sp>
      <p:sp>
        <p:nvSpPr>
          <p:cNvPr id="7" name="Rectangle 7"/>
          <p:cNvSpPr>
            <a:spLocks noGrp="1" noChangeArrowheads="1"/>
          </p:cNvSpPr>
          <p:nvPr>
            <p:ph type="sldNum" sz="quarter" idx="5"/>
          </p:nvPr>
        </p:nvSpPr>
        <p:spPr>
          <a:ln/>
        </p:spPr>
        <p:txBody>
          <a:bodyPr/>
          <a:lstStyle/>
          <a:p>
            <a:fld id="{85286EA2-8D85-4219-AC0E-C854B1DA5A40}" type="slidenum">
              <a:rPr lang="en-US"/>
              <a:pPr/>
              <a:t>15</a:t>
            </a:fld>
            <a:endParaRPr lang="en-US"/>
          </a:p>
        </p:txBody>
      </p:sp>
      <p:sp>
        <p:nvSpPr>
          <p:cNvPr id="668674" name="Rectangle 2"/>
          <p:cNvSpPr>
            <a:spLocks noGrp="1" noRot="1" noChangeAspect="1" noChangeArrowheads="1" noTextEdit="1"/>
          </p:cNvSpPr>
          <p:nvPr>
            <p:ph type="sldImg"/>
          </p:nvPr>
        </p:nvSpPr>
        <p:spPr>
          <a:xfrm>
            <a:off x="3313113" y="685800"/>
            <a:ext cx="2633662" cy="1976438"/>
          </a:xfrm>
          <a:ln/>
        </p:spPr>
      </p:sp>
      <p:sp>
        <p:nvSpPr>
          <p:cNvPr id="668675" name="Rectangle 3"/>
          <p:cNvSpPr>
            <a:spLocks noGrp="1" noChangeArrowheads="1"/>
          </p:cNvSpPr>
          <p:nvPr>
            <p:ph type="body" idx="1"/>
          </p:nvPr>
        </p:nvSpPr>
        <p:spPr>
          <a:xfrm>
            <a:off x="632068" y="2801287"/>
            <a:ext cx="5486710" cy="4116049"/>
          </a:xfrm>
        </p:spPr>
        <p:txBody>
          <a:bodyPr/>
          <a:lstStyle/>
          <a:p>
            <a:r>
              <a:rPr lang="en-US" sz="1000" dirty="0"/>
              <a:t>The role of the JIT, native code cached so you only pay the JIT tax once per machine</a:t>
            </a:r>
          </a:p>
          <a:p>
            <a:endParaRPr lang="en-US" sz="1000" dirty="0"/>
          </a:p>
          <a:p>
            <a:r>
              <a:rPr lang="en-US" sz="1000" dirty="0"/>
              <a:t>Can use </a:t>
            </a:r>
            <a:r>
              <a:rPr lang="en-US" sz="1000" dirty="0" err="1"/>
              <a:t>NGen</a:t>
            </a:r>
            <a:endParaRPr lang="en-US" sz="10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10B832-921A-4778-8BEB-D01B1A63361C}" type="slidenum">
              <a:rPr lang="en-US"/>
              <a:pPr/>
              <a:t>16</a:t>
            </a:fld>
            <a:endParaRPr lang="en-US"/>
          </a:p>
        </p:txBody>
      </p:sp>
      <p:sp>
        <p:nvSpPr>
          <p:cNvPr id="1448962" name="Rectangle 2"/>
          <p:cNvSpPr>
            <a:spLocks noGrp="1" noRot="1" noChangeAspect="1" noChangeArrowheads="1" noTextEdit="1"/>
          </p:cNvSpPr>
          <p:nvPr>
            <p:ph type="sldImg"/>
          </p:nvPr>
        </p:nvSpPr>
        <p:spPr>
          <a:xfrm>
            <a:off x="1143000" y="685800"/>
            <a:ext cx="4572000" cy="3429000"/>
          </a:xfrm>
          <a:ln/>
        </p:spPr>
      </p:sp>
      <p:sp>
        <p:nvSpPr>
          <p:cNvPr id="1448963" name="Rectangle 3"/>
          <p:cNvSpPr>
            <a:spLocks noGrp="1" noChangeArrowheads="1"/>
          </p:cNvSpPr>
          <p:nvPr>
            <p:ph type="body" idx="1"/>
          </p:nvPr>
        </p:nvSpPr>
        <p:spPr/>
        <p:txBody>
          <a:bodyPr/>
          <a:lstStyle/>
          <a:p>
            <a:r>
              <a:rPr lang="en-US"/>
              <a:t>Each blue box represents a separate computer (or cluster of computers).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8091E3-0AE1-40EA-8437-49390FEFBF82}" type="slidenum">
              <a:rPr lang="en-US"/>
              <a:pPr/>
              <a:t>17</a:t>
            </a:fld>
            <a:endParaRPr lang="en-US"/>
          </a:p>
        </p:txBody>
      </p:sp>
      <p:sp>
        <p:nvSpPr>
          <p:cNvPr id="1388546" name="Rectangle 2"/>
          <p:cNvSpPr>
            <a:spLocks noGrp="1" noRot="1" noChangeAspect="1" noChangeArrowheads="1" noTextEdit="1"/>
          </p:cNvSpPr>
          <p:nvPr>
            <p:ph type="sldImg"/>
          </p:nvPr>
        </p:nvSpPr>
        <p:spPr>
          <a:xfrm>
            <a:off x="1143000" y="685800"/>
            <a:ext cx="4573588" cy="3429000"/>
          </a:xfrm>
          <a:ln/>
        </p:spPr>
      </p:sp>
      <p:sp>
        <p:nvSpPr>
          <p:cNvPr id="1388547" name="Rectangle 3"/>
          <p:cNvSpPr>
            <a:spLocks noGrp="1" noChangeArrowheads="1"/>
          </p:cNvSpPr>
          <p:nvPr>
            <p:ph type="body" idx="1"/>
          </p:nvPr>
        </p:nvSpPr>
        <p:spPr>
          <a:xfrm>
            <a:off x="228600" y="4343520"/>
            <a:ext cx="6400800" cy="4114246"/>
          </a:xfrm>
        </p:spPr>
        <p:txBody>
          <a:bodyPr/>
          <a:lstStyle/>
          <a:p>
            <a:r>
              <a:rPr lang="en-GB" sz="700"/>
              <a:t>The </a:t>
            </a:r>
            <a:r>
              <a:rPr lang="en-GB" sz="600"/>
              <a:t>Common Language Runtime </a:t>
            </a:r>
            <a:r>
              <a:rPr lang="en-GB" sz="700"/>
              <a:t>provides the underlying infrastructure for the .NET Framework.  It provides very little application-visible functionality itself (security being a notable exception), but provides services to make development, deployment and execution much better in almost every way.</a:t>
            </a:r>
          </a:p>
          <a:p>
            <a:endParaRPr lang="en-GB" sz="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18</a:t>
            </a:fld>
            <a:endParaRPr 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3BBEA59-8EB5-4678-84D3-B5B2E63EDCB7}" type="slidenum">
              <a:rPr lang="en-US"/>
              <a:pPr/>
              <a:t>19</a:t>
            </a:fld>
            <a:endParaRPr lang="en-US"/>
          </a:p>
        </p:txBody>
      </p:sp>
      <p:sp>
        <p:nvSpPr>
          <p:cNvPr id="1510402"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a:t>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BC7B011-0BCC-4FEC-AF84-52037CFF2D29}" type="slidenum">
              <a:rPr lang="en-US"/>
              <a:pPr/>
              <a:t>20</a:t>
            </a:fld>
            <a:endParaRPr lang="en-US"/>
          </a:p>
        </p:txBody>
      </p:sp>
      <p:sp>
        <p:nvSpPr>
          <p:cNvPr id="1512450"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157F4B6-078E-44FD-9D83-228FC5085451}" type="slidenum">
              <a:rPr lang="en-US"/>
              <a:pPr/>
              <a:t>21</a:t>
            </a:fld>
            <a:endParaRPr lang="en-US"/>
          </a:p>
        </p:txBody>
      </p:sp>
      <p:sp>
        <p:nvSpPr>
          <p:cNvPr id="1514498"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D4250FA8-73B9-4BE1-A197-A94BB7A40F5E}" type="slidenum">
              <a:rPr lang="en-US"/>
              <a:pPr/>
              <a:t>22</a:t>
            </a:fld>
            <a:endParaRPr lang="en-US"/>
          </a:p>
        </p:txBody>
      </p:sp>
      <p:sp>
        <p:nvSpPr>
          <p:cNvPr id="1516546"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BB25EA3-7B9E-4CF2-875F-891672DE0A62}" type="slidenum">
              <a:rPr lang="en-US"/>
              <a:pPr/>
              <a:t>23</a:t>
            </a:fld>
            <a:endParaRPr lang="en-US"/>
          </a:p>
        </p:txBody>
      </p:sp>
      <p:sp>
        <p:nvSpPr>
          <p:cNvPr id="1518594"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F8AC7E1-5623-40E6-AB15-DF6306ED2347}" type="slidenum">
              <a:rPr lang="en-US"/>
              <a:pPr/>
              <a:t>24</a:t>
            </a:fld>
            <a:endParaRPr lang="en-US"/>
          </a:p>
        </p:txBody>
      </p:sp>
      <p:sp>
        <p:nvSpPr>
          <p:cNvPr id="1520642"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25</a:t>
            </a:fld>
            <a:endParaRPr 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26</a:t>
            </a:fld>
            <a:endParaRPr 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27</a:t>
            </a:fld>
            <a:endParaRPr 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28</a:t>
            </a:fld>
            <a:endParaRPr 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29</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a:t>
            </a:fld>
            <a:endParaRPr lang="ru-R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0092ED-E181-4AA7-BBC0-F4BD251DFB49}" type="slidenum">
              <a:rPr lang="en-US"/>
              <a:pPr/>
              <a:t>30</a:t>
            </a:fld>
            <a:endParaRPr lang="en-US"/>
          </a:p>
        </p:txBody>
      </p:sp>
      <p:sp>
        <p:nvSpPr>
          <p:cNvPr id="1574914" name="Rectangle 2"/>
          <p:cNvSpPr>
            <a:spLocks noGrp="1" noRot="1" noChangeAspect="1" noChangeArrowheads="1" noTextEdit="1"/>
          </p:cNvSpPr>
          <p:nvPr>
            <p:ph type="sldImg"/>
          </p:nvPr>
        </p:nvSpPr>
        <p:spPr>
          <a:xfrm>
            <a:off x="1143000" y="685800"/>
            <a:ext cx="4572000" cy="3429000"/>
          </a:xfrm>
          <a:ln/>
        </p:spPr>
      </p:sp>
      <p:sp>
        <p:nvSpPr>
          <p:cNvPr id="1574915" name="Rectangle 3"/>
          <p:cNvSpPr>
            <a:spLocks noGrp="1" noChangeArrowheads="1"/>
          </p:cNvSpPr>
          <p:nvPr>
            <p:ph type="body" idx="1"/>
          </p:nvPr>
        </p:nvSpPr>
        <p:spPr/>
        <p:txBody>
          <a:bodyPr/>
          <a:lstStyle/>
          <a:p>
            <a:r>
              <a:rPr lang="en-US"/>
              <a:t>IL is always compiled, never interpreted.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886A1E-0F78-47A2-A630-DBBE1FFB2214}" type="slidenum">
              <a:rPr lang="en-US"/>
              <a:pPr/>
              <a:t>31</a:t>
            </a:fld>
            <a:endParaRPr lang="en-US"/>
          </a:p>
        </p:txBody>
      </p:sp>
      <p:sp>
        <p:nvSpPr>
          <p:cNvPr id="1576962" name="Rectangle 2"/>
          <p:cNvSpPr>
            <a:spLocks noGrp="1" noRot="1" noChangeAspect="1" noChangeArrowheads="1" noTextEdit="1"/>
          </p:cNvSpPr>
          <p:nvPr>
            <p:ph type="sldImg"/>
          </p:nvPr>
        </p:nvSpPr>
        <p:spPr>
          <a:xfrm>
            <a:off x="1143000" y="685800"/>
            <a:ext cx="4573588" cy="3429000"/>
          </a:xfrm>
          <a:ln/>
        </p:spPr>
      </p:sp>
      <p:sp>
        <p:nvSpPr>
          <p:cNvPr id="1576963" name="Rectangle 3"/>
          <p:cNvSpPr>
            <a:spLocks noGrp="1" noChangeArrowheads="1"/>
          </p:cNvSpPr>
          <p:nvPr>
            <p:ph type="body" idx="1"/>
          </p:nvPr>
        </p:nvSpPr>
        <p:spPr>
          <a:xfrm>
            <a:off x="228600" y="4343520"/>
            <a:ext cx="6400800" cy="4114246"/>
          </a:xfrm>
        </p:spPr>
        <p:txBody>
          <a:bodyPr/>
          <a:lstStyle/>
          <a:p>
            <a:r>
              <a:rPr lang="en-GB"/>
              <a:t>So, what is an assembly.  Simply an assembly can be thought of as a unit of deployment.  Once you have compiled your source code an EXE or DLL will be created.  This is the simplest form of an assembly.  Inside the assembly will be found MSIL code, metadata (more on that in a moment) and resources.</a:t>
            </a:r>
          </a:p>
          <a:p>
            <a:endParaRPr lang="en-GB"/>
          </a:p>
          <a:p>
            <a:r>
              <a:rPr lang="en-GB"/>
              <a:t>Although an assembly could be thought of as a single EXE or DLL, this is not completely an accurate description.  In fact a number of assemblies (for example DLLs) can be bound into one assembly (multi file assembly).  In some instances this makes deployment much more simple in that all of the required components are bundled into one binary file.  To achieve this we would use the assembly linker tool AL.EXE.  However, in some situations the fact that assemblies are contained within separate files is of course a great advantage e.g. Web based applications where only those assemblies that are required are downloaded.</a:t>
            </a:r>
          </a:p>
          <a:p>
            <a:endParaRPr lang="en-GB"/>
          </a:p>
          <a:p>
            <a:endParaRPr lang="en-GB"/>
          </a:p>
          <a:p>
            <a:endParaRPr lang="en-GB"/>
          </a:p>
          <a:p>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32</a:t>
            </a:fld>
            <a:endParaRPr lang="ru-R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33</a:t>
            </a:fld>
            <a:endParaRPr lang="ru-R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34</a:t>
            </a:fld>
            <a:endParaRPr lang="ru-R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35</a:t>
            </a:fld>
            <a:endParaRPr lang="ru-R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36</a:t>
            </a:fld>
            <a:endParaRPr lang="ru-R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DA9F30-70E6-418A-99BF-FFD53B4D5FE0}" type="slidenum">
              <a:rPr lang="en-US"/>
              <a:pPr/>
              <a:t>37</a:t>
            </a:fld>
            <a:endParaRPr lang="en-US"/>
          </a:p>
        </p:txBody>
      </p:sp>
      <p:sp>
        <p:nvSpPr>
          <p:cNvPr id="1579010" name="Rectangle 2"/>
          <p:cNvSpPr>
            <a:spLocks noGrp="1" noRot="1" noChangeAspect="1" noChangeArrowheads="1" noTextEdit="1"/>
          </p:cNvSpPr>
          <p:nvPr>
            <p:ph type="sldImg"/>
          </p:nvPr>
        </p:nvSpPr>
        <p:spPr>
          <a:xfrm>
            <a:off x="1143000" y="685800"/>
            <a:ext cx="4573588" cy="3429000"/>
          </a:xfrm>
          <a:ln/>
        </p:spPr>
      </p:sp>
      <p:sp>
        <p:nvSpPr>
          <p:cNvPr id="1579011" name="Rectangle 3"/>
          <p:cNvSpPr>
            <a:spLocks noGrp="1" noChangeArrowheads="1"/>
          </p:cNvSpPr>
          <p:nvPr>
            <p:ph type="body" idx="1"/>
          </p:nvPr>
        </p:nvSpPr>
        <p:spPr>
          <a:xfrm>
            <a:off x="228600" y="4343520"/>
            <a:ext cx="6400800" cy="4114246"/>
          </a:xfrm>
        </p:spPr>
        <p:txBody>
          <a:bodyPr/>
          <a:lstStyle/>
          <a:p>
            <a:r>
              <a:rPr lang="en-GB" sz="700"/>
              <a:t>So, if we could use magic to look inside an assembly, what information would we find?</a:t>
            </a:r>
          </a:p>
          <a:p>
            <a:endParaRPr lang="en-GB" sz="700"/>
          </a:p>
          <a:p>
            <a:r>
              <a:rPr lang="en-GB" sz="700" b="1" u="sng"/>
              <a:t>Assembly Contents</a:t>
            </a:r>
          </a:p>
          <a:p>
            <a:endParaRPr lang="en-GB" sz="700"/>
          </a:p>
          <a:p>
            <a:r>
              <a:rPr lang="en-GB" sz="700" b="1"/>
              <a:t>BUILD: Type Information</a:t>
            </a:r>
            <a:endParaRPr lang="en-GB" sz="700"/>
          </a:p>
          <a:p>
            <a:r>
              <a:rPr lang="en-GB" sz="700"/>
              <a:t>Obviously one of the most important bits of information found within an assembly is the type information that we discussed on the previous slide.</a:t>
            </a:r>
            <a:endParaRPr lang="en-GB" sz="700" b="1" u="sng"/>
          </a:p>
          <a:p>
            <a:endParaRPr lang="en-GB" sz="700" b="1" u="sng"/>
          </a:p>
          <a:p>
            <a:r>
              <a:rPr lang="en-GB" sz="700" b="1"/>
              <a:t>BUILD: Assembly Description</a:t>
            </a:r>
          </a:p>
          <a:p>
            <a:r>
              <a:rPr lang="en-GB" sz="700" b="1"/>
              <a:t>Name </a:t>
            </a:r>
            <a:r>
              <a:rPr lang="en-GB" sz="700"/>
              <a:t>– Simply the name of the assembly.  Used in assembly resolution.  This name is the same as the assembly file name minus the extension.</a:t>
            </a:r>
          </a:p>
          <a:p>
            <a:endParaRPr lang="en-GB" sz="700" b="1"/>
          </a:p>
          <a:p>
            <a:r>
              <a:rPr lang="en-GB" sz="700" b="1"/>
              <a:t>Version No (Compatibility No) </a:t>
            </a:r>
            <a:r>
              <a:rPr lang="en-GB" sz="700"/>
              <a:t>– Used by CLR at runtime.  Broken down into three sub-values </a:t>
            </a:r>
          </a:p>
          <a:p>
            <a:r>
              <a:rPr lang="en-GB" sz="700"/>
              <a:t>	</a:t>
            </a:r>
            <a:r>
              <a:rPr lang="en-GB" sz="700" b="1"/>
              <a:t>Incompatible</a:t>
            </a:r>
            <a:r>
              <a:rPr lang="en-GB" sz="700"/>
              <a:t> – If this value does not match the required version there is an incompatibility.  E.g.  This later version of the component is 		not backwardly compatible.</a:t>
            </a:r>
          </a:p>
          <a:p>
            <a:r>
              <a:rPr lang="en-GB" sz="700"/>
              <a:t>	</a:t>
            </a:r>
            <a:r>
              <a:rPr lang="en-GB" sz="700" b="1"/>
              <a:t>Maybe compatible</a:t>
            </a:r>
            <a:r>
              <a:rPr lang="en-GB" sz="700"/>
              <a:t> – If this value does not match the required version, some changes that are deemed  not to break existing clients have 	been made (therefore should be compatible)</a:t>
            </a:r>
          </a:p>
          <a:p>
            <a:r>
              <a:rPr lang="en-GB" sz="700"/>
              <a:t>	</a:t>
            </a:r>
            <a:r>
              <a:rPr lang="en-GB" sz="700" b="1"/>
              <a:t>Revision</a:t>
            </a:r>
            <a:r>
              <a:rPr lang="en-GB" sz="700"/>
              <a:t> -	Minor changes (should not effect compatibility in any way).</a:t>
            </a:r>
          </a:p>
          <a:p>
            <a:r>
              <a:rPr lang="en-GB" sz="700"/>
              <a:t>	Note : A 4</a:t>
            </a:r>
            <a:r>
              <a:rPr lang="en-GB" sz="700" baseline="30000"/>
              <a:t>th</a:t>
            </a:r>
            <a:r>
              <a:rPr lang="en-GB" sz="700"/>
              <a:t> value does exist.  This 4</a:t>
            </a:r>
            <a:r>
              <a:rPr lang="en-GB" sz="700" baseline="30000"/>
              <a:t>th</a:t>
            </a:r>
            <a:r>
              <a:rPr lang="en-GB" sz="700"/>
              <a:t> value is the build No of the component</a:t>
            </a:r>
          </a:p>
          <a:p>
            <a:endParaRPr lang="en-GB" sz="700"/>
          </a:p>
          <a:p>
            <a:r>
              <a:rPr lang="en-GB" sz="700" b="1"/>
              <a:t>Culture</a:t>
            </a:r>
            <a:r>
              <a:rPr lang="en-GB" sz="700"/>
              <a:t> -  may be culture independent or independent.  Allows correct assembly to be used or correct resources for assemblies with different resources for different cultures.</a:t>
            </a:r>
          </a:p>
          <a:p>
            <a:endParaRPr lang="en-GB" sz="700"/>
          </a:p>
          <a:p>
            <a:r>
              <a:rPr lang="en-GB" sz="700" b="1"/>
              <a:t>BUILD</a:t>
            </a:r>
          </a:p>
          <a:p>
            <a:r>
              <a:rPr lang="en-GB" sz="700" b="1"/>
              <a:t>Other Assemblies</a:t>
            </a:r>
            <a:r>
              <a:rPr lang="en-GB" sz="700"/>
              <a:t> – Information regarding what other assemblies are required by this assembly.  Just like EXE modules in WIN32 list those DLLs that need to be imported.</a:t>
            </a:r>
          </a:p>
          <a:p>
            <a:endParaRPr lang="en-GB" sz="700"/>
          </a:p>
          <a:p>
            <a:r>
              <a:rPr lang="en-GB" sz="700" b="1"/>
              <a:t>Security</a:t>
            </a:r>
            <a:r>
              <a:rPr lang="en-GB" sz="700"/>
              <a:t> – </a:t>
            </a:r>
          </a:p>
          <a:p>
            <a:endParaRPr lang="en-GB" sz="700"/>
          </a:p>
          <a:p>
            <a:r>
              <a:rPr lang="en-GB" sz="700" b="1"/>
              <a:t>Note:</a:t>
            </a:r>
            <a:r>
              <a:rPr lang="en-GB" sz="700"/>
              <a:t> Assemblies may be signed by software publishers using the standard AuthentiCode signing tools. For more info, see Windows Platform SDK – http://msdn.microsoft.com/library/sdkdoc/crypto/cryptotools_0bl1.htm</a:t>
            </a:r>
          </a:p>
          <a:p>
            <a:endParaRPr lang="en-GB" sz="700"/>
          </a:p>
          <a:p>
            <a:endParaRPr lang="en-GB" sz="7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66D62E3-3819-41CD-B1B6-69024162AE01}" type="slidenum">
              <a:rPr lang="en-US"/>
              <a:pPr/>
              <a:t>38</a:t>
            </a:fld>
            <a:endParaRPr lang="en-US"/>
          </a:p>
        </p:txBody>
      </p:sp>
      <p:sp>
        <p:nvSpPr>
          <p:cNvPr id="1585154"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B9633-64FD-4A42-84DB-4439F706782F}" type="slidenum">
              <a:rPr lang="en-US"/>
              <a:pPr/>
              <a:t>39</a:t>
            </a:fld>
            <a:endParaRPr lang="en-US"/>
          </a:p>
        </p:txBody>
      </p:sp>
      <p:sp>
        <p:nvSpPr>
          <p:cNvPr id="1593346" name="Rectangle 2"/>
          <p:cNvSpPr>
            <a:spLocks noGrp="1" noRot="1" noChangeAspect="1" noChangeArrowheads="1" noTextEdit="1"/>
          </p:cNvSpPr>
          <p:nvPr>
            <p:ph type="sldImg"/>
          </p:nvPr>
        </p:nvSpPr>
        <p:spPr>
          <a:xfrm>
            <a:off x="1143000" y="685800"/>
            <a:ext cx="4573588" cy="3429000"/>
          </a:xfrm>
          <a:ln/>
        </p:spPr>
      </p:sp>
      <p:sp>
        <p:nvSpPr>
          <p:cNvPr id="1593347" name="Rectangle 3"/>
          <p:cNvSpPr>
            <a:spLocks noGrp="1" noChangeArrowheads="1"/>
          </p:cNvSpPr>
          <p:nvPr>
            <p:ph type="body" idx="1"/>
          </p:nvPr>
        </p:nvSpPr>
        <p:spPr>
          <a:xfrm>
            <a:off x="228600" y="4343520"/>
            <a:ext cx="6400800" cy="4114246"/>
          </a:xfrm>
        </p:spPr>
        <p:txBody>
          <a:bodyPr/>
          <a:lstStyle/>
          <a:p>
            <a:r>
              <a:rPr lang="en-GB" sz="1200"/>
              <a:t>As a developer you can write code in the language of your choice.  Your code is compiled into an Assembly, which is represented as a DLL or EXE.</a:t>
            </a:r>
          </a:p>
          <a:p>
            <a:endParaRPr lang="en-GB"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AAA312-9E35-4682-B784-EC00899C1CA0}" type="slidenum">
              <a:rPr lang="en-US"/>
              <a:pPr/>
              <a:t>4</a:t>
            </a:fld>
            <a:endParaRPr lang="en-US"/>
          </a:p>
        </p:txBody>
      </p:sp>
      <p:sp>
        <p:nvSpPr>
          <p:cNvPr id="1508354" name="Rectangle 2"/>
          <p:cNvSpPr>
            <a:spLocks noGrp="1" noRot="1" noChangeAspect="1" noChangeArrowheads="1" noTextEdit="1"/>
          </p:cNvSpPr>
          <p:nvPr>
            <p:ph type="sldImg"/>
          </p:nvPr>
        </p:nvSpPr>
        <p:spPr>
          <a:xfrm>
            <a:off x="1143000" y="685800"/>
            <a:ext cx="4572000" cy="3429000"/>
          </a:xfrm>
          <a:ln/>
        </p:spPr>
      </p:sp>
      <p:sp>
        <p:nvSpPr>
          <p:cNvPr id="1508355" name="Rectangle 3"/>
          <p:cNvSpPr>
            <a:spLocks noGrp="1" noChangeArrowheads="1"/>
          </p:cNvSpPr>
          <p:nvPr>
            <p:ph type="body" idx="1"/>
          </p:nvPr>
        </p:nvSpPr>
        <p:spPr/>
        <p:txBody>
          <a:bodyPr/>
          <a:lstStyle/>
          <a:p>
            <a:r>
              <a:rPr lang="en-GB" sz="1400"/>
              <a:t>The first generation of Web applications was largely about delivering non-interactive content, i.e. publishing non-interactive HTML pages. For example, many applications simply operated in client/server mode and rendered HTML pages to send across the internet to browsers.</a:t>
            </a:r>
          </a:p>
          <a:p>
            <a:endParaRPr lang="en-GB" sz="1400"/>
          </a:p>
          <a:p>
            <a:r>
              <a:rPr lang="en-GB" sz="1400"/>
              <a:t>The second generation of Web applications was about creating applications usable over the Web.  E-commerce is an example; you can go to http://www.barnesandnoble.com/ select books, order them and pay for them.  This second generation also includes a more scalable back-end (e.g. WinDNA architecture) and a richer UI (e.g. DHTML and ActiveX).</a:t>
            </a:r>
          </a:p>
          <a:p>
            <a:endParaRPr lang="en-GB" sz="1400"/>
          </a:p>
          <a:p>
            <a:r>
              <a:rPr lang="en-GB" sz="1400"/>
              <a:t>However, useful though they may be, the second generation largely resulted in application islands on the Web.  Yes, there are hyperlinks between sites, but for the most part, the actual applications at different sites do not interact.</a:t>
            </a:r>
          </a:p>
          <a:p>
            <a:endParaRPr lang="en-GB" sz="1400"/>
          </a:p>
          <a:p>
            <a:r>
              <a:rPr lang="en-GB" sz="600"/>
              <a:t>The third generation of Web application is about using Web protocols and XML throughout to allow better integration between services on the Web.  Protocols such as XML and SOAP allow you to create Web Services, enabling people and companies to easily create integrated applications.</a:t>
            </a:r>
          </a:p>
          <a:p>
            <a:endParaRPr lang="en-GB" sz="600"/>
          </a:p>
          <a:p>
            <a:endParaRPr lang="en-GB" sz="6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40</a:t>
            </a:fld>
            <a:endParaRPr lang="ru-R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3EC1DE4-AE1A-438C-8EA7-6706AC113D56}" type="slidenum">
              <a:rPr lang="en-US"/>
              <a:pPr/>
              <a:t>41</a:t>
            </a:fld>
            <a:endParaRPr lang="en-US"/>
          </a:p>
        </p:txBody>
      </p:sp>
      <p:sp>
        <p:nvSpPr>
          <p:cNvPr id="1528834"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567A494-1891-4C0E-AB64-B7FE24A1AA1A}" type="slidenum">
              <a:rPr lang="en-US"/>
              <a:pPr/>
              <a:t>42</a:t>
            </a:fld>
            <a:endParaRPr lang="en-US"/>
          </a:p>
        </p:txBody>
      </p:sp>
      <p:sp>
        <p:nvSpPr>
          <p:cNvPr id="1532930"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05338C2-4ED2-4F39-AD81-556FDB620870}" type="slidenum">
              <a:rPr lang="en-US"/>
              <a:pPr/>
              <a:t>43</a:t>
            </a:fld>
            <a:endParaRPr lang="en-US"/>
          </a:p>
        </p:txBody>
      </p:sp>
      <p:sp>
        <p:nvSpPr>
          <p:cNvPr id="1534978"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E04006E-0A30-4081-B63C-569D44BC3D20}" type="slidenum">
              <a:rPr lang="en-US"/>
              <a:pPr/>
              <a:t>44</a:t>
            </a:fld>
            <a:endParaRPr lang="en-US"/>
          </a:p>
        </p:txBody>
      </p:sp>
      <p:sp>
        <p:nvSpPr>
          <p:cNvPr id="1537026" name="Rectangle 2"/>
          <p:cNvSpPr>
            <a:spLocks noGrp="1" noRot="1" noChangeAspect="1" noChangeArrowheads="1" noTextEdit="1"/>
          </p:cNvSpPr>
          <p:nvPr>
            <p:ph type="sldImg"/>
          </p:nvPr>
        </p:nvSpPr>
        <p:spPr>
          <a:xfrm>
            <a:off x="1143000" y="685800"/>
            <a:ext cx="4573588" cy="3429000"/>
          </a:xfr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45</a:t>
            </a:fld>
            <a:endParaRPr lang="ru-RU"/>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46</a:t>
            </a:fld>
            <a:endParaRPr lang="ru-RU"/>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47</a:t>
            </a:fld>
            <a:endParaRPr lang="ru-RU"/>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48</a:t>
            </a:fld>
            <a:endParaRPr lang="ru-RU"/>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D915FEC-A8A6-4153-87D8-E7CB90A57F3B}" type="datetime8">
              <a:rPr lang="en-US"/>
              <a:pPr/>
              <a:t>10/22/2020 9:50 AM</a:t>
            </a:fld>
            <a:endParaRPr lang="en-US"/>
          </a:p>
        </p:txBody>
      </p:sp>
      <p:sp>
        <p:nvSpPr>
          <p:cNvPr id="7" name="Rectangle 7"/>
          <p:cNvSpPr>
            <a:spLocks noGrp="1" noChangeArrowheads="1"/>
          </p:cNvSpPr>
          <p:nvPr>
            <p:ph type="sldNum" sz="quarter" idx="5"/>
          </p:nvPr>
        </p:nvSpPr>
        <p:spPr>
          <a:ln/>
        </p:spPr>
        <p:txBody>
          <a:bodyPr/>
          <a:lstStyle/>
          <a:p>
            <a:fld id="{17FEAF79-7DB4-4762-BBE3-8A91AD44C581}" type="slidenum">
              <a:rPr lang="en-US"/>
              <a:pPr/>
              <a:t>49</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a:t>
            </a:fld>
            <a:endParaRPr lang="ru-RU"/>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50</a:t>
            </a:fld>
            <a:endParaRPr lang="ru-RU"/>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51</a:t>
            </a:fld>
            <a:endParaRPr lang="ru-RU"/>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52</a:t>
            </a:fld>
            <a:endParaRPr lang="ru-RU"/>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53</a:t>
            </a:fld>
            <a:endParaRPr lang="ru-RU"/>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54</a:t>
            </a:fld>
            <a:endParaRPr lang="ru-RU"/>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55</a:t>
            </a:fld>
            <a:endParaRPr lang="ru-RU"/>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56</a:t>
            </a:fld>
            <a:endParaRPr lang="ru-RU"/>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57</a:t>
            </a:fld>
            <a:endParaRPr lang="ru-RU"/>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58</a:t>
            </a:fld>
            <a:endParaRPr lang="ru-RU"/>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59</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a:t>
            </a:fld>
            <a:endParaRPr lang="ru-RU"/>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60</a:t>
            </a:fld>
            <a:endParaRPr lang="ru-RU"/>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61</a:t>
            </a:fld>
            <a:endParaRPr lang="ru-RU"/>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62</a:t>
            </a:fld>
            <a:endParaRPr lang="ru-RU"/>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63</a:t>
            </a:fld>
            <a:endParaRPr lang="ru-RU"/>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64</a:t>
            </a:fld>
            <a:endParaRPr lang="ru-RU"/>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5F559-B5E8-48B3-9FA1-CD9D8C8D8665}" type="slidenum">
              <a:rPr lang="en-US"/>
              <a:pPr/>
              <a:t>65</a:t>
            </a:fld>
            <a:endParaRPr lang="en-US"/>
          </a:p>
        </p:txBody>
      </p:sp>
      <p:sp>
        <p:nvSpPr>
          <p:cNvPr id="1662978" name="Rectangle 2"/>
          <p:cNvSpPr>
            <a:spLocks noGrp="1" noRot="1" noChangeAspect="1" noChangeArrowheads="1" noTextEdit="1"/>
          </p:cNvSpPr>
          <p:nvPr>
            <p:ph type="sldImg"/>
          </p:nvPr>
        </p:nvSpPr>
        <p:spPr>
          <a:xfrm>
            <a:off x="1152525" y="692150"/>
            <a:ext cx="4556125" cy="3416300"/>
          </a:xfrm>
          <a:ln/>
        </p:spPr>
      </p:sp>
      <p:sp>
        <p:nvSpPr>
          <p:cNvPr id="1662979" name="Rectangle 3"/>
          <p:cNvSpPr>
            <a:spLocks noGrp="1" noChangeArrowheads="1"/>
          </p:cNvSpPr>
          <p:nvPr>
            <p:ph type="body" idx="1"/>
          </p:nvPr>
        </p:nvSpPr>
        <p:spPr>
          <a:xfrm>
            <a:off x="914400" y="4343520"/>
            <a:ext cx="5029200" cy="4114246"/>
          </a:xfrm>
        </p:spPr>
        <p:txBody>
          <a:bodyPr/>
          <a:lstStyle/>
          <a:p>
            <a:endParaRPr lang="ru-RU"/>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5F5E8-6688-48D1-93F9-4281E54586A0}" type="slidenum">
              <a:rPr lang="en-US"/>
              <a:pPr/>
              <a:t>66</a:t>
            </a:fld>
            <a:endParaRPr lang="en-US"/>
          </a:p>
        </p:txBody>
      </p:sp>
      <p:sp>
        <p:nvSpPr>
          <p:cNvPr id="1665026" name="Rectangle 2"/>
          <p:cNvSpPr>
            <a:spLocks noGrp="1" noRot="1" noChangeAspect="1" noChangeArrowheads="1" noTextEdit="1"/>
          </p:cNvSpPr>
          <p:nvPr>
            <p:ph type="sldImg"/>
          </p:nvPr>
        </p:nvSpPr>
        <p:spPr>
          <a:xfrm>
            <a:off x="1152525" y="692150"/>
            <a:ext cx="4556125" cy="3416300"/>
          </a:xfrm>
          <a:ln/>
        </p:spPr>
      </p:sp>
      <p:sp>
        <p:nvSpPr>
          <p:cNvPr id="1665027" name="Rectangle 3"/>
          <p:cNvSpPr>
            <a:spLocks noGrp="1" noChangeArrowheads="1"/>
          </p:cNvSpPr>
          <p:nvPr>
            <p:ph type="body" idx="1"/>
          </p:nvPr>
        </p:nvSpPr>
        <p:spPr>
          <a:xfrm>
            <a:off x="914400" y="4343520"/>
            <a:ext cx="5029200" cy="4114246"/>
          </a:xfrm>
        </p:spPr>
        <p:txBody>
          <a:bodyPr/>
          <a:lstStyle/>
          <a:p>
            <a:endParaRPr lang="ru-RU"/>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E3585-29E2-429C-9B1F-F181E35D5BFE}" type="slidenum">
              <a:rPr lang="en-US"/>
              <a:pPr/>
              <a:t>67</a:t>
            </a:fld>
            <a:endParaRPr lang="en-US"/>
          </a:p>
        </p:txBody>
      </p:sp>
      <p:sp>
        <p:nvSpPr>
          <p:cNvPr id="1667074" name="Rectangle 2"/>
          <p:cNvSpPr>
            <a:spLocks noGrp="1" noRot="1" noChangeAspect="1" noChangeArrowheads="1" noTextEdit="1"/>
          </p:cNvSpPr>
          <p:nvPr>
            <p:ph type="sldImg"/>
          </p:nvPr>
        </p:nvSpPr>
        <p:spPr>
          <a:xfrm>
            <a:off x="1152525" y="692150"/>
            <a:ext cx="4556125" cy="3416300"/>
          </a:xfrm>
          <a:ln/>
        </p:spPr>
      </p:sp>
      <p:sp>
        <p:nvSpPr>
          <p:cNvPr id="1667075" name="Rectangle 3"/>
          <p:cNvSpPr>
            <a:spLocks noGrp="1" noChangeArrowheads="1"/>
          </p:cNvSpPr>
          <p:nvPr>
            <p:ph type="body" idx="1"/>
          </p:nvPr>
        </p:nvSpPr>
        <p:spPr>
          <a:xfrm>
            <a:off x="914400" y="4343520"/>
            <a:ext cx="5029200" cy="4114246"/>
          </a:xfrm>
        </p:spPr>
        <p:txBody>
          <a:bodyPr/>
          <a:lstStyle/>
          <a:p>
            <a:endParaRPr lang="ru-RU"/>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FF7190-E001-4F49-B796-0EFD8AB2E8CD}" type="slidenum">
              <a:rPr lang="en-US"/>
              <a:pPr/>
              <a:t>68</a:t>
            </a:fld>
            <a:endParaRPr lang="en-US"/>
          </a:p>
        </p:txBody>
      </p:sp>
      <p:sp>
        <p:nvSpPr>
          <p:cNvPr id="1490946" name="Rectangle 2"/>
          <p:cNvSpPr>
            <a:spLocks noGrp="1" noRot="1" noChangeAspect="1" noChangeArrowheads="1" noTextEdit="1"/>
          </p:cNvSpPr>
          <p:nvPr>
            <p:ph type="sldImg"/>
          </p:nvPr>
        </p:nvSpPr>
        <p:spPr>
          <a:xfrm>
            <a:off x="1143000" y="685800"/>
            <a:ext cx="4572000" cy="3429000"/>
          </a:xfrm>
          <a:ln/>
        </p:spPr>
      </p:sp>
      <p:sp>
        <p:nvSpPr>
          <p:cNvPr id="1490947" name="Rectangle 3"/>
          <p:cNvSpPr>
            <a:spLocks noGrp="1" noChangeArrowheads="1"/>
          </p:cNvSpPr>
          <p:nvPr>
            <p:ph type="body" idx="1"/>
          </p:nvPr>
        </p:nvSpPr>
        <p:spPr/>
        <p:txBody>
          <a:bodyPr/>
          <a:lstStyle/>
          <a:p>
            <a:r>
              <a:rPr lang="en-US"/>
              <a:t>This is but a brief illustration of the breadth of classes provided by the .NET Framework.  We will explore many of these classes during this course.</a:t>
            </a:r>
          </a:p>
          <a:p>
            <a:endParaRPr lang="en-US"/>
          </a:p>
          <a:p>
            <a:r>
              <a:rPr lang="en-US"/>
              <a:t>All of these classes are available to ALL languages.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69</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CF0B22-CB13-4386-8A1D-FDC9E28B235F}" type="slidenum">
              <a:rPr lang="ru-RU"/>
              <a:pPr fontAlgn="base">
                <a:spcBef>
                  <a:spcPct val="0"/>
                </a:spcBef>
                <a:spcAft>
                  <a:spcPct val="0"/>
                </a:spcAft>
              </a:pPr>
              <a:t>7</a:t>
            </a:fld>
            <a:endParaRPr lang="ru-RU"/>
          </a:p>
        </p:txBody>
      </p:sp>
      <p:sp>
        <p:nvSpPr>
          <p:cNvPr id="9421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ru-RU" smtClean="0"/>
              <a:t>Чтобы определить тип инкапсулируемого делегатом метода, необходимо объявить делегат.</a:t>
            </a:r>
          </a:p>
          <a:p>
            <a:pPr>
              <a:spcBef>
                <a:spcPct val="0"/>
              </a:spcBef>
            </a:pPr>
            <a:endParaRPr lang="ru-RU" smtClean="0"/>
          </a:p>
          <a:p>
            <a:pPr>
              <a:spcBef>
                <a:spcPct val="0"/>
              </a:spcBef>
            </a:pPr>
            <a:r>
              <a:rPr lang="ru-RU" smtClean="0"/>
              <a:t>На данном слайде вы видите пример, в котором объявлен делегат </a:t>
            </a:r>
            <a:r>
              <a:rPr lang="en-US" smtClean="0"/>
              <a:t>MyDelegate</a:t>
            </a:r>
            <a:r>
              <a:rPr lang="ru-RU" smtClean="0"/>
              <a:t>, инкапсулирующий процедуру, принимающую в качестве аргумента строку.</a:t>
            </a:r>
          </a:p>
          <a:p>
            <a:pPr>
              <a:spcBef>
                <a:spcPct val="0"/>
              </a:spcBef>
            </a:pPr>
            <a:r>
              <a:rPr lang="ru-RU" smtClean="0"/>
              <a:t>Далее создается экземпляр делегата, к которому </a:t>
            </a:r>
            <a:r>
              <a:rPr lang="en-US" smtClean="0"/>
              <a:t>"</a:t>
            </a:r>
            <a:r>
              <a:rPr lang="ru-RU" smtClean="0"/>
              <a:t>подключается</a:t>
            </a:r>
            <a:r>
              <a:rPr lang="en-US" smtClean="0"/>
              <a:t>"</a:t>
            </a:r>
            <a:r>
              <a:rPr lang="ru-RU" smtClean="0"/>
              <a:t> метод </a:t>
            </a:r>
            <a:r>
              <a:rPr lang="en-US" smtClean="0"/>
              <a:t>Hello </a:t>
            </a:r>
            <a:r>
              <a:rPr lang="ru-RU" smtClean="0"/>
              <a:t>класса </a:t>
            </a:r>
            <a:r>
              <a:rPr lang="en-US" smtClean="0"/>
              <a:t>MyClass.</a:t>
            </a:r>
            <a:endParaRPr lang="ru-RU" smtClean="0"/>
          </a:p>
          <a:p>
            <a:pPr>
              <a:spcBef>
                <a:spcPct val="0"/>
              </a:spcBef>
            </a:pPr>
            <a:r>
              <a:rPr lang="ru-RU" smtClean="0"/>
              <a:t>После чего происходит обращение к этому экземпляру, в результате должен вызваться метод </a:t>
            </a:r>
            <a:r>
              <a:rPr lang="en-US" smtClean="0"/>
              <a:t>MyClass1.Hello</a:t>
            </a:r>
            <a:r>
              <a:rPr lang="ru-RU" smtClean="0"/>
              <a:t> с параметром </a:t>
            </a:r>
            <a:r>
              <a:rPr lang="en-US" smtClean="0"/>
              <a:t>"World".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70</a:t>
            </a:fld>
            <a:endParaRPr lang="ru-RU"/>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71</a:t>
            </a:fld>
            <a:endParaRPr lang="ru-RU"/>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72</a:t>
            </a:fld>
            <a:endParaRPr lang="ru-RU"/>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73</a:t>
            </a:fld>
            <a:endParaRPr lang="ru-RU"/>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74</a:t>
            </a:fld>
            <a:endParaRPr lang="ru-RU"/>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75</a:t>
            </a:fld>
            <a:endParaRPr lang="ru-RU"/>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76</a:t>
            </a:fld>
            <a:endParaRPr lang="ru-RU"/>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77</a:t>
            </a:fld>
            <a:endParaRPr lang="ru-RU"/>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78</a:t>
            </a:fld>
            <a:endParaRPr lang="ru-RU"/>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79</a:t>
            </a:fld>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a:t>
            </a:fld>
            <a:endParaRPr lang="ru-RU"/>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80</a:t>
            </a:fld>
            <a:endParaRPr lang="ru-RU"/>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DC21186-89D8-4F58-A4BD-268405D83113}" type="slidenum">
              <a:rPr lang="en-US"/>
              <a:pPr/>
              <a:t>81</a:t>
            </a:fld>
            <a:endParaRPr lang="en-US"/>
          </a:p>
        </p:txBody>
      </p:sp>
      <p:sp>
        <p:nvSpPr>
          <p:cNvPr id="1676290" name="Rectangle 2"/>
          <p:cNvSpPr>
            <a:spLocks noGrp="1" noRot="1" noChangeAspect="1" noChangeArrowheads="1" noTextEdit="1"/>
          </p:cNvSpPr>
          <p:nvPr>
            <p:ph type="sldImg"/>
          </p:nvPr>
        </p:nvSpPr>
        <p:spPr>
          <a:xfrm>
            <a:off x="1152525" y="692150"/>
            <a:ext cx="4556125" cy="3416300"/>
          </a:xfr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82</a:t>
            </a:fld>
            <a:endParaRPr lang="ru-RU"/>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83</a:t>
            </a:fld>
            <a:endParaRPr lang="ru-RU"/>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84</a:t>
            </a:fld>
            <a:endParaRPr lang="ru-RU"/>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85</a:t>
            </a:fld>
            <a:endParaRPr lang="ru-RU"/>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86</a:t>
            </a:fld>
            <a:endParaRPr lang="ru-RU"/>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87</a:t>
            </a:fld>
            <a:endParaRPr lang="ru-RU"/>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88</a:t>
            </a:fld>
            <a:endParaRPr lang="ru-RU"/>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89</a:t>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a:t>
            </a:fld>
            <a:endParaRPr lang="ru-RU"/>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90</a:t>
            </a:fld>
            <a:endParaRPr lang="ru-RU"/>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91</a:t>
            </a:fld>
            <a:endParaRPr lang="ru-RU"/>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92</a:t>
            </a:fld>
            <a:endParaRPr lang="ru-RU"/>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93</a:t>
            </a:fld>
            <a:endParaRPr lang="ru-RU"/>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94</a:t>
            </a:fld>
            <a:endParaRPr lang="ru-RU"/>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95</a:t>
            </a:fld>
            <a:endParaRPr lang="ru-RU"/>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96</a:t>
            </a:fld>
            <a:endParaRPr lang="ru-RU"/>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97</a:t>
            </a:fld>
            <a:endParaRPr lang="ru-RU"/>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98</a:t>
            </a:fld>
            <a:endParaRPr lang="ru-RU"/>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pPr>
              <a:defRPr/>
            </a:pPr>
            <a:fld id="{B8454931-6EF1-461B-8405-10BB0F83F318}" type="slidenum">
              <a:rPr lang="ru-RU" smtClean="0"/>
              <a:pPr>
                <a:defRPr/>
              </a:pPr>
              <a:t>99</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5" name="Picture 3" descr="back_one"/>
          <p:cNvPicPr>
            <a:picLocks noChangeAspect="1" noChangeArrowheads="1"/>
          </p:cNvPicPr>
          <p:nvPr/>
        </p:nvPicPr>
        <p:blipFill>
          <a:blip r:embed="rId3" cstate="print"/>
          <a:srcRect/>
          <a:stretch>
            <a:fillRect/>
          </a:stretch>
        </p:blipFill>
        <p:spPr bwMode="auto">
          <a:xfrm>
            <a:off x="1" y="698500"/>
            <a:ext cx="2833688" cy="6159500"/>
          </a:xfrm>
          <a:prstGeom prst="rect">
            <a:avLst/>
          </a:prstGeom>
          <a:noFill/>
          <a:ln w="9525">
            <a:noFill/>
            <a:miter lim="800000"/>
            <a:headEnd/>
            <a:tailEnd/>
          </a:ln>
        </p:spPr>
      </p:pic>
      <p:pic>
        <p:nvPicPr>
          <p:cNvPr id="6" name="Picture 7" descr="top"/>
          <p:cNvPicPr>
            <a:picLocks noChangeAspect="1" noChangeArrowheads="1"/>
          </p:cNvPicPr>
          <p:nvPr/>
        </p:nvPicPr>
        <p:blipFill>
          <a:blip r:embed="rId4" cstate="print"/>
          <a:srcRect/>
          <a:stretch>
            <a:fillRect/>
          </a:stretch>
        </p:blipFill>
        <p:spPr bwMode="auto">
          <a:xfrm>
            <a:off x="-9525" y="0"/>
            <a:ext cx="8724900" cy="742950"/>
          </a:xfrm>
          <a:prstGeom prst="rect">
            <a:avLst/>
          </a:prstGeom>
          <a:noFill/>
          <a:ln w="9525">
            <a:noFill/>
            <a:miter lim="800000"/>
            <a:headEnd/>
            <a:tailEnd/>
          </a:ln>
        </p:spPr>
      </p:pic>
      <p:pic>
        <p:nvPicPr>
          <p:cNvPr id="7" name="Picture 8" descr="logo_ms"/>
          <p:cNvPicPr>
            <a:picLocks noChangeAspect="1" noChangeArrowheads="1"/>
          </p:cNvPicPr>
          <p:nvPr/>
        </p:nvPicPr>
        <p:blipFill>
          <a:blip r:embed="rId5" cstate="print"/>
          <a:srcRect/>
          <a:stretch>
            <a:fillRect/>
          </a:stretch>
        </p:blipFill>
        <p:spPr bwMode="auto">
          <a:xfrm>
            <a:off x="642939" y="319088"/>
            <a:ext cx="1533525" cy="247650"/>
          </a:xfrm>
          <a:prstGeom prst="rect">
            <a:avLst/>
          </a:prstGeom>
          <a:noFill/>
          <a:ln w="9525">
            <a:noFill/>
            <a:miter lim="800000"/>
            <a:headEnd/>
            <a:tailEnd/>
          </a:ln>
        </p:spPr>
      </p:pic>
      <p:pic>
        <p:nvPicPr>
          <p:cNvPr id="8" name="Picture 9" descr="bottom"/>
          <p:cNvPicPr>
            <a:picLocks noChangeAspect="1" noChangeArrowheads="1"/>
          </p:cNvPicPr>
          <p:nvPr/>
        </p:nvPicPr>
        <p:blipFill>
          <a:blip r:embed="rId6" cstate="print"/>
          <a:srcRect/>
          <a:stretch>
            <a:fillRect/>
          </a:stretch>
        </p:blipFill>
        <p:spPr bwMode="auto">
          <a:xfrm>
            <a:off x="419100" y="6115050"/>
            <a:ext cx="8724900" cy="742950"/>
          </a:xfrm>
          <a:prstGeom prst="rect">
            <a:avLst/>
          </a:prstGeom>
          <a:noFill/>
          <a:ln w="9525">
            <a:noFill/>
            <a:miter lim="800000"/>
            <a:headEnd/>
            <a:tailEnd/>
          </a:ln>
        </p:spPr>
      </p:pic>
      <p:pic>
        <p:nvPicPr>
          <p:cNvPr id="9" name="Picture 10" descr="logo_m"/>
          <p:cNvPicPr>
            <a:picLocks noChangeAspect="1" noChangeArrowheads="1"/>
          </p:cNvPicPr>
          <p:nvPr/>
        </p:nvPicPr>
        <p:blipFill>
          <a:blip r:embed="rId7" cstate="print"/>
          <a:srcRect/>
          <a:stretch>
            <a:fillRect/>
          </a:stretch>
        </p:blipFill>
        <p:spPr bwMode="auto">
          <a:xfrm>
            <a:off x="7951788" y="6076950"/>
            <a:ext cx="809625" cy="495300"/>
          </a:xfrm>
          <a:prstGeom prst="rect">
            <a:avLst/>
          </a:prstGeom>
          <a:noFill/>
          <a:ln w="9525">
            <a:noFill/>
            <a:miter lim="800000"/>
            <a:headEnd/>
            <a:tailEnd/>
          </a:ln>
        </p:spPr>
      </p:pic>
      <p:pic>
        <p:nvPicPr>
          <p:cNvPr id="10" name="Picture 11" descr="pic_logo"/>
          <p:cNvPicPr>
            <a:picLocks noChangeAspect="1" noChangeArrowheads="1"/>
          </p:cNvPicPr>
          <p:nvPr/>
        </p:nvPicPr>
        <p:blipFill>
          <a:blip r:embed="rId8" cstate="print"/>
          <a:srcRect/>
          <a:stretch>
            <a:fillRect/>
          </a:stretch>
        </p:blipFill>
        <p:spPr bwMode="auto">
          <a:xfrm>
            <a:off x="538164" y="1462090"/>
            <a:ext cx="2581275" cy="2105025"/>
          </a:xfrm>
          <a:prstGeom prst="rect">
            <a:avLst/>
          </a:prstGeom>
          <a:noFill/>
          <a:ln w="9525">
            <a:noFill/>
            <a:miter lim="800000"/>
            <a:headEnd/>
            <a:tailEnd/>
          </a:ln>
        </p:spPr>
      </p:pic>
      <p:sp>
        <p:nvSpPr>
          <p:cNvPr id="11" name="Text Box 14"/>
          <p:cNvSpPr txBox="1">
            <a:spLocks noChangeArrowheads="1"/>
          </p:cNvSpPr>
          <p:nvPr/>
        </p:nvSpPr>
        <p:spPr bwMode="auto">
          <a:xfrm>
            <a:off x="3209926" y="274638"/>
            <a:ext cx="5237331" cy="369332"/>
          </a:xfrm>
          <a:prstGeom prst="rect">
            <a:avLst/>
          </a:prstGeom>
          <a:noFill/>
          <a:ln w="12700" cap="rnd">
            <a:noFill/>
            <a:prstDash val="sysDot"/>
            <a:miter lim="800000"/>
            <a:headEnd/>
            <a:tailEnd/>
          </a:ln>
          <a:effectLst/>
        </p:spPr>
        <p:txBody>
          <a:bodyPr wrap="none">
            <a:spAutoFit/>
          </a:bodyPr>
          <a:lstStyle/>
          <a:p>
            <a:pPr fontAlgn="auto">
              <a:spcBef>
                <a:spcPts val="0"/>
              </a:spcBef>
              <a:spcAft>
                <a:spcPts val="0"/>
              </a:spcAft>
              <a:defRPr/>
            </a:pPr>
            <a:r>
              <a:rPr lang="en-US" b="1">
                <a:solidFill>
                  <a:schemeClr val="bg1"/>
                </a:solidFill>
                <a:latin typeface="Verdana" pitchFamily="34" charset="0"/>
              </a:rPr>
              <a:t>Visual Basic .NET</a:t>
            </a:r>
            <a:r>
              <a:rPr lang="ru-RU" b="1">
                <a:solidFill>
                  <a:schemeClr val="bg1"/>
                </a:solidFill>
                <a:latin typeface="Verdana" pitchFamily="34" charset="0"/>
              </a:rPr>
              <a:t> для преподавателей</a:t>
            </a:r>
          </a:p>
        </p:txBody>
      </p:sp>
      <p:sp>
        <p:nvSpPr>
          <p:cNvPr id="12" name="Rectangle 15"/>
          <p:cNvSpPr>
            <a:spLocks noChangeArrowheads="1"/>
          </p:cNvSpPr>
          <p:nvPr/>
        </p:nvSpPr>
        <p:spPr bwMode="auto">
          <a:xfrm>
            <a:off x="4132264" y="6165850"/>
            <a:ext cx="4111625" cy="609600"/>
          </a:xfrm>
          <a:prstGeom prst="rect">
            <a:avLst/>
          </a:prstGeom>
          <a:noFill/>
          <a:ln w="9525">
            <a:noFill/>
            <a:miter lim="800000"/>
            <a:headEnd/>
            <a:tailEnd/>
          </a:ln>
          <a:effectLst/>
        </p:spPr>
        <p:txBody>
          <a:bodyPr/>
          <a:lstStyle/>
          <a:p>
            <a:pPr fontAlgn="auto">
              <a:spcBef>
                <a:spcPts val="0"/>
              </a:spcBef>
              <a:spcAft>
                <a:spcPts val="0"/>
              </a:spcAft>
              <a:defRPr/>
            </a:pPr>
            <a:r>
              <a:rPr lang="en-US" b="1">
                <a:solidFill>
                  <a:schemeClr val="bg1"/>
                </a:solidFill>
                <a:latin typeface="Verdana" pitchFamily="34" charset="0"/>
              </a:rPr>
              <a:t>Microsoft Visual Basic .NET</a:t>
            </a:r>
          </a:p>
        </p:txBody>
      </p:sp>
      <p:sp>
        <p:nvSpPr>
          <p:cNvPr id="90124" name="Rectangle 12"/>
          <p:cNvSpPr>
            <a:spLocks noGrp="1" noChangeArrowheads="1"/>
          </p:cNvSpPr>
          <p:nvPr>
            <p:ph type="ctrTitle"/>
          </p:nvPr>
        </p:nvSpPr>
        <p:spPr>
          <a:xfrm>
            <a:off x="3205164" y="1341438"/>
            <a:ext cx="5688012" cy="1152525"/>
          </a:xfrm>
        </p:spPr>
        <p:txBody>
          <a:bodyPr/>
          <a:lstStyle>
            <a:lvl1pPr>
              <a:defRPr sz="3600">
                <a:solidFill>
                  <a:srgbClr val="79C51E"/>
                </a:solidFill>
              </a:defRPr>
            </a:lvl1pPr>
          </a:lstStyle>
          <a:p>
            <a:r>
              <a:rPr lang="en-US"/>
              <a:t>Click to edit</a:t>
            </a:r>
            <a:br>
              <a:rPr lang="en-US"/>
            </a:br>
            <a:r>
              <a:rPr lang="en-US"/>
              <a:t>Master title style</a:t>
            </a:r>
          </a:p>
        </p:txBody>
      </p:sp>
      <p:sp>
        <p:nvSpPr>
          <p:cNvPr id="90125" name="Rectangle 13"/>
          <p:cNvSpPr>
            <a:spLocks noGrp="1" noChangeArrowheads="1"/>
          </p:cNvSpPr>
          <p:nvPr>
            <p:ph type="subTitle" idx="1"/>
          </p:nvPr>
        </p:nvSpPr>
        <p:spPr>
          <a:xfrm>
            <a:off x="3205164" y="2781300"/>
            <a:ext cx="5688012" cy="1943100"/>
          </a:xfrm>
        </p:spPr>
        <p:txBody>
          <a:bodyPr/>
          <a:lstStyle>
            <a:lvl1pPr marL="0" indent="0">
              <a:buFont typeface="Wingdings" pitchFamily="2" charset="2"/>
              <a:buNone/>
              <a:defRPr>
                <a:solidFill>
                  <a:srgbClr val="84A4A4"/>
                </a:solidFill>
              </a:defRPr>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000" i="0">
                <a:latin typeface="+mn-lt"/>
              </a:defRPr>
            </a:lvl1pPr>
          </a:lstStyle>
          <a:p>
            <a:pPr>
              <a:defRPr/>
            </a:pPr>
            <a:endParaRPr lang="en-US"/>
          </a:p>
        </p:txBody>
      </p:sp>
      <p:sp>
        <p:nvSpPr>
          <p:cNvPr id="14" name="Rectangle 5"/>
          <p:cNvSpPr>
            <a:spLocks noGrp="1" noChangeArrowheads="1"/>
          </p:cNvSpPr>
          <p:nvPr>
            <p:ph type="ftr" sz="quarter" idx="11"/>
          </p:nvPr>
        </p:nvSpPr>
        <p:spPr>
          <a:xfrm>
            <a:off x="3124200" y="6248400"/>
            <a:ext cx="2895600" cy="457200"/>
          </a:xfrm>
        </p:spPr>
        <p:txBody>
          <a:bodyPr/>
          <a:lstStyle>
            <a:lvl1pPr algn="ctr">
              <a:defRPr sz="1000" b="0">
                <a:solidFill>
                  <a:schemeClr val="tx1"/>
                </a:solidFill>
              </a:defRPr>
            </a:lvl1pPr>
          </a:lstStyle>
          <a:p>
            <a:pPr>
              <a:defRPr/>
            </a:pPr>
            <a:endParaRPr lang="en-US"/>
          </a:p>
        </p:txBody>
      </p:sp>
      <p:sp>
        <p:nvSpPr>
          <p:cNvPr id="15" name="Rectangle 6"/>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i="0">
                <a:latin typeface="+mn-lt"/>
              </a:defRPr>
            </a:lvl1pPr>
          </a:lstStyle>
          <a:p>
            <a:pPr>
              <a:defRPr/>
            </a:pPr>
            <a:fld id="{11D81BB6-E4C3-4C95-A9CD-1AB384C56676}" type="slidenum">
              <a:rPr lang="en-US"/>
              <a:pPr>
                <a:defRPr/>
              </a:pPr>
              <a:t>‹#›</a:t>
            </a:fld>
            <a:endParaRPr lang="en-US"/>
          </a:p>
        </p:txBody>
      </p:sp>
    </p:spTree>
  </p:cSld>
  <p:clrMapOvr>
    <a:masterClrMapping/>
  </p:clrMapOvr>
  <p:transition spd="slow">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69125" y="692152"/>
            <a:ext cx="1644650" cy="54387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2032001" y="692152"/>
            <a:ext cx="4784725" cy="54387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1"/>
      </p:bgRef>
    </p:bg>
    <p:spTree>
      <p:nvGrpSpPr>
        <p:cNvPr id="1" name=""/>
        <p:cNvGrpSpPr/>
        <p:nvPr/>
      </p:nvGrpSpPr>
      <p:grpSpPr>
        <a:xfrm>
          <a:off x="0" y="0"/>
          <a:ext cx="0" cy="0"/>
          <a:chOff x="0" y="0"/>
          <a:chExt cx="0" cy="0"/>
        </a:xfrm>
      </p:grpSpPr>
      <p:sp>
        <p:nvSpPr>
          <p:cNvPr id="8" name="Прямоугольник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Прямая соединительная линия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Заголовок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ru-RU" smtClean="0"/>
              <a:t>Образец заголовка</a:t>
            </a:r>
            <a:endParaRPr kumimoji="0" lang="en-US"/>
          </a:p>
        </p:txBody>
      </p:sp>
      <p:sp>
        <p:nvSpPr>
          <p:cNvPr id="25" name="Подзаголовок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31" name="Дата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80AA15C9-31AD-49A4-B04E-0940FCE66664}" type="datetime1">
              <a:rPr lang="en-US" smtClean="0"/>
              <a:pPr/>
              <a:t>10/22/2020</a:t>
            </a:fld>
            <a:endParaRPr lang="en-US" dirty="0">
              <a:solidFill>
                <a:srgbClr val="FFFFFF"/>
              </a:solidFill>
            </a:endParaRPr>
          </a:p>
        </p:txBody>
      </p:sp>
      <p:sp>
        <p:nvSpPr>
          <p:cNvPr id="18" name="Нижний колонтитул 17"/>
          <p:cNvSpPr>
            <a:spLocks noGrp="1"/>
          </p:cNvSpPr>
          <p:nvPr>
            <p:ph type="ftr" sz="quarter" idx="11"/>
          </p:nvPr>
        </p:nvSpPr>
        <p:spPr>
          <a:xfrm>
            <a:off x="2819401" y="6557946"/>
            <a:ext cx="2927722" cy="228600"/>
          </a:xfrm>
        </p:spPr>
        <p:txBody>
          <a:bodyPr/>
          <a:lstStyle>
            <a:lvl1pPr>
              <a:defRPr lang="en-US" dirty="0">
                <a:solidFill>
                  <a:srgbClr val="FFFFFF"/>
                </a:solidFill>
              </a:defRPr>
            </a:lvl1pPr>
            <a:extLst/>
          </a:lstStyle>
          <a:p>
            <a:endParaRPr kumimoji="0" lang="en-US" dirty="0">
              <a:solidFill>
                <a:srgbClr val="FFFFFF"/>
              </a:solidFill>
            </a:endParaRPr>
          </a:p>
        </p:txBody>
      </p:sp>
      <p:sp>
        <p:nvSpPr>
          <p:cNvPr id="29" name="Номер слайда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C5217A8-0E06-4059-AC45-433E2E67A85D}" type="slidenum">
              <a:rPr kumimoji="0" lang="en-US" smtClean="0"/>
              <a:pPr/>
              <a:t>‹#›</a:t>
            </a:fld>
            <a:endParaRPr kumimoji="0" lang="en-US" dirty="0">
              <a:solidFill>
                <a:srgbClr val="FFFFFF"/>
              </a:solidFill>
            </a:endParaRPr>
          </a:p>
        </p:txBody>
      </p:sp>
    </p:spTree>
  </p:cSld>
  <p:clrMapOvr>
    <a:overrideClrMapping bg1="lt1" tx1="dk1" bg2="lt2" tx2="dk2" accent1="accent1" accent2="accent2" accent3="accent3" accent4="accent4" accent5="accent5" accent6="accent6" hlink="hlink" folHlink="folHlink"/>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42CF929B-18D9-4EF4-B9DB-C656CC788108}" type="datetime1">
              <a:rPr lang="en-US" smtClean="0"/>
              <a:pPr/>
              <a:t>10/22/2020</a:t>
            </a:fld>
            <a:endParaRPr lang="en-US"/>
          </a:p>
        </p:txBody>
      </p:sp>
      <p:sp>
        <p:nvSpPr>
          <p:cNvPr id="5" name="Нижний колонтитул 4"/>
          <p:cNvSpPr>
            <a:spLocks noGrp="1"/>
          </p:cNvSpPr>
          <p:nvPr>
            <p:ph type="ftr" sz="quarter" idx="11"/>
          </p:nvPr>
        </p:nvSpPr>
        <p:spPr/>
        <p:txBody>
          <a:bodyPr/>
          <a:lstStyle/>
          <a:p>
            <a:endParaRPr kumimoji="0" lang="en-US"/>
          </a:p>
        </p:txBody>
      </p:sp>
      <p:sp>
        <p:nvSpPr>
          <p:cNvPr id="6" name="Номер слайда 5"/>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1" y="2821839"/>
            <a:ext cx="6255488" cy="1362075"/>
          </a:xfrm>
        </p:spPr>
        <p:txBody>
          <a:bodyPr tIns="0" anchor="t"/>
          <a:lstStyle>
            <a:lvl1pPr algn="r">
              <a:buNone/>
              <a:defRPr sz="42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1066801" y="190500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3692A8A3-3AEA-48A3-A8C3-9315B5005F56}" type="datetime1">
              <a:rPr lang="en-US" smtClean="0"/>
              <a:pPr/>
              <a:t>10/22/2020</a:t>
            </a:fld>
            <a:endParaRPr lang="en-US">
              <a:solidFill>
                <a:schemeClr val="tx2"/>
              </a:solidFill>
            </a:endParaRPr>
          </a:p>
        </p:txBody>
      </p:sp>
      <p:sp>
        <p:nvSpPr>
          <p:cNvPr id="5" name="Нижний колонтитул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kumimoji="0" lang="en-US" dirty="0">
              <a:solidFill>
                <a:schemeClr val="tx2"/>
              </a:solidFill>
            </a:endParaRPr>
          </a:p>
        </p:txBody>
      </p:sp>
      <p:sp>
        <p:nvSpPr>
          <p:cNvPr id="6" name="Номер слайда 5"/>
          <p:cNvSpPr>
            <a:spLocks noGrp="1"/>
          </p:cNvSpPr>
          <p:nvPr>
            <p:ph type="sldNum" sz="quarter" idx="12"/>
          </p:nvPr>
        </p:nvSpPr>
        <p:spPr>
          <a:xfrm>
            <a:off x="6733952" y="6555112"/>
            <a:ext cx="588336" cy="228600"/>
          </a:xfrm>
        </p:spPr>
        <p:txBody>
          <a:bodyPr/>
          <a:lstStyle/>
          <a:p>
            <a:fld id="{BC5217A8-0E06-4059-AC45-433E2E67A85D}"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00202"/>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178808" y="1600202"/>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3D67B894-A234-4DE8-BB3A-5104F3A2451B}" type="datetime1">
              <a:rPr lang="en-US" smtClean="0"/>
              <a:pPr/>
              <a:t>10/22/2020</a:t>
            </a:fld>
            <a:endParaRPr lang="en-US"/>
          </a:p>
        </p:txBody>
      </p:sp>
      <p:sp>
        <p:nvSpPr>
          <p:cNvPr id="6" name="Нижний колонтитул 5"/>
          <p:cNvSpPr>
            <a:spLocks noGrp="1"/>
          </p:cNvSpPr>
          <p:nvPr>
            <p:ph type="ftr" sz="quarter" idx="11"/>
          </p:nvPr>
        </p:nvSpPr>
        <p:spPr/>
        <p:txBody>
          <a:bodyPr/>
          <a:lstStyle/>
          <a:p>
            <a:endParaRPr kumimoji="0" lang="en-US"/>
          </a:p>
        </p:txBody>
      </p:sp>
      <p:sp>
        <p:nvSpPr>
          <p:cNvPr id="7" name="Номер слайда 6"/>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nchor="b"/>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E995B711-6143-499F-8FF5-55D8706BDA9A}" type="datetime1">
              <a:rPr lang="en-US" smtClean="0"/>
              <a:pPr/>
              <a:t>10/22/2020</a:t>
            </a:fld>
            <a:endParaRPr lang="en-US"/>
          </a:p>
        </p:txBody>
      </p:sp>
      <p:sp>
        <p:nvSpPr>
          <p:cNvPr id="8" name="Нижний колонтитул 7"/>
          <p:cNvSpPr>
            <a:spLocks noGrp="1"/>
          </p:cNvSpPr>
          <p:nvPr>
            <p:ph type="ftr" sz="quarter" idx="11"/>
          </p:nvPr>
        </p:nvSpPr>
        <p:spPr/>
        <p:txBody>
          <a:bodyPr/>
          <a:lstStyle/>
          <a:p>
            <a:endParaRPr kumimoji="0" lang="en-US"/>
          </a:p>
        </p:txBody>
      </p:sp>
      <p:sp>
        <p:nvSpPr>
          <p:cNvPr id="9" name="Номер слайда 8"/>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20040"/>
            <a:ext cx="7242048" cy="1143000"/>
          </a:xfrm>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BF117A40-441B-47D8-BB39-0C239D9D1745}" type="datetime1">
              <a:rPr lang="en-US" smtClean="0"/>
              <a:pPr/>
              <a:t>10/22/2020</a:t>
            </a:fld>
            <a:endParaRPr lang="en-US"/>
          </a:p>
        </p:txBody>
      </p:sp>
      <p:sp>
        <p:nvSpPr>
          <p:cNvPr id="4" name="Нижний колонтитул 3"/>
          <p:cNvSpPr>
            <a:spLocks noGrp="1"/>
          </p:cNvSpPr>
          <p:nvPr>
            <p:ph type="ftr" sz="quarter" idx="11"/>
          </p:nvPr>
        </p:nvSpPr>
        <p:spPr/>
        <p:txBody>
          <a:bodyPr/>
          <a:lstStyle/>
          <a:p>
            <a:endParaRPr kumimoji="0" lang="en-US"/>
          </a:p>
        </p:txBody>
      </p:sp>
      <p:sp>
        <p:nvSpPr>
          <p:cNvPr id="5" name="Номер слайда 4"/>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solidFill>
                  <a:schemeClr val="tx2"/>
                </a:solidFill>
              </a:defRPr>
            </a:lvl1pPr>
            <a:extLst/>
          </a:lstStyle>
          <a:p>
            <a:fld id="{9BCEA7CA-4D09-494F-B1CE-7391E1AE90A7}" type="datetime1">
              <a:rPr lang="en-US" smtClean="0"/>
              <a:pPr/>
              <a:t>10/22/2020</a:t>
            </a:fld>
            <a:endParaRPr lang="en-US" dirty="0">
              <a:solidFill>
                <a:schemeClr val="tx2"/>
              </a:solidFill>
            </a:endParaRPr>
          </a:p>
        </p:txBody>
      </p:sp>
      <p:sp>
        <p:nvSpPr>
          <p:cNvPr id="3" name="Нижний колонтитул 2"/>
          <p:cNvSpPr>
            <a:spLocks noGrp="1"/>
          </p:cNvSpPr>
          <p:nvPr>
            <p:ph type="ftr" sz="quarter" idx="11"/>
          </p:nvPr>
        </p:nvSpPr>
        <p:spPr/>
        <p:txBody>
          <a:bodyPr/>
          <a:lstStyle>
            <a:lvl1pPr>
              <a:defRPr>
                <a:solidFill>
                  <a:schemeClr val="tx2"/>
                </a:solidFill>
              </a:defRPr>
            </a:lvl1pPr>
            <a:extLst/>
          </a:lstStyle>
          <a:p>
            <a:endParaRPr kumimoji="0" lang="en-US" dirty="0">
              <a:solidFill>
                <a:schemeClr val="tx2"/>
              </a:solidFill>
            </a:endParaRPr>
          </a:p>
        </p:txBody>
      </p:sp>
      <p:sp>
        <p:nvSpPr>
          <p:cNvPr id="4" name="Номер слайда 3"/>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66C3B8F-A7E2-48CA-A086-2F37580A686C}" type="datetime1">
              <a:rPr lang="en-US" smtClean="0"/>
              <a:pPr/>
              <a:t>10/22/2020</a:t>
            </a:fld>
            <a:endParaRPr lang="en-US"/>
          </a:p>
        </p:txBody>
      </p:sp>
      <p:sp>
        <p:nvSpPr>
          <p:cNvPr id="6" name="Нижний колонтитул 5"/>
          <p:cNvSpPr>
            <a:spLocks noGrp="1"/>
          </p:cNvSpPr>
          <p:nvPr>
            <p:ph type="ftr" sz="quarter" idx="11"/>
          </p:nvPr>
        </p:nvSpPr>
        <p:spPr/>
        <p:txBody>
          <a:bodyPr/>
          <a:lstStyle/>
          <a:p>
            <a:endParaRPr kumimoji="0" lang="en-US"/>
          </a:p>
        </p:txBody>
      </p:sp>
      <p:sp>
        <p:nvSpPr>
          <p:cNvPr id="7" name="Номер слайда 6"/>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2">
        <a:schemeClr val="bg2"/>
      </p:bgRef>
    </p:bg>
    <p:spTree>
      <p:nvGrpSpPr>
        <p:cNvPr id="1" name=""/>
        <p:cNvGrpSpPr/>
        <p:nvPr/>
      </p:nvGrpSpPr>
      <p:grpSpPr>
        <a:xfrm>
          <a:off x="0" y="0"/>
          <a:ext cx="0" cy="0"/>
          <a:chOff x="0" y="0"/>
          <a:chExt cx="0" cy="0"/>
        </a:xfrm>
      </p:grpSpPr>
      <p:sp>
        <p:nvSpPr>
          <p:cNvPr id="8" name="Прямоугольник 7"/>
          <p:cNvSpPr/>
          <p:nvPr/>
        </p:nvSpPr>
        <p:spPr>
          <a:xfrm rot="21240000">
            <a:off x="597969" y="1004670"/>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Прямоугольник 8"/>
          <p:cNvSpPr/>
          <p:nvPr/>
        </p:nvSpPr>
        <p:spPr>
          <a:xfrm rot="21420000">
            <a:off x="596707" y="998818"/>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Заголовок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ru-RU" smtClean="0"/>
              <a:t>Образец заголовка</a:t>
            </a:r>
            <a:endParaRPr kumimoji="0" lang="en-US" dirty="0"/>
          </a:p>
        </p:txBody>
      </p:sp>
      <p:sp>
        <p:nvSpPr>
          <p:cNvPr id="4" name="Текст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ru-RU" smtClean="0"/>
              <a:t>Образец текста</a:t>
            </a:r>
          </a:p>
        </p:txBody>
      </p:sp>
      <p:sp>
        <p:nvSpPr>
          <p:cNvPr id="5" name="Дата 4"/>
          <p:cNvSpPr>
            <a:spLocks noGrp="1"/>
          </p:cNvSpPr>
          <p:nvPr>
            <p:ph type="dt" sz="half" idx="10"/>
          </p:nvPr>
        </p:nvSpPr>
        <p:spPr/>
        <p:txBody>
          <a:bodyPr/>
          <a:lstStyle/>
          <a:p>
            <a:fld id="{FFF2F2E8-C374-43E2-A097-3C828357A1F3}" type="datetime1">
              <a:rPr lang="en-US" smtClean="0"/>
              <a:pPr/>
              <a:t>10/22/2020</a:t>
            </a:fld>
            <a:endParaRPr lang="en-US"/>
          </a:p>
        </p:txBody>
      </p:sp>
      <p:sp>
        <p:nvSpPr>
          <p:cNvPr id="6" name="Нижний колонтитул 5"/>
          <p:cNvSpPr>
            <a:spLocks noGrp="1"/>
          </p:cNvSpPr>
          <p:nvPr>
            <p:ph type="ftr" sz="quarter" idx="11"/>
          </p:nvPr>
        </p:nvSpPr>
        <p:spPr/>
        <p:txBody>
          <a:bodyPr/>
          <a:lstStyle/>
          <a:p>
            <a:endParaRPr kumimoji="0" lang="en-US"/>
          </a:p>
        </p:txBody>
      </p:sp>
      <p:sp>
        <p:nvSpPr>
          <p:cNvPr id="7" name="Номер слайда 6"/>
          <p:cNvSpPr>
            <a:spLocks noGrp="1"/>
          </p:cNvSpPr>
          <p:nvPr>
            <p:ph type="sldNum" sz="quarter" idx="12"/>
          </p:nvPr>
        </p:nvSpPr>
        <p:spPr/>
        <p:txBody>
          <a:bodyPr/>
          <a:lstStyle/>
          <a:p>
            <a:fld id="{BC5217A8-0E06-4059-AC45-433E2E67A85D}" type="slidenum">
              <a:rPr kumimoji="0" lang="en-US" smtClean="0"/>
              <a:pPr/>
              <a:t>‹#›</a:t>
            </a:fld>
            <a:endParaRPr kumimoji="0" lang="en-US"/>
          </a:p>
        </p:txBody>
      </p:sp>
      <p:sp>
        <p:nvSpPr>
          <p:cNvPr id="10" name="Рисунок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ru-RU" smtClean="0"/>
              <a:t>Вставка рисунка</a:t>
            </a:r>
            <a:endParaRPr kumimoji="0" lang="en-US" dirty="0"/>
          </a:p>
        </p:txBody>
      </p:sp>
    </p:spTree>
  </p:cSld>
  <p:clrMapOvr>
    <a:overrideClrMapping bg1="dk1" tx1="lt1" bg2="dk2" tx2="lt2" accent1="accent1" accent2="accent2" accent3="accent3" accent4="accent4" accent5="accent5" accent6="accent6" hlink="hlink" folHlink="folHlink"/>
  </p:clrMapOvr>
  <p:transition spd="med">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C37D6781-6F38-4BA5-93D4-C3882C2DF97F}" type="datetime1">
              <a:rPr lang="en-US" smtClean="0"/>
              <a:pPr/>
              <a:t>10/22/2020</a:t>
            </a:fld>
            <a:endParaRPr lang="en-US"/>
          </a:p>
        </p:txBody>
      </p:sp>
      <p:sp>
        <p:nvSpPr>
          <p:cNvPr id="5" name="Нижний колонтитул 4"/>
          <p:cNvSpPr>
            <a:spLocks noGrp="1"/>
          </p:cNvSpPr>
          <p:nvPr>
            <p:ph type="ftr" sz="quarter" idx="11"/>
          </p:nvPr>
        </p:nvSpPr>
        <p:spPr/>
        <p:txBody>
          <a:bodyPr/>
          <a:lstStyle/>
          <a:p>
            <a:endParaRPr kumimoji="0" lang="en-US"/>
          </a:p>
        </p:txBody>
      </p:sp>
      <p:sp>
        <p:nvSpPr>
          <p:cNvPr id="6" name="Номер слайда 5"/>
          <p:cNvSpPr>
            <a:spLocks noGrp="1"/>
          </p:cNvSpPr>
          <p:nvPr>
            <p:ph type="sldNum" sz="quarter" idx="12"/>
          </p:nvPr>
        </p:nvSpPr>
        <p:spPr/>
        <p:txBody>
          <a:bodyPr/>
          <a:lstStyle/>
          <a:p>
            <a:fld id="{BC5217A8-0E06-4059-AC45-433E2E67A85D}" type="slidenum">
              <a:rPr kumimoji="0" lang="en-US" smtClean="0"/>
              <a:pPr/>
              <a:t>‹#›</a:t>
            </a:fld>
            <a:endParaRPr kumimoji="0" lang="en-US"/>
          </a:p>
        </p:txBody>
      </p:sp>
    </p:spTree>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53200" y="274957"/>
            <a:ext cx="1524000" cy="5851525"/>
          </a:xfrm>
        </p:spPr>
        <p:txBody>
          <a:bodyPr vert="eaVert" ancho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44"/>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a:xfrm>
            <a:off x="4242816" y="6557946"/>
            <a:ext cx="2002464" cy="226902"/>
          </a:xfrm>
        </p:spPr>
        <p:txBody>
          <a:bodyPr/>
          <a:lstStyle/>
          <a:p>
            <a:fld id="{791DF524-94BF-4369-9DA0-26C3B806EAFE}" type="datetime1">
              <a:rPr lang="en-US" smtClean="0"/>
              <a:pPr/>
              <a:t>10/22/2020</a:t>
            </a:fld>
            <a:endParaRPr lang="en-US" dirty="0"/>
          </a:p>
        </p:txBody>
      </p:sp>
      <p:sp>
        <p:nvSpPr>
          <p:cNvPr id="5" name="Нижний колонтитул 4"/>
          <p:cNvSpPr>
            <a:spLocks noGrp="1"/>
          </p:cNvSpPr>
          <p:nvPr>
            <p:ph type="ftr" sz="quarter" idx="11"/>
          </p:nvPr>
        </p:nvSpPr>
        <p:spPr>
          <a:xfrm>
            <a:off x="457200" y="6556248"/>
            <a:ext cx="3657600" cy="228600"/>
          </a:xfrm>
        </p:spPr>
        <p:txBody>
          <a:bodyPr/>
          <a:lstStyle/>
          <a:p>
            <a:endParaRPr kumimoji="0" lang="en-US" dirty="0"/>
          </a:p>
        </p:txBody>
      </p:sp>
      <p:sp>
        <p:nvSpPr>
          <p:cNvPr id="6" name="Номер слайда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C5217A8-0E06-4059-AC45-433E2E67A85D}" type="slidenum">
              <a:rPr kumimoji="0" lang="en-US" smtClean="0"/>
              <a:pPr/>
              <a:t>‹#›</a:t>
            </a:fld>
            <a:endParaRPr kumimoji="0" lang="en-US" dirty="0">
              <a:solidFill>
                <a:schemeClr val="tx2"/>
              </a:solidFill>
            </a:endParaRPr>
          </a:p>
        </p:txBody>
      </p:sp>
    </p:spTree>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339010" name="Picture 66" descr="smalledge"/>
          <p:cNvPicPr>
            <a:picLocks noChangeAspect="1" noChangeArrowheads="1"/>
          </p:cNvPicPr>
          <p:nvPr/>
        </p:nvPicPr>
        <p:blipFill>
          <a:blip r:embed="rId2" cstate="print"/>
          <a:srcRect/>
          <a:stretch>
            <a:fillRect/>
          </a:stretch>
        </p:blipFill>
        <p:spPr bwMode="auto">
          <a:xfrm>
            <a:off x="5772150" y="2149477"/>
            <a:ext cx="3371850" cy="4708525"/>
          </a:xfrm>
          <a:prstGeom prst="rect">
            <a:avLst/>
          </a:prstGeom>
          <a:noFill/>
        </p:spPr>
      </p:pic>
      <p:sp>
        <p:nvSpPr>
          <p:cNvPr id="339011" name="Rectangle 67"/>
          <p:cNvSpPr>
            <a:spLocks noGrp="1" noChangeArrowheads="1"/>
          </p:cNvSpPr>
          <p:nvPr>
            <p:ph type="ctrTitle"/>
          </p:nvPr>
        </p:nvSpPr>
        <p:spPr>
          <a:xfrm>
            <a:off x="2601913" y="1947864"/>
            <a:ext cx="5268912" cy="591573"/>
          </a:xfrm>
        </p:spPr>
        <p:txBody>
          <a:bodyPr/>
          <a:lstStyle>
            <a:lvl1pPr>
              <a:defRPr sz="3600"/>
            </a:lvl1pPr>
          </a:lstStyle>
          <a:p>
            <a:endParaRPr lang="en-US"/>
          </a:p>
        </p:txBody>
      </p:sp>
      <p:pic>
        <p:nvPicPr>
          <p:cNvPr id="339012" name="Picture 68" descr="strip"/>
          <p:cNvPicPr>
            <a:picLocks noChangeAspect="1" noChangeArrowheads="1"/>
          </p:cNvPicPr>
          <p:nvPr/>
        </p:nvPicPr>
        <p:blipFill>
          <a:blip r:embed="rId3" cstate="print"/>
          <a:srcRect/>
          <a:stretch>
            <a:fillRect/>
          </a:stretch>
        </p:blipFill>
        <p:spPr bwMode="auto">
          <a:xfrm>
            <a:off x="1184275" y="2852738"/>
            <a:ext cx="7620000" cy="952500"/>
          </a:xfrm>
          <a:prstGeom prst="rect">
            <a:avLst/>
          </a:prstGeom>
          <a:noFill/>
        </p:spPr>
      </p:pic>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646973"/>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36997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284288" y="1474789"/>
            <a:ext cx="3584575"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021264" y="1474789"/>
            <a:ext cx="3584575"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9"/>
            <a:ext cx="8229600" cy="646973"/>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6"/>
            <a:ext cx="4040188"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6"/>
            <a:ext cx="4041775"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омер слайда 6"/>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омер слайда 2"/>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омер слайда 1"/>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369974"/>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1"/>
            <a:ext cx="5111750" cy="24136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1"/>
            <a:ext cx="3008313"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369974"/>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6"/>
            <a:ext cx="5486400" cy="5361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93296" y="1474788"/>
            <a:ext cx="7412542" cy="197349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9833" y="295275"/>
            <a:ext cx="1293944" cy="31337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3910517" y="295275"/>
            <a:ext cx="2620461" cy="31337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108546" name="Picture 3074" descr="C:\Powerpointbackgrounds\smalledge.gif"/>
          <p:cNvPicPr>
            <a:picLocks noChangeAspect="1" noChangeArrowheads="1"/>
          </p:cNvPicPr>
          <p:nvPr/>
        </p:nvPicPr>
        <p:blipFill>
          <a:blip r:embed="rId2" cstate="print"/>
          <a:srcRect/>
          <a:stretch>
            <a:fillRect/>
          </a:stretch>
        </p:blipFill>
        <p:spPr bwMode="auto">
          <a:xfrm>
            <a:off x="5772151" y="2149478"/>
            <a:ext cx="3371850" cy="4708525"/>
          </a:xfrm>
          <a:prstGeom prst="rect">
            <a:avLst/>
          </a:prstGeom>
          <a:noFill/>
        </p:spPr>
      </p:pic>
      <p:sp>
        <p:nvSpPr>
          <p:cNvPr id="108547" name="Rectangle 3075"/>
          <p:cNvSpPr>
            <a:spLocks noGrp="1" noChangeArrowheads="1"/>
          </p:cNvSpPr>
          <p:nvPr>
            <p:ph type="ctrTitle"/>
          </p:nvPr>
        </p:nvSpPr>
        <p:spPr>
          <a:xfrm>
            <a:off x="2602525" y="2193927"/>
            <a:ext cx="5268058" cy="591573"/>
          </a:xfrm>
        </p:spPr>
        <p:txBody>
          <a:bodyPr/>
          <a:lstStyle>
            <a:lvl1pPr>
              <a:defRPr sz="3600"/>
            </a:lvl1pPr>
          </a:lstStyle>
          <a:p>
            <a:endParaRPr lang="en-GB"/>
          </a:p>
        </p:txBody>
      </p:sp>
      <p:pic>
        <p:nvPicPr>
          <p:cNvPr id="108548" name="Picture 3076" descr="C:\Powerpointbackgrounds\strip.gif"/>
          <p:cNvPicPr>
            <a:picLocks noChangeAspect="1" noChangeArrowheads="1"/>
          </p:cNvPicPr>
          <p:nvPr/>
        </p:nvPicPr>
        <p:blipFill>
          <a:blip r:embed="rId3" cstate="print"/>
          <a:srcRect/>
          <a:stretch>
            <a:fillRect/>
          </a:stretch>
        </p:blipFill>
        <p:spPr bwMode="auto">
          <a:xfrm>
            <a:off x="1184031" y="2852738"/>
            <a:ext cx="7620000" cy="952500"/>
          </a:xfrm>
          <a:prstGeom prst="rect">
            <a:avLst/>
          </a:prstGeom>
          <a:noFill/>
        </p:spPr>
      </p:pic>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435" y="4406903"/>
            <a:ext cx="7772400" cy="646973"/>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435" y="2906713"/>
            <a:ext cx="7772400" cy="36997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283678" y="1474790"/>
            <a:ext cx="3590192"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014548" y="1474790"/>
            <a:ext cx="3591658" cy="2665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40"/>
            <a:ext cx="8229600" cy="646973"/>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066"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7"/>
            <a:ext cx="4040066"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271" y="1535113"/>
            <a:ext cx="4041531" cy="4253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271" y="2174877"/>
            <a:ext cx="4041531" cy="185345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омер слайда 6"/>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омер слайда 2"/>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2051050" y="1600202"/>
            <a:ext cx="3205163"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408614" y="1600202"/>
            <a:ext cx="320516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омер слайда 1"/>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73050"/>
            <a:ext cx="3008435" cy="369974"/>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538" y="273051"/>
            <a:ext cx="5111262" cy="24136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1" y="1435101"/>
            <a:ext cx="3008435"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166" y="4800600"/>
            <a:ext cx="5486400" cy="369974"/>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166" y="612776"/>
            <a:ext cx="5486400" cy="5361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166" y="5367338"/>
            <a:ext cx="5486400" cy="2868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93662" y="1474788"/>
            <a:ext cx="7412542" cy="197349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9591" y="295275"/>
            <a:ext cx="1293944" cy="31337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3922486" y="295275"/>
            <a:ext cx="2620461" cy="31337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endParaRPr lang="de-DE"/>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a:xfrm>
            <a:off x="787400" y="1816100"/>
            <a:ext cx="7772400" cy="1409700"/>
          </a:xfrm>
        </p:spPr>
        <p:txBody>
          <a:bodyPr/>
          <a:lstStyle>
            <a:lvl1pPr>
              <a:defRPr/>
            </a:lvl1pPr>
          </a:lstStyle>
          <a:p>
            <a:r>
              <a:rPr lang="en-US"/>
              <a:t>Click to edit Master title style</a:t>
            </a:r>
          </a:p>
        </p:txBody>
      </p:sp>
      <p:sp>
        <p:nvSpPr>
          <p:cNvPr id="109571" name="Rectangle 3"/>
          <p:cNvSpPr>
            <a:spLocks noGrp="1" noChangeArrowheads="1"/>
          </p:cNvSpPr>
          <p:nvPr>
            <p:ph type="subTitle" idx="1"/>
          </p:nvPr>
        </p:nvSpPr>
        <p:spPr>
          <a:xfrm>
            <a:off x="850900" y="4076700"/>
            <a:ext cx="7620000" cy="585788"/>
          </a:xfrm>
        </p:spPr>
        <p:txBody>
          <a:bodyPr/>
          <a:lstStyle>
            <a:lvl1pPr marL="0" indent="0">
              <a:spcBef>
                <a:spcPct val="0"/>
              </a:spcBef>
              <a:buFont typeface="Wingdings" pitchFamily="2" charset="2"/>
              <a:buNone/>
              <a:defRPr sz="3600">
                <a:solidFill>
                  <a:schemeClr val="accent1"/>
                </a:solidFill>
              </a:defRPr>
            </a:lvl1pPr>
          </a:lstStyle>
          <a:p>
            <a:r>
              <a:rPr lang="en-US"/>
              <a:t>Click to edit Master subtitle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512763" y="1327150"/>
            <a:ext cx="4095750" cy="1555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760913" y="1327150"/>
            <a:ext cx="4097337" cy="1555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92913" y="228600"/>
            <a:ext cx="2092325" cy="26543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512763" y="228600"/>
            <a:ext cx="6127750" cy="26543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464322" name="Rectangle 2"/>
          <p:cNvSpPr>
            <a:spLocks noChangeArrowheads="1"/>
          </p:cNvSpPr>
          <p:nvPr/>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23" name="Rectangle 3"/>
          <p:cNvSpPr>
            <a:spLocks noGrp="1" noChangeArrowheads="1"/>
          </p:cNvSpPr>
          <p:nvPr>
            <p:ph type="ctrTitle"/>
          </p:nvPr>
        </p:nvSpPr>
        <p:spPr>
          <a:noFill/>
        </p:spPr>
        <p:txBody>
          <a:bodyPr/>
          <a:lstStyle>
            <a:lvl1pPr>
              <a:defRPr sz="5400"/>
            </a:lvl1pPr>
          </a:lstStyle>
          <a:p>
            <a:r>
              <a:rPr lang="en-US"/>
              <a:t>Click to edit Master title style</a:t>
            </a:r>
          </a:p>
        </p:txBody>
      </p:sp>
      <p:sp>
        <p:nvSpPr>
          <p:cNvPr id="1464324" name="Rectangle 4"/>
          <p:cNvSpPr>
            <a:spLocks noGrp="1" noChangeArrowheads="1"/>
          </p:cNvSpPr>
          <p:nvPr>
            <p:ph type="subTitle" idx="1"/>
          </p:nvPr>
        </p:nvSpPr>
        <p:spPr>
          <a:xfrm>
            <a:off x="1566863" y="2693988"/>
            <a:ext cx="6662737" cy="2994025"/>
          </a:xfrm>
        </p:spPr>
        <p:txBody>
          <a:bodyPr/>
          <a:lstStyle>
            <a:lvl1pPr marL="0" indent="0" algn="ctr">
              <a:buFont typeface="Wingdings" pitchFamily="2" charset="2"/>
              <a:buNone/>
              <a:defRPr sz="3200" b="1"/>
            </a:lvl1pPr>
          </a:lstStyle>
          <a:p>
            <a:r>
              <a:rPr lang="en-US"/>
              <a:t>Click to edit Master subtitle style</a:t>
            </a:r>
          </a:p>
        </p:txBody>
      </p:sp>
      <p:sp>
        <p:nvSpPr>
          <p:cNvPr id="1464325" name="Rectangle 5"/>
          <p:cNvSpPr>
            <a:spLocks noChangeArrowheads="1"/>
          </p:cNvSpPr>
          <p:nvPr/>
        </p:nvSpPr>
        <p:spPr bwMode="auto">
          <a:xfrm>
            <a:off x="2185988" y="1676400"/>
            <a:ext cx="5662612" cy="77788"/>
          </a:xfrm>
          <a:prstGeom prst="rect">
            <a:avLst/>
          </a:prstGeom>
          <a:solidFill>
            <a:schemeClr val="tx1"/>
          </a:solidFill>
          <a:ln w="9525">
            <a:noFill/>
            <a:miter lim="800000"/>
            <a:headEnd/>
            <a:tailEnd/>
          </a:ln>
          <a:effectLst/>
        </p:spPr>
        <p:txBody>
          <a:bodyPr wrap="none" anchor="ctr"/>
          <a:lstStyle/>
          <a:p>
            <a:endParaRPr lang="ru-RU"/>
          </a:p>
        </p:txBody>
      </p:sp>
      <p:sp>
        <p:nvSpPr>
          <p:cNvPr id="1464327" name="Rectangle 7"/>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30" name="Rectangle 10"/>
          <p:cNvSpPr>
            <a:spLocks noChangeArrowheads="1"/>
          </p:cNvSpPr>
          <p:nvPr userDrawn="1"/>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31" name="Rectangle 11"/>
          <p:cNvSpPr>
            <a:spLocks noChangeArrowheads="1"/>
          </p:cNvSpPr>
          <p:nvPr userDrawn="1"/>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26" name="Rectangle 6"/>
          <p:cNvSpPr>
            <a:spLocks noChangeArrowheads="1"/>
          </p:cNvSpPr>
          <p:nvPr/>
        </p:nvSpPr>
        <p:spPr bwMode="auto">
          <a:xfrm>
            <a:off x="304800" y="6553200"/>
            <a:ext cx="8534400" cy="152400"/>
          </a:xfrm>
          <a:prstGeom prst="rect">
            <a:avLst/>
          </a:prstGeom>
          <a:solidFill>
            <a:schemeClr val="tx1"/>
          </a:solidFill>
          <a:ln w="9525">
            <a:noFill/>
            <a:miter lim="800000"/>
            <a:headEnd/>
            <a:tailEnd/>
          </a:ln>
          <a:effectLst/>
        </p:spPr>
        <p:txBody>
          <a:bodyPr wrap="none" anchor="ctr"/>
          <a:lstStyle/>
          <a:p>
            <a:endParaRPr lang="ru-RU"/>
          </a:p>
        </p:txBody>
      </p:sp>
      <p:sp>
        <p:nvSpPr>
          <p:cNvPr id="1464328" name="Rectangle 8"/>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4329" name="Rectangle 9"/>
          <p:cNvSpPr>
            <a:spLocks noChangeArrowheads="1"/>
          </p:cNvSpPr>
          <p:nvPr/>
        </p:nvSpPr>
        <p:spPr bwMode="auto">
          <a:xfrm>
            <a:off x="304800" y="228600"/>
            <a:ext cx="8534400" cy="152400"/>
          </a:xfrm>
          <a:prstGeom prst="rect">
            <a:avLst/>
          </a:prstGeom>
          <a:solidFill>
            <a:schemeClr val="tx1"/>
          </a:solidFill>
          <a:ln w="9525">
            <a:noFill/>
            <a:miter lim="800000"/>
            <a:headEnd/>
            <a:tailEnd/>
          </a:ln>
          <a:effectLst/>
        </p:spPr>
        <p:txBody>
          <a:bodyPr wrap="none" anchor="ctr"/>
          <a:lstStyle/>
          <a:p>
            <a:endParaRPr lang="ru-RU"/>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86550" y="457200"/>
            <a:ext cx="2076450" cy="59436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76950" cy="59436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70659"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lang="ru-RU" sz="2400">
                <a:latin typeface="Times New Roman" pitchFamily="18" charset="0"/>
              </a:endParaRPr>
            </a:p>
          </p:txBody>
        </p:sp>
        <p:sp>
          <p:nvSpPr>
            <p:cNvPr id="70660"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endParaRPr lang="ru-RU" sz="240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70662"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endParaRPr lang="ru-RU" sz="2400">
                  <a:latin typeface="Times New Roman" pitchFamily="18" charset="0"/>
                </a:endParaRPr>
              </a:p>
            </p:txBody>
          </p:sp>
          <p:sp>
            <p:nvSpPr>
              <p:cNvPr id="70663"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endParaRPr lang="ru-RU" sz="2400">
                  <a:latin typeface="Times New Roman" pitchFamily="18" charset="0"/>
                </a:endParaRPr>
              </a:p>
            </p:txBody>
          </p:sp>
          <p:sp>
            <p:nvSpPr>
              <p:cNvPr id="70664"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endParaRPr lang="ru-RU" sz="2400">
                  <a:latin typeface="Times New Roman" pitchFamily="18" charset="0"/>
                </a:endParaRPr>
              </a:p>
            </p:txBody>
          </p:sp>
          <p:sp>
            <p:nvSpPr>
              <p:cNvPr id="70665"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endParaRPr lang="ru-RU" sz="2400">
                  <a:latin typeface="Times New Roman" pitchFamily="18" charset="0"/>
                </a:endParaRPr>
              </a:p>
            </p:txBody>
          </p:sp>
          <p:sp>
            <p:nvSpPr>
              <p:cNvPr id="70666"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endParaRPr lang="ru-RU" sz="2400">
                  <a:latin typeface="Times New Roman" pitchFamily="18" charset="0"/>
                </a:endParaRPr>
              </a:p>
            </p:txBody>
          </p:sp>
          <p:sp>
            <p:nvSpPr>
              <p:cNvPr id="70667"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endParaRPr lang="ru-RU" sz="2400">
                  <a:latin typeface="Times New Roman" pitchFamily="18" charset="0"/>
                </a:endParaRPr>
              </a:p>
            </p:txBody>
          </p:sp>
          <p:sp>
            <p:nvSpPr>
              <p:cNvPr id="70668"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endParaRPr lang="ru-RU" sz="2400">
                  <a:latin typeface="Times New Roman" pitchFamily="18" charset="0"/>
                </a:endParaRPr>
              </a:p>
            </p:txBody>
          </p:sp>
          <p:sp>
            <p:nvSpPr>
              <p:cNvPr id="70669"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endParaRPr lang="ru-RU" sz="2400">
                  <a:latin typeface="Times New Roman" pitchFamily="18" charset="0"/>
                </a:endParaRPr>
              </a:p>
            </p:txBody>
          </p:sp>
          <p:sp>
            <p:nvSpPr>
              <p:cNvPr id="70670"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endParaRPr lang="ru-RU" sz="2400">
                  <a:latin typeface="Times New Roman" pitchFamily="18" charset="0"/>
                </a:endParaRPr>
              </a:p>
            </p:txBody>
          </p:sp>
          <p:sp>
            <p:nvSpPr>
              <p:cNvPr id="70671"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endParaRPr lang="ru-RU" sz="2400">
                  <a:latin typeface="Times New Roman" pitchFamily="18" charset="0"/>
                </a:endParaRPr>
              </a:p>
            </p:txBody>
          </p:sp>
        </p:grpSp>
      </p:grpSp>
      <p:sp>
        <p:nvSpPr>
          <p:cNvPr id="70672" name="Rectangle 16"/>
          <p:cNvSpPr>
            <a:spLocks noGrp="1" noChangeArrowheads="1"/>
          </p:cNvSpPr>
          <p:nvPr>
            <p:ph type="dt" sz="half" idx="2"/>
          </p:nvPr>
        </p:nvSpPr>
        <p:spPr>
          <a:xfrm>
            <a:off x="457200" y="6248400"/>
            <a:ext cx="2133600" cy="457200"/>
          </a:xfrm>
        </p:spPr>
        <p:txBody>
          <a:bodyPr/>
          <a:lstStyle>
            <a:lvl1pPr>
              <a:defRPr/>
            </a:lvl1pPr>
          </a:lstStyle>
          <a:p>
            <a:endParaRPr lang="ru-RU"/>
          </a:p>
        </p:txBody>
      </p:sp>
      <p:sp>
        <p:nvSpPr>
          <p:cNvPr id="70673" name="Rectangle 17"/>
          <p:cNvSpPr>
            <a:spLocks noGrp="1" noChangeArrowheads="1"/>
          </p:cNvSpPr>
          <p:nvPr>
            <p:ph type="ftr" sz="quarter" idx="3"/>
          </p:nvPr>
        </p:nvSpPr>
        <p:spPr/>
        <p:txBody>
          <a:bodyPr/>
          <a:lstStyle>
            <a:lvl1pPr>
              <a:defRPr/>
            </a:lvl1pPr>
          </a:lstStyle>
          <a:p>
            <a:endParaRPr lang="ru-RU"/>
          </a:p>
        </p:txBody>
      </p:sp>
      <p:sp>
        <p:nvSpPr>
          <p:cNvPr id="70674" name="Rectangle 18"/>
          <p:cNvSpPr>
            <a:spLocks noGrp="1" noChangeArrowheads="1"/>
          </p:cNvSpPr>
          <p:nvPr>
            <p:ph type="sldNum" sz="quarter" idx="4"/>
          </p:nvPr>
        </p:nvSpPr>
        <p:spPr/>
        <p:txBody>
          <a:bodyPr/>
          <a:lstStyle>
            <a:lvl1pPr>
              <a:defRPr/>
            </a:lvl1pPr>
          </a:lstStyle>
          <a:p>
            <a:fld id="{7B226BBC-7A0A-4D5A-B7EB-4CF24CFD1901}" type="slidenum">
              <a:rPr lang="fa-IR"/>
              <a:pPr/>
              <a:t>‹#›</a:t>
            </a:fld>
            <a:endParaRPr lang="ru-RU"/>
          </a:p>
        </p:txBody>
      </p:sp>
      <p:sp>
        <p:nvSpPr>
          <p:cNvPr id="7067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706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p>
        </p:txBody>
      </p:sp>
      <p:sp>
        <p:nvSpPr>
          <p:cNvPr id="5" name="Номер слайда 4"/>
          <p:cNvSpPr>
            <a:spLocks noGrp="1"/>
          </p:cNvSpPr>
          <p:nvPr>
            <p:ph type="sldNum" sz="quarter" idx="11"/>
          </p:nvPr>
        </p:nvSpPr>
        <p:spPr/>
        <p:txBody>
          <a:bodyPr/>
          <a:lstStyle>
            <a:lvl1pPr>
              <a:defRPr/>
            </a:lvl1pPr>
          </a:lstStyle>
          <a:p>
            <a:fld id="{44BD8E9A-B278-4C05-961F-0DD94AEB90D5}" type="slidenum">
              <a:rPr lang="fa-IR"/>
              <a:pPr/>
              <a:t>‹#›</a:t>
            </a:fld>
            <a:endParaRPr lang="ru-RU"/>
          </a:p>
        </p:txBody>
      </p:sp>
      <p:sp>
        <p:nvSpPr>
          <p:cNvPr id="6" name="Дата 5"/>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ижний колонтитул 3"/>
          <p:cNvSpPr>
            <a:spLocks noGrp="1"/>
          </p:cNvSpPr>
          <p:nvPr>
            <p:ph type="ftr" sz="quarter" idx="10"/>
          </p:nvPr>
        </p:nvSpPr>
        <p:spPr/>
        <p:txBody>
          <a:bodyPr/>
          <a:lstStyle>
            <a:lvl1pPr>
              <a:defRPr/>
            </a:lvl1pPr>
          </a:lstStyle>
          <a:p>
            <a:endParaRPr lang="ru-RU"/>
          </a:p>
        </p:txBody>
      </p:sp>
      <p:sp>
        <p:nvSpPr>
          <p:cNvPr id="5" name="Номер слайда 4"/>
          <p:cNvSpPr>
            <a:spLocks noGrp="1"/>
          </p:cNvSpPr>
          <p:nvPr>
            <p:ph type="sldNum" sz="quarter" idx="11"/>
          </p:nvPr>
        </p:nvSpPr>
        <p:spPr/>
        <p:txBody>
          <a:bodyPr/>
          <a:lstStyle>
            <a:lvl1pPr>
              <a:defRPr/>
            </a:lvl1pPr>
          </a:lstStyle>
          <a:p>
            <a:fld id="{4C3B87EB-2381-4385-AE08-FADA36C85AFB}" type="slidenum">
              <a:rPr lang="fa-IR"/>
              <a:pPr/>
              <a:t>‹#›</a:t>
            </a:fld>
            <a:endParaRPr lang="ru-RU"/>
          </a:p>
        </p:txBody>
      </p:sp>
      <p:sp>
        <p:nvSpPr>
          <p:cNvPr id="6" name="Дата 5"/>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ижний колонтитул 4"/>
          <p:cNvSpPr>
            <a:spLocks noGrp="1"/>
          </p:cNvSpPr>
          <p:nvPr>
            <p:ph type="ftr" sz="quarter" idx="10"/>
          </p:nvPr>
        </p:nvSpPr>
        <p:spPr/>
        <p:txBody>
          <a:bodyPr/>
          <a:lstStyle>
            <a:lvl1pPr>
              <a:defRPr/>
            </a:lvl1pPr>
          </a:lstStyle>
          <a:p>
            <a:endParaRPr lang="ru-RU"/>
          </a:p>
        </p:txBody>
      </p:sp>
      <p:sp>
        <p:nvSpPr>
          <p:cNvPr id="6" name="Номер слайда 5"/>
          <p:cNvSpPr>
            <a:spLocks noGrp="1"/>
          </p:cNvSpPr>
          <p:nvPr>
            <p:ph type="sldNum" sz="quarter" idx="11"/>
          </p:nvPr>
        </p:nvSpPr>
        <p:spPr/>
        <p:txBody>
          <a:bodyPr/>
          <a:lstStyle>
            <a:lvl1pPr>
              <a:defRPr/>
            </a:lvl1pPr>
          </a:lstStyle>
          <a:p>
            <a:fld id="{C904FC2A-6D8F-43A6-B9B6-F446F3125088}" type="slidenum">
              <a:rPr lang="fa-IR"/>
              <a:pPr/>
              <a:t>‹#›</a:t>
            </a:fld>
            <a:endParaRPr lang="ru-RU"/>
          </a:p>
        </p:txBody>
      </p:sp>
      <p:sp>
        <p:nvSpPr>
          <p:cNvPr id="7" name="Дата 6"/>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6"/>
          <p:cNvSpPr>
            <a:spLocks noGrp="1"/>
          </p:cNvSpPr>
          <p:nvPr>
            <p:ph type="ftr" sz="quarter" idx="10"/>
          </p:nvPr>
        </p:nvSpPr>
        <p:spPr/>
        <p:txBody>
          <a:bodyPr/>
          <a:lstStyle>
            <a:lvl1pPr>
              <a:defRPr/>
            </a:lvl1pPr>
          </a:lstStyle>
          <a:p>
            <a:endParaRPr lang="ru-RU"/>
          </a:p>
        </p:txBody>
      </p:sp>
      <p:sp>
        <p:nvSpPr>
          <p:cNvPr id="8" name="Номер слайда 7"/>
          <p:cNvSpPr>
            <a:spLocks noGrp="1"/>
          </p:cNvSpPr>
          <p:nvPr>
            <p:ph type="sldNum" sz="quarter" idx="11"/>
          </p:nvPr>
        </p:nvSpPr>
        <p:spPr/>
        <p:txBody>
          <a:bodyPr/>
          <a:lstStyle>
            <a:lvl1pPr>
              <a:defRPr/>
            </a:lvl1pPr>
          </a:lstStyle>
          <a:p>
            <a:fld id="{32F1A8CD-9E84-4DA1-BC63-31F5B551C620}" type="slidenum">
              <a:rPr lang="fa-IR"/>
              <a:pPr/>
              <a:t>‹#›</a:t>
            </a:fld>
            <a:endParaRPr lang="ru-RU"/>
          </a:p>
        </p:txBody>
      </p:sp>
      <p:sp>
        <p:nvSpPr>
          <p:cNvPr id="9" name="Дата 8"/>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ижний колонтитул 2"/>
          <p:cNvSpPr>
            <a:spLocks noGrp="1"/>
          </p:cNvSpPr>
          <p:nvPr>
            <p:ph type="ftr" sz="quarter" idx="10"/>
          </p:nvPr>
        </p:nvSpPr>
        <p:spPr/>
        <p:txBody>
          <a:bodyPr/>
          <a:lstStyle>
            <a:lvl1pPr>
              <a:defRPr/>
            </a:lvl1pPr>
          </a:lstStyle>
          <a:p>
            <a:endParaRPr lang="ru-RU"/>
          </a:p>
        </p:txBody>
      </p:sp>
      <p:sp>
        <p:nvSpPr>
          <p:cNvPr id="4" name="Номер слайда 3"/>
          <p:cNvSpPr>
            <a:spLocks noGrp="1"/>
          </p:cNvSpPr>
          <p:nvPr>
            <p:ph type="sldNum" sz="quarter" idx="11"/>
          </p:nvPr>
        </p:nvSpPr>
        <p:spPr/>
        <p:txBody>
          <a:bodyPr/>
          <a:lstStyle>
            <a:lvl1pPr>
              <a:defRPr/>
            </a:lvl1pPr>
          </a:lstStyle>
          <a:p>
            <a:fld id="{6B7626C9-75F9-44C5-888C-3535A841BA4E}" type="slidenum">
              <a:rPr lang="fa-IR"/>
              <a:pPr/>
              <a:t>‹#›</a:t>
            </a:fld>
            <a:endParaRPr lang="ru-RU"/>
          </a:p>
        </p:txBody>
      </p:sp>
      <p:sp>
        <p:nvSpPr>
          <p:cNvPr id="5" name="Дата 4"/>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lvl1pPr>
              <a:defRPr/>
            </a:lvl1pPr>
          </a:lstStyle>
          <a:p>
            <a:endParaRPr lang="ru-RU"/>
          </a:p>
        </p:txBody>
      </p:sp>
      <p:sp>
        <p:nvSpPr>
          <p:cNvPr id="3" name="Номер слайда 2"/>
          <p:cNvSpPr>
            <a:spLocks noGrp="1"/>
          </p:cNvSpPr>
          <p:nvPr>
            <p:ph type="sldNum" sz="quarter" idx="11"/>
          </p:nvPr>
        </p:nvSpPr>
        <p:spPr/>
        <p:txBody>
          <a:bodyPr/>
          <a:lstStyle>
            <a:lvl1pPr>
              <a:defRPr/>
            </a:lvl1pPr>
          </a:lstStyle>
          <a:p>
            <a:fld id="{88DE15A1-58E3-4BD0-A03D-04114B997F5E}" type="slidenum">
              <a:rPr lang="fa-IR"/>
              <a:pPr/>
              <a:t>‹#›</a:t>
            </a:fld>
            <a:endParaRPr lang="ru-RU"/>
          </a:p>
        </p:txBody>
      </p:sp>
      <p:sp>
        <p:nvSpPr>
          <p:cNvPr id="4" name="Дата 3"/>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ижний колонтитул 4"/>
          <p:cNvSpPr>
            <a:spLocks noGrp="1"/>
          </p:cNvSpPr>
          <p:nvPr>
            <p:ph type="ftr" sz="quarter" idx="10"/>
          </p:nvPr>
        </p:nvSpPr>
        <p:spPr/>
        <p:txBody>
          <a:bodyPr/>
          <a:lstStyle>
            <a:lvl1pPr>
              <a:defRPr/>
            </a:lvl1pPr>
          </a:lstStyle>
          <a:p>
            <a:endParaRPr lang="ru-RU"/>
          </a:p>
        </p:txBody>
      </p:sp>
      <p:sp>
        <p:nvSpPr>
          <p:cNvPr id="6" name="Номер слайда 5"/>
          <p:cNvSpPr>
            <a:spLocks noGrp="1"/>
          </p:cNvSpPr>
          <p:nvPr>
            <p:ph type="sldNum" sz="quarter" idx="11"/>
          </p:nvPr>
        </p:nvSpPr>
        <p:spPr/>
        <p:txBody>
          <a:bodyPr/>
          <a:lstStyle>
            <a:lvl1pPr>
              <a:defRPr/>
            </a:lvl1pPr>
          </a:lstStyle>
          <a:p>
            <a:fld id="{6B183B7D-653B-43A2-B64D-06FE2A62D633}" type="slidenum">
              <a:rPr lang="fa-IR"/>
              <a:pPr/>
              <a:t>‹#›</a:t>
            </a:fld>
            <a:endParaRPr lang="ru-RU"/>
          </a:p>
        </p:txBody>
      </p:sp>
      <p:sp>
        <p:nvSpPr>
          <p:cNvPr id="7" name="Дата 6"/>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ижний колонтитул 4"/>
          <p:cNvSpPr>
            <a:spLocks noGrp="1"/>
          </p:cNvSpPr>
          <p:nvPr>
            <p:ph type="ftr" sz="quarter" idx="10"/>
          </p:nvPr>
        </p:nvSpPr>
        <p:spPr/>
        <p:txBody>
          <a:bodyPr/>
          <a:lstStyle>
            <a:lvl1pPr>
              <a:defRPr/>
            </a:lvl1pPr>
          </a:lstStyle>
          <a:p>
            <a:endParaRPr lang="ru-RU"/>
          </a:p>
        </p:txBody>
      </p:sp>
      <p:sp>
        <p:nvSpPr>
          <p:cNvPr id="6" name="Номер слайда 5"/>
          <p:cNvSpPr>
            <a:spLocks noGrp="1"/>
          </p:cNvSpPr>
          <p:nvPr>
            <p:ph type="sldNum" sz="quarter" idx="11"/>
          </p:nvPr>
        </p:nvSpPr>
        <p:spPr/>
        <p:txBody>
          <a:bodyPr/>
          <a:lstStyle>
            <a:lvl1pPr>
              <a:defRPr/>
            </a:lvl1pPr>
          </a:lstStyle>
          <a:p>
            <a:fld id="{B6804CA9-4977-4C4C-986D-2DE19E0BA8E3}" type="slidenum">
              <a:rPr lang="fa-IR"/>
              <a:pPr/>
              <a:t>‹#›</a:t>
            </a:fld>
            <a:endParaRPr lang="ru-RU"/>
          </a:p>
        </p:txBody>
      </p:sp>
      <p:sp>
        <p:nvSpPr>
          <p:cNvPr id="7" name="Дата 6"/>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p>
        </p:txBody>
      </p:sp>
      <p:sp>
        <p:nvSpPr>
          <p:cNvPr id="5" name="Номер слайда 4"/>
          <p:cNvSpPr>
            <a:spLocks noGrp="1"/>
          </p:cNvSpPr>
          <p:nvPr>
            <p:ph type="sldNum" sz="quarter" idx="11"/>
          </p:nvPr>
        </p:nvSpPr>
        <p:spPr/>
        <p:txBody>
          <a:bodyPr/>
          <a:lstStyle>
            <a:lvl1pPr>
              <a:defRPr/>
            </a:lvl1pPr>
          </a:lstStyle>
          <a:p>
            <a:fld id="{4DC3426E-F835-40DE-9746-E2F687B69733}" type="slidenum">
              <a:rPr lang="fa-IR"/>
              <a:pPr/>
              <a:t>‹#›</a:t>
            </a:fld>
            <a:endParaRPr lang="ru-RU"/>
          </a:p>
        </p:txBody>
      </p:sp>
      <p:sp>
        <p:nvSpPr>
          <p:cNvPr id="6" name="Дата 5"/>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457200"/>
            <a:ext cx="2057400" cy="54102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19800" cy="54102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ижний колонтитул 3"/>
          <p:cNvSpPr>
            <a:spLocks noGrp="1"/>
          </p:cNvSpPr>
          <p:nvPr>
            <p:ph type="ftr" sz="quarter" idx="10"/>
          </p:nvPr>
        </p:nvSpPr>
        <p:spPr/>
        <p:txBody>
          <a:bodyPr/>
          <a:lstStyle>
            <a:lvl1pPr>
              <a:defRPr/>
            </a:lvl1pPr>
          </a:lstStyle>
          <a:p>
            <a:endParaRPr lang="ru-RU"/>
          </a:p>
        </p:txBody>
      </p:sp>
      <p:sp>
        <p:nvSpPr>
          <p:cNvPr id="5" name="Номер слайда 4"/>
          <p:cNvSpPr>
            <a:spLocks noGrp="1"/>
          </p:cNvSpPr>
          <p:nvPr>
            <p:ph type="sldNum" sz="quarter" idx="11"/>
          </p:nvPr>
        </p:nvSpPr>
        <p:spPr/>
        <p:txBody>
          <a:bodyPr/>
          <a:lstStyle>
            <a:lvl1pPr>
              <a:defRPr/>
            </a:lvl1pPr>
          </a:lstStyle>
          <a:p>
            <a:fld id="{8996BED8-A4F8-40DB-A3D8-052B4DCE651F}" type="slidenum">
              <a:rPr lang="fa-IR"/>
              <a:pPr/>
              <a:t>‹#›</a:t>
            </a:fld>
            <a:endParaRPr lang="ru-RU"/>
          </a:p>
        </p:txBody>
      </p:sp>
      <p:sp>
        <p:nvSpPr>
          <p:cNvPr id="6" name="Дата 5"/>
          <p:cNvSpPr>
            <a:spLocks noGrp="1"/>
          </p:cNvSpPr>
          <p:nvPr>
            <p:ph type="dt" sz="half" idx="12"/>
          </p:nvPr>
        </p:nvSpPr>
        <p:spPr/>
        <p:txBody>
          <a:bodyPr/>
          <a:lstStyle>
            <a:lvl1pPr>
              <a:defRPr/>
            </a:lvl1pPr>
          </a:lstStyle>
          <a:p>
            <a:endParaRPr lang="ru-RU"/>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464322" name="Rectangle 1026"/>
          <p:cNvSpPr>
            <a:spLocks noChangeArrowheads="1"/>
          </p:cNvSpPr>
          <p:nvPr/>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23" name="Rectangle 1027"/>
          <p:cNvSpPr>
            <a:spLocks noGrp="1" noChangeArrowheads="1"/>
          </p:cNvSpPr>
          <p:nvPr>
            <p:ph type="ctrTitle"/>
          </p:nvPr>
        </p:nvSpPr>
        <p:spPr>
          <a:noFill/>
        </p:spPr>
        <p:txBody>
          <a:bodyPr/>
          <a:lstStyle>
            <a:lvl1pPr>
              <a:defRPr sz="5400"/>
            </a:lvl1pPr>
          </a:lstStyle>
          <a:p>
            <a:r>
              <a:rPr lang="en-US"/>
              <a:t>Click to edit Master title style</a:t>
            </a:r>
          </a:p>
        </p:txBody>
      </p:sp>
      <p:sp>
        <p:nvSpPr>
          <p:cNvPr id="1464324" name="Rectangle 1028"/>
          <p:cNvSpPr>
            <a:spLocks noGrp="1" noChangeArrowheads="1"/>
          </p:cNvSpPr>
          <p:nvPr>
            <p:ph type="subTitle" idx="1"/>
          </p:nvPr>
        </p:nvSpPr>
        <p:spPr>
          <a:xfrm>
            <a:off x="1566863" y="2693988"/>
            <a:ext cx="6662737" cy="2994025"/>
          </a:xfrm>
        </p:spPr>
        <p:txBody>
          <a:bodyPr/>
          <a:lstStyle>
            <a:lvl1pPr marL="0" indent="0" algn="ctr">
              <a:buFont typeface="Wingdings" pitchFamily="2" charset="2"/>
              <a:buNone/>
              <a:defRPr sz="3200" b="1"/>
            </a:lvl1pPr>
          </a:lstStyle>
          <a:p>
            <a:r>
              <a:rPr lang="en-US"/>
              <a:t>Click to edit Master subtitle style</a:t>
            </a:r>
          </a:p>
        </p:txBody>
      </p:sp>
      <p:sp>
        <p:nvSpPr>
          <p:cNvPr id="1464325" name="Rectangle 1029"/>
          <p:cNvSpPr>
            <a:spLocks noChangeArrowheads="1"/>
          </p:cNvSpPr>
          <p:nvPr/>
        </p:nvSpPr>
        <p:spPr bwMode="auto">
          <a:xfrm>
            <a:off x="2185988" y="1676400"/>
            <a:ext cx="5662612" cy="77788"/>
          </a:xfrm>
          <a:prstGeom prst="rect">
            <a:avLst/>
          </a:prstGeom>
          <a:solidFill>
            <a:schemeClr val="tx1"/>
          </a:solidFill>
          <a:ln w="9525">
            <a:noFill/>
            <a:miter lim="800000"/>
            <a:headEnd/>
            <a:tailEnd/>
          </a:ln>
          <a:effectLst/>
        </p:spPr>
        <p:txBody>
          <a:bodyPr wrap="none" anchor="ctr"/>
          <a:lstStyle/>
          <a:p>
            <a:endParaRPr lang="ru-RU"/>
          </a:p>
        </p:txBody>
      </p:sp>
      <p:sp>
        <p:nvSpPr>
          <p:cNvPr id="1464327" name="Rectangle 1031"/>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30" name="Rectangle 1034"/>
          <p:cNvSpPr>
            <a:spLocks noChangeArrowheads="1"/>
          </p:cNvSpPr>
          <p:nvPr userDrawn="1"/>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31" name="Rectangle 1035"/>
          <p:cNvSpPr>
            <a:spLocks noChangeArrowheads="1"/>
          </p:cNvSpPr>
          <p:nvPr userDrawn="1"/>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26" name="Rectangle 1030"/>
          <p:cNvSpPr>
            <a:spLocks noChangeArrowheads="1"/>
          </p:cNvSpPr>
          <p:nvPr/>
        </p:nvSpPr>
        <p:spPr bwMode="auto">
          <a:xfrm>
            <a:off x="304800" y="6553200"/>
            <a:ext cx="8534400" cy="152400"/>
          </a:xfrm>
          <a:prstGeom prst="rect">
            <a:avLst/>
          </a:prstGeom>
          <a:solidFill>
            <a:schemeClr val="tx1"/>
          </a:solidFill>
          <a:ln w="9525">
            <a:noFill/>
            <a:miter lim="800000"/>
            <a:headEnd/>
            <a:tailEnd/>
          </a:ln>
          <a:effectLst/>
        </p:spPr>
        <p:txBody>
          <a:bodyPr wrap="none" anchor="ctr"/>
          <a:lstStyle/>
          <a:p>
            <a:endParaRPr lang="ru-RU"/>
          </a:p>
        </p:txBody>
      </p:sp>
      <p:sp>
        <p:nvSpPr>
          <p:cNvPr id="1464328" name="Rectangle 103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4329" name="Rectangle 1033"/>
          <p:cNvSpPr>
            <a:spLocks noChangeArrowheads="1"/>
          </p:cNvSpPr>
          <p:nvPr/>
        </p:nvSpPr>
        <p:spPr bwMode="auto">
          <a:xfrm>
            <a:off x="304800" y="228600"/>
            <a:ext cx="8534400" cy="152400"/>
          </a:xfrm>
          <a:prstGeom prst="rect">
            <a:avLst/>
          </a:prstGeom>
          <a:solidFill>
            <a:schemeClr val="tx1"/>
          </a:solidFill>
          <a:ln w="9525">
            <a:noFill/>
            <a:miter lim="800000"/>
            <a:headEnd/>
            <a:tailEnd/>
          </a:ln>
          <a:effectLst/>
        </p:spPr>
        <p:txBody>
          <a:bodyPr wrap="none" anchor="ctr"/>
          <a:lstStyle/>
          <a:p>
            <a:endParaRPr lang="ru-RU"/>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86550" y="457200"/>
            <a:ext cx="2076450" cy="59436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76950" cy="59436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464322" name="Rectangle 1026"/>
          <p:cNvSpPr>
            <a:spLocks noChangeArrowheads="1"/>
          </p:cNvSpPr>
          <p:nvPr/>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23" name="Rectangle 1027"/>
          <p:cNvSpPr>
            <a:spLocks noGrp="1" noChangeArrowheads="1"/>
          </p:cNvSpPr>
          <p:nvPr>
            <p:ph type="ctrTitle"/>
          </p:nvPr>
        </p:nvSpPr>
        <p:spPr>
          <a:noFill/>
        </p:spPr>
        <p:txBody>
          <a:bodyPr/>
          <a:lstStyle>
            <a:lvl1pPr>
              <a:defRPr sz="5400"/>
            </a:lvl1pPr>
          </a:lstStyle>
          <a:p>
            <a:r>
              <a:rPr lang="en-US"/>
              <a:t>Click to edit Master title style</a:t>
            </a:r>
          </a:p>
        </p:txBody>
      </p:sp>
      <p:sp>
        <p:nvSpPr>
          <p:cNvPr id="1464324" name="Rectangle 1028"/>
          <p:cNvSpPr>
            <a:spLocks noGrp="1" noChangeArrowheads="1"/>
          </p:cNvSpPr>
          <p:nvPr>
            <p:ph type="subTitle" idx="1"/>
          </p:nvPr>
        </p:nvSpPr>
        <p:spPr>
          <a:xfrm>
            <a:off x="1566863" y="2693988"/>
            <a:ext cx="6662737" cy="2994025"/>
          </a:xfrm>
        </p:spPr>
        <p:txBody>
          <a:bodyPr/>
          <a:lstStyle>
            <a:lvl1pPr marL="0" indent="0" algn="ctr">
              <a:buFont typeface="Wingdings" pitchFamily="2" charset="2"/>
              <a:buNone/>
              <a:defRPr sz="3200" b="1"/>
            </a:lvl1pPr>
          </a:lstStyle>
          <a:p>
            <a:r>
              <a:rPr lang="en-US"/>
              <a:t>Click to edit Master subtitle style</a:t>
            </a:r>
          </a:p>
        </p:txBody>
      </p:sp>
      <p:sp>
        <p:nvSpPr>
          <p:cNvPr id="1464325" name="Rectangle 1029"/>
          <p:cNvSpPr>
            <a:spLocks noChangeArrowheads="1"/>
          </p:cNvSpPr>
          <p:nvPr/>
        </p:nvSpPr>
        <p:spPr bwMode="auto">
          <a:xfrm>
            <a:off x="2185988" y="1676400"/>
            <a:ext cx="5662612" cy="77788"/>
          </a:xfrm>
          <a:prstGeom prst="rect">
            <a:avLst/>
          </a:prstGeom>
          <a:solidFill>
            <a:schemeClr val="tx1"/>
          </a:solidFill>
          <a:ln w="9525">
            <a:noFill/>
            <a:miter lim="800000"/>
            <a:headEnd/>
            <a:tailEnd/>
          </a:ln>
          <a:effectLst/>
        </p:spPr>
        <p:txBody>
          <a:bodyPr wrap="none" anchor="ctr"/>
          <a:lstStyle/>
          <a:p>
            <a:endParaRPr lang="ru-RU"/>
          </a:p>
        </p:txBody>
      </p:sp>
      <p:sp>
        <p:nvSpPr>
          <p:cNvPr id="1464327" name="Rectangle 1031"/>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30" name="Rectangle 1034"/>
          <p:cNvSpPr>
            <a:spLocks noChangeArrowheads="1"/>
          </p:cNvSpPr>
          <p:nvPr userDrawn="1"/>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ru-RU"/>
          </a:p>
        </p:txBody>
      </p:sp>
      <p:sp>
        <p:nvSpPr>
          <p:cNvPr id="1464331" name="Rectangle 1035"/>
          <p:cNvSpPr>
            <a:spLocks noChangeArrowheads="1"/>
          </p:cNvSpPr>
          <p:nvPr userDrawn="1"/>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4326" name="Rectangle 1030"/>
          <p:cNvSpPr>
            <a:spLocks noChangeArrowheads="1"/>
          </p:cNvSpPr>
          <p:nvPr/>
        </p:nvSpPr>
        <p:spPr bwMode="auto">
          <a:xfrm>
            <a:off x="304800" y="6553200"/>
            <a:ext cx="8534400" cy="152400"/>
          </a:xfrm>
          <a:prstGeom prst="rect">
            <a:avLst/>
          </a:prstGeom>
          <a:solidFill>
            <a:schemeClr val="tx1"/>
          </a:solidFill>
          <a:ln w="9525">
            <a:noFill/>
            <a:miter lim="800000"/>
            <a:headEnd/>
            <a:tailEnd/>
          </a:ln>
          <a:effectLst/>
        </p:spPr>
        <p:txBody>
          <a:bodyPr wrap="none" anchor="ctr"/>
          <a:lstStyle/>
          <a:p>
            <a:endParaRPr lang="ru-RU"/>
          </a:p>
        </p:txBody>
      </p:sp>
      <p:sp>
        <p:nvSpPr>
          <p:cNvPr id="1464328" name="Rectangle 103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4329" name="Rectangle 1033"/>
          <p:cNvSpPr>
            <a:spLocks noChangeArrowheads="1"/>
          </p:cNvSpPr>
          <p:nvPr/>
        </p:nvSpPr>
        <p:spPr bwMode="auto">
          <a:xfrm>
            <a:off x="304800" y="228600"/>
            <a:ext cx="8534400" cy="152400"/>
          </a:xfrm>
          <a:prstGeom prst="rect">
            <a:avLst/>
          </a:prstGeom>
          <a:solidFill>
            <a:schemeClr val="tx1"/>
          </a:solidFill>
          <a:ln w="9525">
            <a:noFill/>
            <a:miter lim="800000"/>
            <a:headEnd/>
            <a:tailEnd/>
          </a:ln>
          <a:effectLst/>
        </p:spPr>
        <p:txBody>
          <a:bodyPr wrap="none" anchor="ctr"/>
          <a:lstStyle/>
          <a:p>
            <a:endParaRPr lang="ru-RU"/>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Microsoft Visual Basic .NET</a:t>
            </a:r>
          </a:p>
        </p:txBody>
      </p:sp>
    </p:spTree>
  </p:cSld>
  <p:clrMapOvr>
    <a:masterClrMapping/>
  </p:clrMapOvr>
  <p:transition spd="slow">
    <p:strips dir="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86550" y="457200"/>
            <a:ext cx="2076450" cy="59436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76950" cy="59436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0.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4.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a:stretch>
            <a:fillRect/>
          </a:stretch>
        </p:blipFill>
        <p:spPr bwMode="auto">
          <a:xfrm>
            <a:off x="1" y="0"/>
            <a:ext cx="9148763" cy="6858000"/>
          </a:xfrm>
          <a:prstGeom prst="rect">
            <a:avLst/>
          </a:prstGeom>
          <a:noFill/>
          <a:ln w="12700" cap="rnd">
            <a:noFill/>
            <a:prstDash val="sysDot"/>
            <a:miter lim="800000"/>
            <a:headEnd/>
            <a:tailEnd/>
          </a:ln>
        </p:spPr>
      </p:pic>
      <p:pic>
        <p:nvPicPr>
          <p:cNvPr id="1027" name="Picture 3" descr="back_one"/>
          <p:cNvPicPr>
            <a:picLocks noChangeAspect="1" noChangeArrowheads="1"/>
          </p:cNvPicPr>
          <p:nvPr/>
        </p:nvPicPr>
        <p:blipFill>
          <a:blip r:embed="rId14" cstate="print"/>
          <a:srcRect/>
          <a:stretch>
            <a:fillRect/>
          </a:stretch>
        </p:blipFill>
        <p:spPr bwMode="auto">
          <a:xfrm>
            <a:off x="0" y="698500"/>
            <a:ext cx="2008188" cy="6159500"/>
          </a:xfrm>
          <a:prstGeom prst="rect">
            <a:avLst/>
          </a:prstGeom>
          <a:noFill/>
          <a:ln w="9525">
            <a:noFill/>
            <a:miter lim="800000"/>
            <a:headEnd/>
            <a:tailEnd/>
          </a:ln>
        </p:spPr>
      </p:pic>
      <p:pic>
        <p:nvPicPr>
          <p:cNvPr id="1028" name="Picture 4" descr="bottom"/>
          <p:cNvPicPr>
            <a:picLocks noChangeAspect="1" noChangeArrowheads="1"/>
          </p:cNvPicPr>
          <p:nvPr/>
        </p:nvPicPr>
        <p:blipFill>
          <a:blip r:embed="rId15" cstate="print"/>
          <a:srcRect/>
          <a:stretch>
            <a:fillRect/>
          </a:stretch>
        </p:blipFill>
        <p:spPr bwMode="auto">
          <a:xfrm>
            <a:off x="431800" y="6115050"/>
            <a:ext cx="8724900" cy="742950"/>
          </a:xfrm>
          <a:prstGeom prst="rect">
            <a:avLst/>
          </a:prstGeom>
          <a:noFill/>
          <a:ln w="9525">
            <a:noFill/>
            <a:miter lim="800000"/>
            <a:headEnd/>
            <a:tailEnd/>
          </a:ln>
        </p:spPr>
      </p:pic>
      <p:sp>
        <p:nvSpPr>
          <p:cNvPr id="89093" name="Rectangle 5"/>
          <p:cNvSpPr>
            <a:spLocks noGrp="1" noChangeArrowheads="1"/>
          </p:cNvSpPr>
          <p:nvPr>
            <p:ph type="ftr" sz="quarter" idx="3"/>
          </p:nvPr>
        </p:nvSpPr>
        <p:spPr bwMode="auto">
          <a:xfrm>
            <a:off x="4132264" y="6165850"/>
            <a:ext cx="4111625"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800" b="1" i="0">
                <a:solidFill>
                  <a:schemeClr val="bg1"/>
                </a:solidFill>
                <a:latin typeface="+mn-lt"/>
              </a:defRPr>
            </a:lvl1pPr>
          </a:lstStyle>
          <a:p>
            <a:pPr>
              <a:defRPr/>
            </a:pPr>
            <a:r>
              <a:rPr lang="en-US"/>
              <a:t>Microsoft Visual Basic .NET</a:t>
            </a:r>
          </a:p>
        </p:txBody>
      </p:sp>
      <p:pic>
        <p:nvPicPr>
          <p:cNvPr id="1030" name="Picture 7" descr="top_blue"/>
          <p:cNvPicPr>
            <a:picLocks noChangeAspect="1" noChangeArrowheads="1"/>
          </p:cNvPicPr>
          <p:nvPr/>
        </p:nvPicPr>
        <p:blipFill>
          <a:blip r:embed="rId16" cstate="print"/>
          <a:srcRect/>
          <a:stretch>
            <a:fillRect/>
          </a:stretch>
        </p:blipFill>
        <p:spPr bwMode="auto">
          <a:xfrm>
            <a:off x="-25400" y="0"/>
            <a:ext cx="8724900" cy="742950"/>
          </a:xfrm>
          <a:prstGeom prst="rect">
            <a:avLst/>
          </a:prstGeom>
          <a:noFill/>
          <a:ln w="9525">
            <a:noFill/>
            <a:miter lim="800000"/>
            <a:headEnd/>
            <a:tailEnd/>
          </a:ln>
        </p:spPr>
      </p:pic>
      <p:pic>
        <p:nvPicPr>
          <p:cNvPr id="1031" name="Picture 8" descr="logo_m"/>
          <p:cNvPicPr>
            <a:picLocks noChangeAspect="1" noChangeArrowheads="1"/>
          </p:cNvPicPr>
          <p:nvPr/>
        </p:nvPicPr>
        <p:blipFill>
          <a:blip r:embed="rId17" cstate="print"/>
          <a:srcRect/>
          <a:stretch>
            <a:fillRect/>
          </a:stretch>
        </p:blipFill>
        <p:spPr bwMode="auto">
          <a:xfrm>
            <a:off x="7951788" y="6076950"/>
            <a:ext cx="809625" cy="495300"/>
          </a:xfrm>
          <a:prstGeom prst="rect">
            <a:avLst/>
          </a:prstGeom>
          <a:noFill/>
          <a:ln w="9525">
            <a:noFill/>
            <a:miter lim="800000"/>
            <a:headEnd/>
            <a:tailEnd/>
          </a:ln>
        </p:spPr>
      </p:pic>
      <p:pic>
        <p:nvPicPr>
          <p:cNvPr id="1032" name="Picture 9" descr="logo_ms"/>
          <p:cNvPicPr>
            <a:picLocks noChangeAspect="1" noChangeArrowheads="1"/>
          </p:cNvPicPr>
          <p:nvPr/>
        </p:nvPicPr>
        <p:blipFill>
          <a:blip r:embed="rId18" cstate="print"/>
          <a:srcRect/>
          <a:stretch>
            <a:fillRect/>
          </a:stretch>
        </p:blipFill>
        <p:spPr bwMode="auto">
          <a:xfrm>
            <a:off x="642939" y="319088"/>
            <a:ext cx="1533525" cy="247650"/>
          </a:xfrm>
          <a:prstGeom prst="rect">
            <a:avLst/>
          </a:prstGeom>
          <a:noFill/>
          <a:ln w="9525">
            <a:noFill/>
            <a:miter lim="800000"/>
            <a:headEnd/>
            <a:tailEnd/>
          </a:ln>
        </p:spPr>
      </p:pic>
      <p:sp>
        <p:nvSpPr>
          <p:cNvPr id="1033" name="Rectangle 10"/>
          <p:cNvSpPr>
            <a:spLocks noGrp="1" noChangeArrowheads="1"/>
          </p:cNvSpPr>
          <p:nvPr>
            <p:ph type="title"/>
          </p:nvPr>
        </p:nvSpPr>
        <p:spPr bwMode="auto">
          <a:xfrm>
            <a:off x="2032001" y="692150"/>
            <a:ext cx="6500813" cy="7254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2051051" y="1600202"/>
            <a:ext cx="6562725"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9102" name="Rectangle 14"/>
          <p:cNvSpPr>
            <a:spLocks noChangeArrowheads="1"/>
          </p:cNvSpPr>
          <p:nvPr/>
        </p:nvSpPr>
        <p:spPr bwMode="auto">
          <a:xfrm>
            <a:off x="8747126" y="6580190"/>
            <a:ext cx="433132" cy="246221"/>
          </a:xfrm>
          <a:prstGeom prst="rect">
            <a:avLst/>
          </a:prstGeom>
          <a:noFill/>
          <a:ln w="12700" cap="rnd">
            <a:noFill/>
            <a:prstDash val="sysDot"/>
            <a:miter lim="800000"/>
            <a:headEnd/>
            <a:tailEnd/>
          </a:ln>
          <a:effectLst/>
        </p:spPr>
        <p:txBody>
          <a:bodyPr wrap="none">
            <a:spAutoFit/>
          </a:bodyPr>
          <a:lstStyle/>
          <a:p>
            <a:pPr fontAlgn="auto">
              <a:spcBef>
                <a:spcPts val="0"/>
              </a:spcBef>
              <a:spcAft>
                <a:spcPts val="0"/>
              </a:spcAft>
              <a:defRPr/>
            </a:pPr>
            <a:fld id="{CA0CA2A7-C43F-433C-9FF9-03C400D5DF3E}" type="slidenum">
              <a:rPr lang="ru-RU" sz="1000" b="1">
                <a:latin typeface="Verdana" pitchFamily="34" charset="0"/>
              </a:rPr>
              <a:pPr fontAlgn="auto">
                <a:spcBef>
                  <a:spcPts val="0"/>
                </a:spcBef>
                <a:spcAft>
                  <a:spcPts val="0"/>
                </a:spcAft>
                <a:defRPr/>
              </a:pPr>
              <a:t>‹#›</a:t>
            </a:fld>
            <a:endParaRPr lang="ru-RU" sz="1000" b="1">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spd="slow">
    <p:strips dir="ru"/>
  </p:transition>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rgbClr val="777777"/>
          </a:solidFill>
          <a:latin typeface="+mj-lt"/>
          <a:ea typeface="+mj-ea"/>
          <a:cs typeface="+mj-cs"/>
        </a:defRPr>
      </a:lvl1pPr>
      <a:lvl2pPr algn="l" rtl="0" eaLnBrk="0" fontAlgn="base" hangingPunct="0">
        <a:spcBef>
          <a:spcPct val="0"/>
        </a:spcBef>
        <a:spcAft>
          <a:spcPct val="0"/>
        </a:spcAft>
        <a:defRPr sz="2800" b="1">
          <a:solidFill>
            <a:srgbClr val="777777"/>
          </a:solidFill>
          <a:latin typeface="Verdana" pitchFamily="34" charset="0"/>
        </a:defRPr>
      </a:lvl2pPr>
      <a:lvl3pPr algn="l" rtl="0" eaLnBrk="0" fontAlgn="base" hangingPunct="0">
        <a:spcBef>
          <a:spcPct val="0"/>
        </a:spcBef>
        <a:spcAft>
          <a:spcPct val="0"/>
        </a:spcAft>
        <a:defRPr sz="2800" b="1">
          <a:solidFill>
            <a:srgbClr val="777777"/>
          </a:solidFill>
          <a:latin typeface="Verdana" pitchFamily="34" charset="0"/>
        </a:defRPr>
      </a:lvl3pPr>
      <a:lvl4pPr algn="l" rtl="0" eaLnBrk="0" fontAlgn="base" hangingPunct="0">
        <a:spcBef>
          <a:spcPct val="0"/>
        </a:spcBef>
        <a:spcAft>
          <a:spcPct val="0"/>
        </a:spcAft>
        <a:defRPr sz="2800" b="1">
          <a:solidFill>
            <a:srgbClr val="777777"/>
          </a:solidFill>
          <a:latin typeface="Verdana" pitchFamily="34" charset="0"/>
        </a:defRPr>
      </a:lvl4pPr>
      <a:lvl5pPr algn="l" rtl="0" eaLnBrk="0" fontAlgn="base" hangingPunct="0">
        <a:spcBef>
          <a:spcPct val="0"/>
        </a:spcBef>
        <a:spcAft>
          <a:spcPct val="0"/>
        </a:spcAft>
        <a:defRPr sz="2800" b="1">
          <a:solidFill>
            <a:srgbClr val="777777"/>
          </a:solidFill>
          <a:latin typeface="Verdana" pitchFamily="34" charset="0"/>
        </a:defRPr>
      </a:lvl5pPr>
      <a:lvl6pPr marL="457200" algn="l" rtl="0" fontAlgn="base">
        <a:spcBef>
          <a:spcPct val="0"/>
        </a:spcBef>
        <a:spcAft>
          <a:spcPct val="0"/>
        </a:spcAft>
        <a:defRPr sz="2800" b="1">
          <a:solidFill>
            <a:srgbClr val="777777"/>
          </a:solidFill>
          <a:latin typeface="Verdana" pitchFamily="34" charset="0"/>
        </a:defRPr>
      </a:lvl6pPr>
      <a:lvl7pPr marL="914400" algn="l" rtl="0" fontAlgn="base">
        <a:spcBef>
          <a:spcPct val="0"/>
        </a:spcBef>
        <a:spcAft>
          <a:spcPct val="0"/>
        </a:spcAft>
        <a:defRPr sz="2800" b="1">
          <a:solidFill>
            <a:srgbClr val="777777"/>
          </a:solidFill>
          <a:latin typeface="Verdana" pitchFamily="34" charset="0"/>
        </a:defRPr>
      </a:lvl7pPr>
      <a:lvl8pPr marL="1371600" algn="l" rtl="0" fontAlgn="base">
        <a:spcBef>
          <a:spcPct val="0"/>
        </a:spcBef>
        <a:spcAft>
          <a:spcPct val="0"/>
        </a:spcAft>
        <a:defRPr sz="2800" b="1">
          <a:solidFill>
            <a:srgbClr val="777777"/>
          </a:solidFill>
          <a:latin typeface="Verdana" pitchFamily="34" charset="0"/>
        </a:defRPr>
      </a:lvl8pPr>
      <a:lvl9pPr marL="1828800" algn="l" rtl="0" fontAlgn="base">
        <a:spcBef>
          <a:spcPct val="0"/>
        </a:spcBef>
        <a:spcAft>
          <a:spcPct val="0"/>
        </a:spcAft>
        <a:defRPr sz="2800" b="1">
          <a:solidFill>
            <a:srgbClr val="777777"/>
          </a:solidFill>
          <a:latin typeface="Verdana" pitchFamily="34" charset="0"/>
        </a:defRPr>
      </a:lvl9pPr>
    </p:titleStyle>
    <p:bodyStyle>
      <a:lvl1pPr marL="342900" indent="-3429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ea typeface="+mn-ea"/>
          <a:cs typeface="+mn-cs"/>
        </a:defRPr>
      </a:lvl1pPr>
      <a:lvl2pPr marL="742950" indent="-28575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2pPr>
      <a:lvl3pPr marL="11430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3pPr>
      <a:lvl4pPr marL="16002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4pPr>
      <a:lvl5pPr marL="2057400" indent="-228600" algn="l" rtl="0" eaLnBrk="0" fontAlgn="base" hangingPunct="0">
        <a:spcBef>
          <a:spcPct val="20000"/>
        </a:spcBef>
        <a:spcAft>
          <a:spcPct val="0"/>
        </a:spcAft>
        <a:buClr>
          <a:srgbClr val="6699FF"/>
        </a:buClr>
        <a:buFont typeface="Wingdings" pitchFamily="2" charset="2"/>
        <a:buChar char="§"/>
        <a:defRPr sz="2000" b="1">
          <a:solidFill>
            <a:srgbClr val="777777"/>
          </a:solidFill>
          <a:latin typeface="+mn-lt"/>
        </a:defRPr>
      </a:lvl5pPr>
      <a:lvl6pPr marL="25146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6pPr>
      <a:lvl7pPr marL="29718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7pPr>
      <a:lvl8pPr marL="34290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8pPr>
      <a:lvl9pPr marL="3886200" indent="-228600" algn="l" rtl="0" fontAlgn="base">
        <a:spcBef>
          <a:spcPct val="20000"/>
        </a:spcBef>
        <a:spcAft>
          <a:spcPct val="0"/>
        </a:spcAft>
        <a:buClr>
          <a:srgbClr val="6699FF"/>
        </a:buClr>
        <a:buFont typeface="Wingdings" pitchFamily="2" charset="2"/>
        <a:buChar char="§"/>
        <a:defRPr sz="2000" b="1">
          <a:solidFill>
            <a:srgbClr val="777777"/>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Прямоугольник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Заголовок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ru-RU" smtClean="0"/>
              <a:t>Образец заголовка</a:t>
            </a:r>
            <a:endParaRPr kumimoji="0" lang="en-US"/>
          </a:p>
        </p:txBody>
      </p:sp>
      <p:sp>
        <p:nvSpPr>
          <p:cNvPr id="31" name="Текст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7" name="Дата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6360247-3313-4A56-971C-0D282C3D0624}" type="datetime1">
              <a:rPr lang="en-US" smtClean="0"/>
              <a:pPr/>
              <a:t>10/22/2020</a:t>
            </a:fld>
            <a:endParaRPr lang="en-US" sz="1000" dirty="0">
              <a:solidFill>
                <a:schemeClr val="tx2"/>
              </a:solidFill>
            </a:endParaRPr>
          </a:p>
        </p:txBody>
      </p:sp>
      <p:sp>
        <p:nvSpPr>
          <p:cNvPr id="4" name="Нижний колонтитул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pPr algn="r" eaLnBrk="1" latinLnBrk="0" hangingPunct="1"/>
            <a:endParaRPr kumimoji="0" lang="en-US" sz="1000" dirty="0">
              <a:solidFill>
                <a:schemeClr val="tx2"/>
              </a:solidFill>
            </a:endParaRPr>
          </a:p>
        </p:txBody>
      </p:sp>
      <p:sp>
        <p:nvSpPr>
          <p:cNvPr id="16" name="Номер слайда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pPr algn="r" eaLnBrk="1" latinLnBrk="0" hangingPunct="1"/>
            <a:fld id="{BC5217A8-0E06-4059-AC45-433E2E67A85D}" type="slidenum">
              <a:rPr kumimoji="0" lang="en-US" smtClean="0"/>
              <a:pPr algn="r" eaLnBrk="1" latinLnBrk="0" hangingPunct="1"/>
              <a:t>‹#›</a:t>
            </a:fld>
            <a:endParaRPr kumimoji="0" lang="en-US" sz="11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zoom/>
  </p:transition>
  <p:hf hdr="0" ftr="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7" name="Rectangle 7"/>
          <p:cNvSpPr>
            <a:spLocks noGrp="1" noChangeArrowheads="1"/>
          </p:cNvSpPr>
          <p:nvPr>
            <p:ph type="sldNum" sz="quarter" idx="4"/>
          </p:nvPr>
        </p:nvSpPr>
        <p:spPr bwMode="auto">
          <a:xfrm>
            <a:off x="779464" y="6365875"/>
            <a:ext cx="3322637" cy="3175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000"/>
            </a:lvl1pPr>
          </a:lstStyle>
          <a:p>
            <a:endParaRPr lang="de-DE"/>
          </a:p>
        </p:txBody>
      </p:sp>
      <p:grpSp>
        <p:nvGrpSpPr>
          <p:cNvPr id="2" name="Group 10"/>
          <p:cNvGrpSpPr>
            <a:grpSpLocks/>
          </p:cNvGrpSpPr>
          <p:nvPr/>
        </p:nvGrpSpPr>
        <p:grpSpPr bwMode="auto">
          <a:xfrm>
            <a:off x="8220075" y="6096000"/>
            <a:ext cx="712788" cy="596900"/>
            <a:chOff x="4882" y="3752"/>
            <a:chExt cx="449" cy="376"/>
          </a:xfrm>
        </p:grpSpPr>
        <p:sp>
          <p:nvSpPr>
            <p:cNvPr id="337926" name="Rectangle 6"/>
            <p:cNvSpPr>
              <a:spLocks noChangeArrowheads="1"/>
            </p:cNvSpPr>
            <p:nvPr userDrawn="1"/>
          </p:nvSpPr>
          <p:spPr bwMode="gray">
            <a:xfrm>
              <a:off x="5067" y="3873"/>
              <a:ext cx="264" cy="255"/>
            </a:xfrm>
            <a:prstGeom prst="rect">
              <a:avLst/>
            </a:prstGeom>
            <a:solidFill>
              <a:srgbClr val="0099FF"/>
            </a:solidFill>
            <a:ln w="12700">
              <a:noFill/>
              <a:miter lim="800000"/>
              <a:headEnd type="none" w="sm" len="sm"/>
              <a:tailEnd type="none" w="sm" len="sm"/>
            </a:ln>
            <a:effectLst/>
          </p:spPr>
          <p:txBody>
            <a:bodyPr wrap="none" anchor="ctr"/>
            <a:lstStyle/>
            <a:p>
              <a:endParaRPr lang="ru-RU"/>
            </a:p>
          </p:txBody>
        </p:sp>
        <p:sp>
          <p:nvSpPr>
            <p:cNvPr id="337928" name="Rectangle 8"/>
            <p:cNvSpPr>
              <a:spLocks noChangeArrowheads="1"/>
            </p:cNvSpPr>
            <p:nvPr userDrawn="1"/>
          </p:nvSpPr>
          <p:spPr bwMode="gray">
            <a:xfrm>
              <a:off x="4882" y="3752"/>
              <a:ext cx="264" cy="255"/>
            </a:xfrm>
            <a:prstGeom prst="rect">
              <a:avLst/>
            </a:prstGeom>
            <a:solidFill>
              <a:srgbClr val="FFCC00"/>
            </a:solidFill>
            <a:ln w="12700">
              <a:noFill/>
              <a:miter lim="800000"/>
              <a:headEnd type="none" w="sm" len="sm"/>
              <a:tailEnd type="none" w="sm" len="sm"/>
            </a:ln>
            <a:effectLst/>
          </p:spPr>
          <p:txBody>
            <a:bodyPr wrap="none" anchor="ctr"/>
            <a:lstStyle/>
            <a:p>
              <a:endParaRPr lang="ru-RU"/>
            </a:p>
          </p:txBody>
        </p:sp>
      </p:grpSp>
      <p:sp>
        <p:nvSpPr>
          <p:cNvPr id="337932" name="Rectangle 12"/>
          <p:cNvSpPr>
            <a:spLocks noGrp="1" noChangeArrowheads="1"/>
          </p:cNvSpPr>
          <p:nvPr>
            <p:ph type="title"/>
          </p:nvPr>
        </p:nvSpPr>
        <p:spPr bwMode="black">
          <a:xfrm>
            <a:off x="889001" y="295275"/>
            <a:ext cx="7724775" cy="6413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p>
            <a:pPr lvl="0"/>
            <a:r>
              <a:rPr lang="en-GB" smtClean="0"/>
              <a:t>Slide Title</a:t>
            </a:r>
          </a:p>
        </p:txBody>
      </p:sp>
      <p:sp>
        <p:nvSpPr>
          <p:cNvPr id="337933" name="Rectangle 13"/>
          <p:cNvSpPr>
            <a:spLocks noGrp="1" noChangeArrowheads="1"/>
          </p:cNvSpPr>
          <p:nvPr>
            <p:ph type="body" idx="1"/>
          </p:nvPr>
        </p:nvSpPr>
        <p:spPr bwMode="auto">
          <a:xfrm>
            <a:off x="1284288" y="1474788"/>
            <a:ext cx="7321550" cy="197349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p>
            <a:pPr lvl="0"/>
            <a:r>
              <a:rPr lang="en-GB" smtClean="0"/>
              <a:t>Body Text</a:t>
            </a:r>
          </a:p>
          <a:p>
            <a:pPr lvl="1"/>
            <a:r>
              <a:rPr lang="en-GB" smtClean="0"/>
              <a:t>Second Level</a:t>
            </a:r>
          </a:p>
          <a:p>
            <a:pPr lvl="2"/>
            <a:r>
              <a:rPr lang="en-GB" smtClean="0"/>
              <a:t>Third Level</a:t>
            </a:r>
          </a:p>
          <a:p>
            <a:pPr lvl="3"/>
            <a:r>
              <a:rPr lang="en-GB" smtClean="0"/>
              <a:t>Fourth Level</a:t>
            </a:r>
          </a:p>
          <a:p>
            <a:pPr lvl="4"/>
            <a:r>
              <a:rPr lang="en-GB" smtClean="0"/>
              <a:t>Fifth Level</a:t>
            </a:r>
          </a:p>
        </p:txBody>
      </p:sp>
      <p:pic>
        <p:nvPicPr>
          <p:cNvPr id="337955" name="Picture 35" descr="square"/>
          <p:cNvPicPr>
            <a:picLocks noChangeAspect="1" noChangeArrowheads="1"/>
          </p:cNvPicPr>
          <p:nvPr/>
        </p:nvPicPr>
        <p:blipFill>
          <a:blip r:embed="rId13" cstate="print"/>
          <a:srcRect/>
          <a:stretch>
            <a:fillRect/>
          </a:stretch>
        </p:blipFill>
        <p:spPr bwMode="auto">
          <a:xfrm>
            <a:off x="1" y="441327"/>
            <a:ext cx="746125" cy="352425"/>
          </a:xfrm>
          <a:prstGeom prst="rect">
            <a:avLst/>
          </a:prstGeom>
          <a:noFill/>
        </p:spPr>
      </p:pic>
      <p:pic>
        <p:nvPicPr>
          <p:cNvPr id="337956" name="Picture 36" descr="square"/>
          <p:cNvPicPr>
            <a:picLocks noChangeAspect="1" noChangeArrowheads="1"/>
          </p:cNvPicPr>
          <p:nvPr/>
        </p:nvPicPr>
        <p:blipFill>
          <a:blip r:embed="rId14" cstate="print"/>
          <a:srcRect/>
          <a:stretch>
            <a:fillRect/>
          </a:stretch>
        </p:blipFill>
        <p:spPr bwMode="auto">
          <a:xfrm>
            <a:off x="152400" y="500063"/>
            <a:ext cx="584200" cy="292100"/>
          </a:xfrm>
          <a:prstGeom prst="rect">
            <a:avLst/>
          </a:prstGeom>
          <a:noFill/>
        </p:spPr>
      </p:pic>
      <p:pic>
        <p:nvPicPr>
          <p:cNvPr id="337957" name="Picture 37" descr="smalledge"/>
          <p:cNvPicPr>
            <a:picLocks noChangeAspect="1" noChangeArrowheads="1"/>
          </p:cNvPicPr>
          <p:nvPr/>
        </p:nvPicPr>
        <p:blipFill>
          <a:blip r:embed="rId15" cstate="print"/>
          <a:srcRect/>
          <a:stretch>
            <a:fillRect/>
          </a:stretch>
        </p:blipFill>
        <p:spPr bwMode="auto">
          <a:xfrm>
            <a:off x="5772150" y="2149477"/>
            <a:ext cx="3371850" cy="4708525"/>
          </a:xfrm>
          <a:prstGeom prst="rect">
            <a:avLst/>
          </a:prstGeom>
          <a:noFill/>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9pPr>
    </p:titleStyle>
    <p:bodyStyle>
      <a:lvl1pPr marL="230188" indent="-230188" algn="l" rtl="0" eaLnBrk="0" fontAlgn="base" hangingPunct="0">
        <a:lnSpc>
          <a:spcPct val="90000"/>
        </a:lnSpc>
        <a:spcBef>
          <a:spcPct val="60000"/>
        </a:spcBef>
        <a:spcAft>
          <a:spcPct val="0"/>
        </a:spcAft>
        <a:buClr>
          <a:srgbClr val="0099FF"/>
        </a:buClr>
        <a:buSzPct val="75000"/>
        <a:buFont typeface="Wingdings" pitchFamily="2" charset="2"/>
        <a:buChar char="n"/>
        <a:defRPr sz="2400">
          <a:solidFill>
            <a:schemeClr val="tx1"/>
          </a:solidFill>
          <a:latin typeface="+mn-lt"/>
          <a:ea typeface="+mn-ea"/>
          <a:cs typeface="+mn-cs"/>
        </a:defRPr>
      </a:lvl1pPr>
      <a:lvl2pPr marL="681038" indent="-234950" algn="l" rtl="0" eaLnBrk="0" fontAlgn="base" hangingPunct="0">
        <a:lnSpc>
          <a:spcPct val="90000"/>
        </a:lnSpc>
        <a:spcBef>
          <a:spcPct val="40000"/>
        </a:spcBef>
        <a:spcAft>
          <a:spcPct val="0"/>
        </a:spcAft>
        <a:buClr>
          <a:srgbClr val="FFCC00"/>
        </a:buClr>
        <a:buSzPct val="65000"/>
        <a:buFont typeface="Wingdings" pitchFamily="2" charset="2"/>
        <a:buChar char="n"/>
        <a:defRPr sz="2200">
          <a:solidFill>
            <a:schemeClr val="tx1"/>
          </a:solidFill>
          <a:latin typeface="+mn-lt"/>
        </a:defRPr>
      </a:lvl2pPr>
      <a:lvl3pPr marL="1023938" indent="-173038" algn="l" rtl="0" eaLnBrk="0" fontAlgn="base" hangingPunct="0">
        <a:spcBef>
          <a:spcPct val="40000"/>
        </a:spcBef>
        <a:spcAft>
          <a:spcPct val="0"/>
        </a:spcAft>
        <a:buClr>
          <a:srgbClr val="A50021"/>
        </a:buClr>
        <a:buSzPct val="65000"/>
        <a:buFont typeface="Wingdings" pitchFamily="2" charset="2"/>
        <a:buChar char="n"/>
        <a:defRPr>
          <a:solidFill>
            <a:schemeClr val="tx1"/>
          </a:solidFill>
          <a:latin typeface="+mn-lt"/>
        </a:defRPr>
      </a:lvl3pPr>
      <a:lvl4pPr marL="1371600" indent="-231775"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4pPr>
      <a:lvl5pPr marL="17176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5pPr>
      <a:lvl6pPr marL="21748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6pPr>
      <a:lvl7pPr marL="26320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7pPr>
      <a:lvl8pPr marL="30892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8pPr>
      <a:lvl9pPr marL="35464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sldNum" sz="quarter" idx="4"/>
          </p:nvPr>
        </p:nvSpPr>
        <p:spPr bwMode="auto">
          <a:xfrm>
            <a:off x="779586" y="6365875"/>
            <a:ext cx="3322027" cy="3175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000"/>
            </a:lvl1pPr>
          </a:lstStyle>
          <a:p>
            <a:endParaRPr lang="de-DE"/>
          </a:p>
        </p:txBody>
      </p:sp>
      <p:grpSp>
        <p:nvGrpSpPr>
          <p:cNvPr id="2" name="Group 3"/>
          <p:cNvGrpSpPr>
            <a:grpSpLocks/>
          </p:cNvGrpSpPr>
          <p:nvPr/>
        </p:nvGrpSpPr>
        <p:grpSpPr bwMode="auto">
          <a:xfrm>
            <a:off x="8220809" y="6096000"/>
            <a:ext cx="712177" cy="596900"/>
            <a:chOff x="4882" y="3752"/>
            <a:chExt cx="449" cy="376"/>
          </a:xfrm>
        </p:grpSpPr>
        <p:sp>
          <p:nvSpPr>
            <p:cNvPr id="107524" name="Rectangle 4"/>
            <p:cNvSpPr>
              <a:spLocks noChangeArrowheads="1"/>
            </p:cNvSpPr>
            <p:nvPr userDrawn="1"/>
          </p:nvSpPr>
          <p:spPr bwMode="gray">
            <a:xfrm>
              <a:off x="5067" y="3873"/>
              <a:ext cx="264" cy="255"/>
            </a:xfrm>
            <a:prstGeom prst="rect">
              <a:avLst/>
            </a:prstGeom>
            <a:solidFill>
              <a:srgbClr val="0099FF"/>
            </a:solidFill>
            <a:ln w="12700">
              <a:noFill/>
              <a:miter lim="800000"/>
              <a:headEnd type="none" w="sm" len="sm"/>
              <a:tailEnd type="none" w="sm" len="sm"/>
            </a:ln>
            <a:effectLst/>
          </p:spPr>
          <p:txBody>
            <a:bodyPr wrap="none" anchor="ctr"/>
            <a:lstStyle/>
            <a:p>
              <a:endParaRPr lang="ru-RU"/>
            </a:p>
          </p:txBody>
        </p:sp>
        <p:sp>
          <p:nvSpPr>
            <p:cNvPr id="107525" name="Rectangle 5"/>
            <p:cNvSpPr>
              <a:spLocks noChangeArrowheads="1"/>
            </p:cNvSpPr>
            <p:nvPr userDrawn="1"/>
          </p:nvSpPr>
          <p:spPr bwMode="gray">
            <a:xfrm>
              <a:off x="4882" y="3752"/>
              <a:ext cx="264" cy="255"/>
            </a:xfrm>
            <a:prstGeom prst="rect">
              <a:avLst/>
            </a:prstGeom>
            <a:solidFill>
              <a:srgbClr val="FFCC00"/>
            </a:solidFill>
            <a:ln w="12700">
              <a:noFill/>
              <a:miter lim="800000"/>
              <a:headEnd type="none" w="sm" len="sm"/>
              <a:tailEnd type="none" w="sm" len="sm"/>
            </a:ln>
            <a:effectLst/>
          </p:spPr>
          <p:txBody>
            <a:bodyPr wrap="none" anchor="ctr"/>
            <a:lstStyle/>
            <a:p>
              <a:endParaRPr lang="ru-RU"/>
            </a:p>
          </p:txBody>
        </p:sp>
      </p:grpSp>
      <p:sp>
        <p:nvSpPr>
          <p:cNvPr id="107526" name="Rectangle 6"/>
          <p:cNvSpPr>
            <a:spLocks noGrp="1" noChangeArrowheads="1"/>
          </p:cNvSpPr>
          <p:nvPr>
            <p:ph type="title"/>
          </p:nvPr>
        </p:nvSpPr>
        <p:spPr bwMode="black">
          <a:xfrm>
            <a:off x="889489" y="295275"/>
            <a:ext cx="7724042" cy="6413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p>
            <a:pPr lvl="0"/>
            <a:r>
              <a:rPr lang="en-US" smtClean="0"/>
              <a:t>Slide Title</a:t>
            </a:r>
          </a:p>
        </p:txBody>
      </p:sp>
      <p:sp>
        <p:nvSpPr>
          <p:cNvPr id="107527" name="Rectangle 7"/>
          <p:cNvSpPr>
            <a:spLocks noGrp="1" noChangeArrowheads="1"/>
          </p:cNvSpPr>
          <p:nvPr>
            <p:ph type="body" idx="1"/>
          </p:nvPr>
        </p:nvSpPr>
        <p:spPr bwMode="auto">
          <a:xfrm>
            <a:off x="1283677" y="1474788"/>
            <a:ext cx="7322527" cy="197349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7528" name="Picture 8" descr="C:\Powerpointbackgrounds\square.bmp"/>
          <p:cNvPicPr>
            <a:picLocks noChangeAspect="1" noChangeArrowheads="1"/>
          </p:cNvPicPr>
          <p:nvPr/>
        </p:nvPicPr>
        <p:blipFill>
          <a:blip r:embed="rId13" cstate="print"/>
          <a:srcRect/>
          <a:stretch>
            <a:fillRect/>
          </a:stretch>
        </p:blipFill>
        <p:spPr bwMode="auto">
          <a:xfrm>
            <a:off x="0" y="441328"/>
            <a:ext cx="745881" cy="352425"/>
          </a:xfrm>
          <a:prstGeom prst="rect">
            <a:avLst/>
          </a:prstGeom>
          <a:noFill/>
        </p:spPr>
      </p:pic>
      <p:pic>
        <p:nvPicPr>
          <p:cNvPr id="107529" name="Picture 9" descr="C:\Powerpointbackgrounds\square.bmp"/>
          <p:cNvPicPr>
            <a:picLocks noChangeAspect="1" noChangeArrowheads="1"/>
          </p:cNvPicPr>
          <p:nvPr/>
        </p:nvPicPr>
        <p:blipFill>
          <a:blip r:embed="rId14" cstate="print"/>
          <a:srcRect/>
          <a:stretch>
            <a:fillRect/>
          </a:stretch>
        </p:blipFill>
        <p:spPr bwMode="auto">
          <a:xfrm>
            <a:off x="152401" y="500063"/>
            <a:ext cx="584689" cy="292100"/>
          </a:xfrm>
          <a:prstGeom prst="rect">
            <a:avLst/>
          </a:prstGeom>
          <a:noFill/>
        </p:spPr>
      </p:pic>
      <p:pic>
        <p:nvPicPr>
          <p:cNvPr id="107530" name="Picture 10" descr="C:\Powerpointbackgrounds\smalledge.gif"/>
          <p:cNvPicPr>
            <a:picLocks noChangeAspect="1" noChangeArrowheads="1"/>
          </p:cNvPicPr>
          <p:nvPr/>
        </p:nvPicPr>
        <p:blipFill>
          <a:blip r:embed="rId15" cstate="print"/>
          <a:srcRect/>
          <a:stretch>
            <a:fillRect/>
          </a:stretch>
        </p:blipFill>
        <p:spPr bwMode="auto">
          <a:xfrm>
            <a:off x="5772151" y="2149478"/>
            <a:ext cx="3371850" cy="4708525"/>
          </a:xfrm>
          <a:prstGeom prst="rect">
            <a:avLst/>
          </a:prstGeom>
          <a:noFill/>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itchFamily="34" charset="0"/>
        </a:defRPr>
      </a:lvl9pPr>
    </p:titleStyle>
    <p:bodyStyle>
      <a:lvl1pPr marL="230188" indent="-230188" algn="l" rtl="0" eaLnBrk="0" fontAlgn="base" hangingPunct="0">
        <a:lnSpc>
          <a:spcPct val="90000"/>
        </a:lnSpc>
        <a:spcBef>
          <a:spcPct val="60000"/>
        </a:spcBef>
        <a:spcAft>
          <a:spcPct val="0"/>
        </a:spcAft>
        <a:buClr>
          <a:srgbClr val="0099FF"/>
        </a:buClr>
        <a:buSzPct val="75000"/>
        <a:buFont typeface="Wingdings" pitchFamily="2" charset="2"/>
        <a:buChar char="n"/>
        <a:defRPr sz="2400">
          <a:solidFill>
            <a:schemeClr val="tx1"/>
          </a:solidFill>
          <a:latin typeface="+mn-lt"/>
          <a:ea typeface="+mn-ea"/>
          <a:cs typeface="+mn-cs"/>
        </a:defRPr>
      </a:lvl1pPr>
      <a:lvl2pPr marL="681038" indent="-234950" algn="l" rtl="0" eaLnBrk="0" fontAlgn="base" hangingPunct="0">
        <a:lnSpc>
          <a:spcPct val="90000"/>
        </a:lnSpc>
        <a:spcBef>
          <a:spcPct val="40000"/>
        </a:spcBef>
        <a:spcAft>
          <a:spcPct val="0"/>
        </a:spcAft>
        <a:buClr>
          <a:srgbClr val="FFCC00"/>
        </a:buClr>
        <a:buSzPct val="65000"/>
        <a:buFont typeface="Wingdings" pitchFamily="2" charset="2"/>
        <a:buChar char="n"/>
        <a:defRPr sz="2200">
          <a:solidFill>
            <a:schemeClr val="tx1"/>
          </a:solidFill>
          <a:latin typeface="+mn-lt"/>
        </a:defRPr>
      </a:lvl2pPr>
      <a:lvl3pPr marL="1023938" indent="-173038" algn="l" rtl="0" eaLnBrk="0" fontAlgn="base" hangingPunct="0">
        <a:spcBef>
          <a:spcPct val="40000"/>
        </a:spcBef>
        <a:spcAft>
          <a:spcPct val="0"/>
        </a:spcAft>
        <a:buClr>
          <a:srgbClr val="A50021"/>
        </a:buClr>
        <a:buSzPct val="65000"/>
        <a:buFont typeface="Wingdings" pitchFamily="2" charset="2"/>
        <a:buChar char="n"/>
        <a:defRPr>
          <a:solidFill>
            <a:schemeClr val="tx1"/>
          </a:solidFill>
          <a:latin typeface="+mn-lt"/>
        </a:defRPr>
      </a:lvl3pPr>
      <a:lvl4pPr marL="1371600" indent="-231775"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4pPr>
      <a:lvl5pPr marL="17176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5pPr>
      <a:lvl6pPr marL="21748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6pPr>
      <a:lvl7pPr marL="26320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7pPr>
      <a:lvl8pPr marL="30892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8pPr>
      <a:lvl9pPr marL="3546475" indent="-173038" algn="l" rtl="0" eaLnBrk="0" fontAlgn="base" hangingPunct="0">
        <a:spcBef>
          <a:spcPct val="30000"/>
        </a:spcBef>
        <a:spcAft>
          <a:spcPct val="0"/>
        </a:spcAft>
        <a:buClr>
          <a:srgbClr val="A50021"/>
        </a:buClr>
        <a:buSzPct val="65000"/>
        <a:buFont typeface="Wingdings" pitchFamily="2" charset="2"/>
        <a:buChar char="n"/>
        <a:defRPr>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12763" y="228600"/>
            <a:ext cx="8372475" cy="7508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p>
            <a:pPr lvl="0"/>
            <a:r>
              <a:rPr lang="en-US" smtClean="0"/>
              <a:t>Slide Title</a:t>
            </a:r>
          </a:p>
        </p:txBody>
      </p:sp>
      <p:sp>
        <p:nvSpPr>
          <p:cNvPr id="5123" name="Rectangle 3"/>
          <p:cNvSpPr>
            <a:spLocks noGrp="1" noChangeArrowheads="1"/>
          </p:cNvSpPr>
          <p:nvPr>
            <p:ph type="body" idx="1"/>
          </p:nvPr>
        </p:nvSpPr>
        <p:spPr bwMode="auto">
          <a:xfrm>
            <a:off x="512763" y="1327150"/>
            <a:ext cx="8345487" cy="15557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p>
            <a:pPr lvl="0"/>
            <a:r>
              <a:rPr lang="en-US" smtClean="0"/>
              <a:t>Body Text</a:t>
            </a:r>
          </a:p>
          <a:p>
            <a:pPr lvl="1"/>
            <a:r>
              <a:rPr lang="en-US" smtClean="0"/>
              <a:t>Second Level</a:t>
            </a:r>
          </a:p>
          <a:p>
            <a:pPr lvl="2"/>
            <a:r>
              <a:rPr lang="en-US" smtClean="0"/>
              <a:t>Third Level</a:t>
            </a:r>
          </a:p>
        </p:txBody>
      </p:sp>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2pPr>
      <a:lvl3pPr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3pPr>
      <a:lvl4pPr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4pPr>
      <a:lvl5pPr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5pPr>
      <a:lvl6pPr marL="457200"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6pPr>
      <a:lvl7pPr marL="914400"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7pPr>
      <a:lvl8pPr marL="1371600"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8pPr>
      <a:lvl9pPr marL="1828800" algn="l" rtl="0" eaLnBrk="0" fontAlgn="base" hangingPunct="0">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defRPr>
      </a:lvl9pPr>
    </p:titleStyle>
    <p:bodyStyle>
      <a:lvl1pPr marL="542925" indent="-542925" algn="l" rtl="0" eaLnBrk="0" fontAlgn="base" hangingPunct="0">
        <a:lnSpc>
          <a:spcPct val="90000"/>
        </a:lnSpc>
        <a:spcBef>
          <a:spcPct val="30000"/>
        </a:spcBef>
        <a:spcAft>
          <a:spcPct val="0"/>
        </a:spcAft>
        <a:buClr>
          <a:schemeClr val="tx2"/>
        </a:buClr>
        <a:buSzPct val="75000"/>
        <a:buFont typeface="Wingdings" pitchFamily="2" charset="2"/>
        <a:buChar char="u"/>
        <a:defRPr sz="3200" b="1">
          <a:solidFill>
            <a:schemeClr val="tx1"/>
          </a:solidFill>
          <a:effectLst>
            <a:outerShdw blurRad="38100" dist="38100" dir="2700000" algn="tl">
              <a:srgbClr val="000000"/>
            </a:outerShdw>
          </a:effectLst>
          <a:latin typeface="+mn-lt"/>
          <a:ea typeface="+mn-ea"/>
          <a:cs typeface="+mn-cs"/>
        </a:defRPr>
      </a:lvl1pPr>
      <a:lvl2pPr marL="1014413" indent="-469900" algn="l" rtl="0" eaLnBrk="0" fontAlgn="base" hangingPunct="0">
        <a:lnSpc>
          <a:spcPct val="90000"/>
        </a:lnSpc>
        <a:spcBef>
          <a:spcPct val="30000"/>
        </a:spcBef>
        <a:spcAft>
          <a:spcPct val="0"/>
        </a:spcAft>
        <a:buClr>
          <a:schemeClr val="tx2"/>
        </a:buClr>
        <a:buSzPct val="75000"/>
        <a:buFont typeface="Wingdings" pitchFamily="2" charset="2"/>
        <a:buChar char="v"/>
        <a:defRPr sz="2800" b="1">
          <a:solidFill>
            <a:schemeClr val="tx1"/>
          </a:solidFill>
          <a:effectLst>
            <a:outerShdw blurRad="38100" dist="38100" dir="2700000" algn="tl">
              <a:srgbClr val="000000"/>
            </a:outerShdw>
          </a:effectLst>
          <a:latin typeface="+mn-lt"/>
        </a:defRPr>
      </a:lvl2pPr>
      <a:lvl3pPr marL="1457325" indent="-441325" algn="l" rtl="0" eaLnBrk="0" fontAlgn="base" hangingPunct="0">
        <a:lnSpc>
          <a:spcPct val="90000"/>
        </a:lnSpc>
        <a:spcBef>
          <a:spcPct val="30000"/>
        </a:spcBef>
        <a:spcAft>
          <a:spcPct val="0"/>
        </a:spcAft>
        <a:buClr>
          <a:schemeClr val="tx2"/>
        </a:buClr>
        <a:buSzPct val="75000"/>
        <a:buFont typeface="Wingdings" pitchFamily="2" charset="2"/>
        <a:buChar char="v"/>
        <a:defRPr sz="2800" b="1">
          <a:solidFill>
            <a:schemeClr val="tx1"/>
          </a:solidFill>
          <a:effectLst>
            <a:outerShdw blurRad="38100" dist="38100" dir="2700000" algn="tl">
              <a:srgbClr val="000000"/>
            </a:outerShdw>
          </a:effectLst>
          <a:latin typeface="+mn-lt"/>
        </a:defRPr>
      </a:lvl3pPr>
      <a:lvl4pPr marL="1928813"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4pPr>
      <a:lvl5pPr marL="2400300"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5pPr>
      <a:lvl6pPr marL="2857500"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6pPr>
      <a:lvl7pPr marL="3314700"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7pPr>
      <a:lvl8pPr marL="3771900"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8pPr>
      <a:lvl9pPr marL="4229100" indent="-469900" algn="l" rtl="0" eaLnBrk="0" fontAlgn="base" hangingPunct="0">
        <a:lnSpc>
          <a:spcPct val="90000"/>
        </a:lnSpc>
        <a:spcBef>
          <a:spcPct val="30000"/>
        </a:spcBef>
        <a:spcAft>
          <a:spcPct val="0"/>
        </a:spcAft>
        <a:buClr>
          <a:schemeClr val="tx2"/>
        </a:buClr>
        <a:buSzPct val="75000"/>
        <a:buFont typeface="Wingdings" pitchFamily="2" charset="2"/>
        <a:buChar char="u"/>
        <a:defRPr sz="2800" b="1">
          <a:solidFill>
            <a:schemeClr val="tx1"/>
          </a:solidFill>
          <a:effectLst>
            <a:outerShdw blurRad="38100" dist="38100" dir="2700000" algn="tl">
              <a:srgbClr val="000000"/>
            </a:outerShdw>
          </a:effectLst>
          <a:latin typeface="Arial Narrow" pitchFamily="34" charset="0"/>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3298" name="Rectangle 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3299" name="Rectangle 3"/>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3300" name="Rectangle 4"/>
          <p:cNvSpPr>
            <a:spLocks noChangeArrowheads="1"/>
          </p:cNvSpPr>
          <p:nvPr/>
        </p:nvSpPr>
        <p:spPr bwMode="auto">
          <a:xfrm>
            <a:off x="2185988" y="1676400"/>
            <a:ext cx="5662612" cy="77788"/>
          </a:xfrm>
          <a:prstGeom prst="rect">
            <a:avLst/>
          </a:prstGeom>
          <a:solidFill>
            <a:schemeClr val="accent2"/>
          </a:solidFill>
          <a:ln w="9525">
            <a:noFill/>
            <a:miter lim="800000"/>
            <a:headEnd/>
            <a:tailEnd/>
          </a:ln>
          <a:effectLst/>
        </p:spPr>
        <p:txBody>
          <a:bodyPr wrap="none" anchor="ctr"/>
          <a:lstStyle/>
          <a:p>
            <a:endParaRPr lang="ru-RU"/>
          </a:p>
        </p:txBody>
      </p:sp>
      <p:sp>
        <p:nvSpPr>
          <p:cNvPr id="1463301" name="Rectangle 5"/>
          <p:cNvSpPr>
            <a:spLocks noGrp="1" noChangeArrowheads="1"/>
          </p:cNvSpPr>
          <p:nvPr>
            <p:ph type="body" idx="1"/>
          </p:nvPr>
        </p:nvSpPr>
        <p:spPr bwMode="auto">
          <a:xfrm>
            <a:off x="457200" y="19050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63302" name="Rectangle 6"/>
          <p:cNvSpPr>
            <a:spLocks noGrp="1" noChangeArrowheads="1"/>
          </p:cNvSpPr>
          <p:nvPr>
            <p:ph type="title"/>
          </p:nvPr>
        </p:nvSpPr>
        <p:spPr bwMode="auto">
          <a:xfrm>
            <a:off x="990600" y="457200"/>
            <a:ext cx="7772400" cy="1143000"/>
          </a:xfrm>
          <a:prstGeom prst="rect">
            <a:avLst/>
          </a:prstGeom>
          <a:gradFill rotWithShape="0">
            <a:gsLst>
              <a:gs pos="0">
                <a:srgbClr val="6699FF"/>
              </a:gs>
              <a:gs pos="100000">
                <a:srgbClr val="FFFFFF"/>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63303" name="Rectangle 7"/>
          <p:cNvSpPr>
            <a:spLocks noChangeArrowheads="1"/>
          </p:cNvSpPr>
          <p:nvPr/>
        </p:nvSpPr>
        <p:spPr bwMode="auto">
          <a:xfrm>
            <a:off x="304800" y="6553200"/>
            <a:ext cx="8534400" cy="152400"/>
          </a:xfrm>
          <a:prstGeom prst="rect">
            <a:avLst/>
          </a:prstGeom>
          <a:solidFill>
            <a:schemeClr val="accent2"/>
          </a:solidFill>
          <a:ln w="9525">
            <a:noFill/>
            <a:miter lim="800000"/>
            <a:headEnd/>
            <a:tailEnd/>
          </a:ln>
          <a:effectLst/>
        </p:spPr>
        <p:txBody>
          <a:bodyPr wrap="none" anchor="ctr"/>
          <a:lstStyle/>
          <a:p>
            <a:endParaRPr lang="ru-RU"/>
          </a:p>
        </p:txBody>
      </p:sp>
      <p:sp>
        <p:nvSpPr>
          <p:cNvPr id="1463304" name="Rectangle 8"/>
          <p:cNvSpPr>
            <a:spLocks noChangeArrowheads="1"/>
          </p:cNvSpPr>
          <p:nvPr/>
        </p:nvSpPr>
        <p:spPr bwMode="auto">
          <a:xfrm>
            <a:off x="304800" y="228600"/>
            <a:ext cx="8534400" cy="152400"/>
          </a:xfrm>
          <a:prstGeom prst="rect">
            <a:avLst/>
          </a:prstGeom>
          <a:solidFill>
            <a:schemeClr val="accent2"/>
          </a:solidFill>
          <a:ln w="9525">
            <a:noFill/>
            <a:miter lim="800000"/>
            <a:headEnd/>
            <a:tailEnd/>
          </a:ln>
          <a:effectLst/>
        </p:spPr>
        <p:txBody>
          <a:bodyPr wrap="none" anchor="ctr"/>
          <a:lstStyle/>
          <a:p>
            <a:endParaRPr lang="ru-RU"/>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lnSpc>
          <a:spcPct val="85000"/>
        </a:lnSpc>
        <a:spcBef>
          <a:spcPct val="0"/>
        </a:spcBef>
        <a:spcAft>
          <a:spcPct val="0"/>
        </a:spcAft>
        <a:defRPr sz="4400" b="1">
          <a:solidFill>
            <a:schemeClr val="tx2"/>
          </a:solidFill>
          <a:latin typeface="+mj-lt"/>
          <a:ea typeface="+mj-ea"/>
          <a:cs typeface="+mj-cs"/>
        </a:defRPr>
      </a:lvl1pPr>
      <a:lvl2pPr algn="ctr" rtl="0" fontAlgn="base">
        <a:lnSpc>
          <a:spcPct val="85000"/>
        </a:lnSpc>
        <a:spcBef>
          <a:spcPct val="0"/>
        </a:spcBef>
        <a:spcAft>
          <a:spcPct val="0"/>
        </a:spcAft>
        <a:defRPr sz="4400" b="1">
          <a:solidFill>
            <a:schemeClr val="tx2"/>
          </a:solidFill>
          <a:latin typeface="Arial" charset="0"/>
        </a:defRPr>
      </a:lvl2pPr>
      <a:lvl3pPr algn="ctr" rtl="0" fontAlgn="base">
        <a:lnSpc>
          <a:spcPct val="85000"/>
        </a:lnSpc>
        <a:spcBef>
          <a:spcPct val="0"/>
        </a:spcBef>
        <a:spcAft>
          <a:spcPct val="0"/>
        </a:spcAft>
        <a:defRPr sz="4400" b="1">
          <a:solidFill>
            <a:schemeClr val="tx2"/>
          </a:solidFill>
          <a:latin typeface="Arial" charset="0"/>
        </a:defRPr>
      </a:lvl3pPr>
      <a:lvl4pPr algn="ctr" rtl="0" fontAlgn="base">
        <a:lnSpc>
          <a:spcPct val="85000"/>
        </a:lnSpc>
        <a:spcBef>
          <a:spcPct val="0"/>
        </a:spcBef>
        <a:spcAft>
          <a:spcPct val="0"/>
        </a:spcAft>
        <a:defRPr sz="4400" b="1">
          <a:solidFill>
            <a:schemeClr val="tx2"/>
          </a:solidFill>
          <a:latin typeface="Arial" charset="0"/>
        </a:defRPr>
      </a:lvl4pPr>
      <a:lvl5pPr algn="ctr" rtl="0" fontAlgn="base">
        <a:lnSpc>
          <a:spcPct val="85000"/>
        </a:lnSpc>
        <a:spcBef>
          <a:spcPct val="0"/>
        </a:spcBef>
        <a:spcAft>
          <a:spcPct val="0"/>
        </a:spcAft>
        <a:defRPr sz="4400" b="1">
          <a:solidFill>
            <a:schemeClr val="tx2"/>
          </a:solidFill>
          <a:latin typeface="Arial" charset="0"/>
        </a:defRPr>
      </a:lvl5pPr>
      <a:lvl6pPr marL="457200" algn="ctr" rtl="0" fontAlgn="base">
        <a:lnSpc>
          <a:spcPct val="85000"/>
        </a:lnSpc>
        <a:spcBef>
          <a:spcPct val="0"/>
        </a:spcBef>
        <a:spcAft>
          <a:spcPct val="0"/>
        </a:spcAft>
        <a:defRPr sz="4400" b="1">
          <a:solidFill>
            <a:schemeClr val="tx2"/>
          </a:solidFill>
          <a:latin typeface="Arial" charset="0"/>
        </a:defRPr>
      </a:lvl6pPr>
      <a:lvl7pPr marL="914400" algn="ctr" rtl="0" fontAlgn="base">
        <a:lnSpc>
          <a:spcPct val="85000"/>
        </a:lnSpc>
        <a:spcBef>
          <a:spcPct val="0"/>
        </a:spcBef>
        <a:spcAft>
          <a:spcPct val="0"/>
        </a:spcAft>
        <a:defRPr sz="4400" b="1">
          <a:solidFill>
            <a:schemeClr val="tx2"/>
          </a:solidFill>
          <a:latin typeface="Arial" charset="0"/>
        </a:defRPr>
      </a:lvl7pPr>
      <a:lvl8pPr marL="1371600" algn="ctr" rtl="0" fontAlgn="base">
        <a:lnSpc>
          <a:spcPct val="85000"/>
        </a:lnSpc>
        <a:spcBef>
          <a:spcPct val="0"/>
        </a:spcBef>
        <a:spcAft>
          <a:spcPct val="0"/>
        </a:spcAft>
        <a:defRPr sz="4400" b="1">
          <a:solidFill>
            <a:schemeClr val="tx2"/>
          </a:solidFill>
          <a:latin typeface="Arial" charset="0"/>
        </a:defRPr>
      </a:lvl8pPr>
      <a:lvl9pPr marL="1828800" algn="ctr" rtl="0" fontAlgn="base">
        <a:lnSpc>
          <a:spcPct val="85000"/>
        </a:lnSpc>
        <a:spcBef>
          <a:spcPct val="0"/>
        </a:spcBef>
        <a:spcAft>
          <a:spcPct val="0"/>
        </a:spcAft>
        <a:defRPr sz="4400" b="1">
          <a:solidFill>
            <a:schemeClr val="tx2"/>
          </a:solidFill>
          <a:latin typeface="Arial" charset="0"/>
        </a:defRPr>
      </a:lvl9pPr>
    </p:titleStyle>
    <p:bodyStyle>
      <a:lvl1pPr marL="342900" indent="-342900" algn="l" rtl="0" fontAlgn="base">
        <a:spcBef>
          <a:spcPct val="20000"/>
        </a:spcBef>
        <a:spcAft>
          <a:spcPct val="0"/>
        </a:spcAft>
        <a:buClr>
          <a:schemeClr val="accent2"/>
        </a:buClr>
        <a:buFont typeface="Wingdings" pitchFamily="2" charset="2"/>
        <a:buChar char="w"/>
        <a:defRPr sz="28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55000"/>
        <a:buFont typeface="Wingdings" pitchFamily="2" charset="2"/>
        <a:buChar char="n"/>
        <a:defRPr sz="2400">
          <a:solidFill>
            <a:schemeClr val="tx1"/>
          </a:solidFill>
          <a:latin typeface="+mn-lt"/>
        </a:defRPr>
      </a:lvl2pPr>
      <a:lvl3pPr marL="1085850" indent="-228600" algn="l" rtl="0" fontAlgn="base">
        <a:spcBef>
          <a:spcPct val="20000"/>
        </a:spcBef>
        <a:spcAft>
          <a:spcPct val="0"/>
        </a:spcAft>
        <a:buClr>
          <a:schemeClr val="accent2"/>
        </a:buClr>
        <a:buSzPct val="65000"/>
        <a:buFont typeface="Wingdings" pitchFamily="2" charset="2"/>
        <a:buChar char="l"/>
        <a:defRPr sz="2000">
          <a:solidFill>
            <a:schemeClr val="tx1"/>
          </a:solidFill>
          <a:latin typeface="+mn-lt"/>
        </a:defRPr>
      </a:lvl3pPr>
      <a:lvl4pPr marL="1428750" indent="-228600" algn="l" rtl="0" fontAlgn="base">
        <a:spcBef>
          <a:spcPct val="20000"/>
        </a:spcBef>
        <a:spcAft>
          <a:spcPct val="0"/>
        </a:spcAft>
        <a:buClr>
          <a:schemeClr val="accent2"/>
        </a:buClr>
        <a:buSzPct val="85000"/>
        <a:buFont typeface="Wingdings" pitchFamily="2" charset="2"/>
        <a:buChar char="w"/>
        <a:defRPr>
          <a:solidFill>
            <a:schemeClr val="tx1"/>
          </a:solidFill>
          <a:latin typeface="+mn-lt"/>
        </a:defRPr>
      </a:lvl4pPr>
      <a:lvl5pPr marL="17716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endParaRPr lang="ru-RU"/>
          </a:p>
        </p:txBody>
      </p:sp>
      <p:sp>
        <p:nvSpPr>
          <p:cNvPr id="696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fld id="{0ACC1F4F-1B87-4692-8957-5A4B6355975A}" type="slidenum">
              <a:rPr lang="fa-IR"/>
              <a:pPr/>
              <a:t>‹#›</a:t>
            </a:fld>
            <a:endParaRPr lang="ru-RU"/>
          </a:p>
        </p:txBody>
      </p:sp>
      <p:grpSp>
        <p:nvGrpSpPr>
          <p:cNvPr id="2" name="Group 4"/>
          <p:cNvGrpSpPr>
            <a:grpSpLocks/>
          </p:cNvGrpSpPr>
          <p:nvPr/>
        </p:nvGrpSpPr>
        <p:grpSpPr bwMode="auto">
          <a:xfrm>
            <a:off x="0" y="0"/>
            <a:ext cx="9144000" cy="546100"/>
            <a:chOff x="0" y="0"/>
            <a:chExt cx="5760" cy="344"/>
          </a:xfrm>
        </p:grpSpPr>
        <p:sp>
          <p:nvSpPr>
            <p:cNvPr id="696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lang="ru-RU" sz="2400">
                <a:latin typeface="Times New Roman" pitchFamily="18" charset="0"/>
              </a:endParaRPr>
            </a:p>
          </p:txBody>
        </p:sp>
        <p:sp>
          <p:nvSpPr>
            <p:cNvPr id="696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endParaRPr lang="ru-RU" sz="2400">
                <a:latin typeface="Times New Roman" pitchFamily="18" charset="0"/>
              </a:endParaRPr>
            </a:p>
          </p:txBody>
        </p:sp>
        <p:sp>
          <p:nvSpPr>
            <p:cNvPr id="696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endParaRPr lang="ru-RU" sz="1800">
                <a:solidFill>
                  <a:schemeClr val="hlink"/>
                </a:solidFill>
              </a:endParaRPr>
            </a:p>
          </p:txBody>
        </p:sp>
        <p:sp>
          <p:nvSpPr>
            <p:cNvPr id="696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endParaRPr lang="ru-RU" sz="1800">
                <a:solidFill>
                  <a:schemeClr val="hlink"/>
                </a:solidFill>
              </a:endParaRPr>
            </a:p>
          </p:txBody>
        </p:sp>
        <p:sp>
          <p:nvSpPr>
            <p:cNvPr id="696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endParaRPr lang="ru-RU" sz="1800">
                <a:solidFill>
                  <a:schemeClr val="accent2"/>
                </a:solidFill>
              </a:endParaRPr>
            </a:p>
          </p:txBody>
        </p:sp>
        <p:sp>
          <p:nvSpPr>
            <p:cNvPr id="696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endParaRPr lang="ru-RU" sz="1800">
                <a:solidFill>
                  <a:schemeClr val="hlink"/>
                </a:solidFill>
              </a:endParaRPr>
            </a:p>
          </p:txBody>
        </p:sp>
        <p:sp>
          <p:nvSpPr>
            <p:cNvPr id="696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endParaRPr lang="ru-RU" sz="2400">
                <a:latin typeface="Times New Roman" pitchFamily="18" charset="0"/>
              </a:endParaRPr>
            </a:p>
          </p:txBody>
        </p:sp>
        <p:sp>
          <p:nvSpPr>
            <p:cNvPr id="696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endParaRPr lang="ru-RU" sz="1800">
                <a:solidFill>
                  <a:schemeClr val="accent2"/>
                </a:solidFill>
              </a:endParaRPr>
            </a:p>
          </p:txBody>
        </p:sp>
        <p:sp>
          <p:nvSpPr>
            <p:cNvPr id="696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endParaRPr lang="ru-RU" sz="1800">
                <a:solidFill>
                  <a:schemeClr val="accent2"/>
                </a:solidFill>
              </a:endParaRPr>
            </a:p>
          </p:txBody>
        </p:sp>
      </p:grpSp>
      <p:sp>
        <p:nvSpPr>
          <p:cNvPr id="69646"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9647"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6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ru-RU"/>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cs typeface="Arial" charset="0"/>
        </a:defRPr>
      </a:lvl2pPr>
      <a:lvl3pPr algn="l" rtl="0" fontAlgn="base">
        <a:spcBef>
          <a:spcPct val="0"/>
        </a:spcBef>
        <a:spcAft>
          <a:spcPct val="0"/>
        </a:spcAft>
        <a:defRPr sz="4400">
          <a:solidFill>
            <a:schemeClr val="tx1"/>
          </a:solidFill>
          <a:latin typeface="Arial" charset="0"/>
          <a:cs typeface="Arial" charset="0"/>
        </a:defRPr>
      </a:lvl3pPr>
      <a:lvl4pPr algn="l" rtl="0" fontAlgn="base">
        <a:spcBef>
          <a:spcPct val="0"/>
        </a:spcBef>
        <a:spcAft>
          <a:spcPct val="0"/>
        </a:spcAft>
        <a:defRPr sz="4400">
          <a:solidFill>
            <a:schemeClr val="tx1"/>
          </a:solidFill>
          <a:latin typeface="Arial" charset="0"/>
          <a:cs typeface="Arial" charset="0"/>
        </a:defRPr>
      </a:lvl4pPr>
      <a:lvl5pPr algn="l" rtl="0" fontAlgn="base">
        <a:spcBef>
          <a:spcPct val="0"/>
        </a:spcBef>
        <a:spcAft>
          <a:spcPct val="0"/>
        </a:spcAft>
        <a:defRPr sz="4400">
          <a:solidFill>
            <a:schemeClr val="tx1"/>
          </a:solidFill>
          <a:latin typeface="Arial" charset="0"/>
          <a:cs typeface="Arial" charset="0"/>
        </a:defRPr>
      </a:lvl5pPr>
      <a:lvl6pPr marL="457200" algn="l" rtl="0" fontAlgn="base">
        <a:spcBef>
          <a:spcPct val="0"/>
        </a:spcBef>
        <a:spcAft>
          <a:spcPct val="0"/>
        </a:spcAft>
        <a:defRPr sz="4400">
          <a:solidFill>
            <a:schemeClr val="tx1"/>
          </a:solidFill>
          <a:latin typeface="Arial" charset="0"/>
          <a:cs typeface="Arial" charset="0"/>
        </a:defRPr>
      </a:lvl6pPr>
      <a:lvl7pPr marL="914400" algn="l" rtl="0" fontAlgn="base">
        <a:spcBef>
          <a:spcPct val="0"/>
        </a:spcBef>
        <a:spcAft>
          <a:spcPct val="0"/>
        </a:spcAft>
        <a:defRPr sz="4400">
          <a:solidFill>
            <a:schemeClr val="tx1"/>
          </a:solidFill>
          <a:latin typeface="Arial" charset="0"/>
          <a:cs typeface="Arial" charset="0"/>
        </a:defRPr>
      </a:lvl7pPr>
      <a:lvl8pPr marL="1371600" algn="l" rtl="0" fontAlgn="base">
        <a:spcBef>
          <a:spcPct val="0"/>
        </a:spcBef>
        <a:spcAft>
          <a:spcPct val="0"/>
        </a:spcAft>
        <a:defRPr sz="4400">
          <a:solidFill>
            <a:schemeClr val="tx1"/>
          </a:solidFill>
          <a:latin typeface="Arial" charset="0"/>
          <a:cs typeface="Arial" charset="0"/>
        </a:defRPr>
      </a:lvl8pPr>
      <a:lvl9pPr marL="1828800" algn="l" rtl="0" fontAlgn="base">
        <a:spcBef>
          <a:spcPct val="0"/>
        </a:spcBef>
        <a:spcAft>
          <a:spcPct val="0"/>
        </a:spcAft>
        <a:defRPr sz="4400">
          <a:solidFill>
            <a:schemeClr val="tx1"/>
          </a:solidFill>
          <a:latin typeface="Arial" charset="0"/>
          <a:cs typeface="Arial"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cs typeface="+mn-cs"/>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cs typeface="+mn-cs"/>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cs typeface="+mn-cs"/>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3298" name="Rectangle 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3299" name="Rectangle 3"/>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3300" name="Rectangle 4"/>
          <p:cNvSpPr>
            <a:spLocks noChangeArrowheads="1"/>
          </p:cNvSpPr>
          <p:nvPr/>
        </p:nvSpPr>
        <p:spPr bwMode="auto">
          <a:xfrm>
            <a:off x="2185988" y="1676400"/>
            <a:ext cx="5662612" cy="77788"/>
          </a:xfrm>
          <a:prstGeom prst="rect">
            <a:avLst/>
          </a:prstGeom>
          <a:solidFill>
            <a:schemeClr val="accent2"/>
          </a:solidFill>
          <a:ln w="9525">
            <a:noFill/>
            <a:miter lim="800000"/>
            <a:headEnd/>
            <a:tailEnd/>
          </a:ln>
          <a:effectLst/>
        </p:spPr>
        <p:txBody>
          <a:bodyPr wrap="none" anchor="ctr"/>
          <a:lstStyle/>
          <a:p>
            <a:endParaRPr lang="ru-RU"/>
          </a:p>
        </p:txBody>
      </p:sp>
      <p:sp>
        <p:nvSpPr>
          <p:cNvPr id="1463301" name="Rectangle 5"/>
          <p:cNvSpPr>
            <a:spLocks noGrp="1" noChangeArrowheads="1"/>
          </p:cNvSpPr>
          <p:nvPr>
            <p:ph type="body" idx="1"/>
          </p:nvPr>
        </p:nvSpPr>
        <p:spPr bwMode="auto">
          <a:xfrm>
            <a:off x="457200" y="19050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63302" name="Rectangle 6"/>
          <p:cNvSpPr>
            <a:spLocks noGrp="1" noChangeArrowheads="1"/>
          </p:cNvSpPr>
          <p:nvPr>
            <p:ph type="title"/>
          </p:nvPr>
        </p:nvSpPr>
        <p:spPr bwMode="auto">
          <a:xfrm>
            <a:off x="990600" y="457200"/>
            <a:ext cx="7772400" cy="1143000"/>
          </a:xfrm>
          <a:prstGeom prst="rect">
            <a:avLst/>
          </a:prstGeom>
          <a:gradFill rotWithShape="0">
            <a:gsLst>
              <a:gs pos="0">
                <a:srgbClr val="6699FF"/>
              </a:gs>
              <a:gs pos="100000">
                <a:srgbClr val="FFFFFF"/>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63303" name="Rectangle 7"/>
          <p:cNvSpPr>
            <a:spLocks noChangeArrowheads="1"/>
          </p:cNvSpPr>
          <p:nvPr/>
        </p:nvSpPr>
        <p:spPr bwMode="auto">
          <a:xfrm>
            <a:off x="304800" y="6553200"/>
            <a:ext cx="8534400" cy="152400"/>
          </a:xfrm>
          <a:prstGeom prst="rect">
            <a:avLst/>
          </a:prstGeom>
          <a:solidFill>
            <a:schemeClr val="accent2"/>
          </a:solidFill>
          <a:ln w="9525">
            <a:noFill/>
            <a:miter lim="800000"/>
            <a:headEnd/>
            <a:tailEnd/>
          </a:ln>
          <a:effectLst/>
        </p:spPr>
        <p:txBody>
          <a:bodyPr wrap="none" anchor="ctr"/>
          <a:lstStyle/>
          <a:p>
            <a:endParaRPr lang="ru-RU"/>
          </a:p>
        </p:txBody>
      </p:sp>
      <p:sp>
        <p:nvSpPr>
          <p:cNvPr id="1463304" name="Rectangle 8"/>
          <p:cNvSpPr>
            <a:spLocks noChangeArrowheads="1"/>
          </p:cNvSpPr>
          <p:nvPr/>
        </p:nvSpPr>
        <p:spPr bwMode="auto">
          <a:xfrm>
            <a:off x="304800" y="228600"/>
            <a:ext cx="8534400" cy="152400"/>
          </a:xfrm>
          <a:prstGeom prst="rect">
            <a:avLst/>
          </a:prstGeom>
          <a:solidFill>
            <a:schemeClr val="accent2"/>
          </a:solidFill>
          <a:ln w="9525">
            <a:noFill/>
            <a:miter lim="800000"/>
            <a:headEnd/>
            <a:tailEnd/>
          </a:ln>
          <a:effectLst/>
        </p:spPr>
        <p:txBody>
          <a:bodyPr wrap="none" anchor="ctr"/>
          <a:lstStyle/>
          <a:p>
            <a:endParaRPr lang="ru-RU"/>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xStyles>
    <p:titleStyle>
      <a:lvl1pPr algn="ctr" rtl="0" fontAlgn="base">
        <a:lnSpc>
          <a:spcPct val="85000"/>
        </a:lnSpc>
        <a:spcBef>
          <a:spcPct val="0"/>
        </a:spcBef>
        <a:spcAft>
          <a:spcPct val="0"/>
        </a:spcAft>
        <a:defRPr sz="4400" b="1">
          <a:solidFill>
            <a:schemeClr val="tx2"/>
          </a:solidFill>
          <a:latin typeface="+mj-lt"/>
          <a:ea typeface="+mj-ea"/>
          <a:cs typeface="+mj-cs"/>
        </a:defRPr>
      </a:lvl1pPr>
      <a:lvl2pPr algn="ctr" rtl="0" fontAlgn="base">
        <a:lnSpc>
          <a:spcPct val="85000"/>
        </a:lnSpc>
        <a:spcBef>
          <a:spcPct val="0"/>
        </a:spcBef>
        <a:spcAft>
          <a:spcPct val="0"/>
        </a:spcAft>
        <a:defRPr sz="4400" b="1">
          <a:solidFill>
            <a:schemeClr val="tx2"/>
          </a:solidFill>
          <a:latin typeface="Arial" charset="0"/>
        </a:defRPr>
      </a:lvl2pPr>
      <a:lvl3pPr algn="ctr" rtl="0" fontAlgn="base">
        <a:lnSpc>
          <a:spcPct val="85000"/>
        </a:lnSpc>
        <a:spcBef>
          <a:spcPct val="0"/>
        </a:spcBef>
        <a:spcAft>
          <a:spcPct val="0"/>
        </a:spcAft>
        <a:defRPr sz="4400" b="1">
          <a:solidFill>
            <a:schemeClr val="tx2"/>
          </a:solidFill>
          <a:latin typeface="Arial" charset="0"/>
        </a:defRPr>
      </a:lvl3pPr>
      <a:lvl4pPr algn="ctr" rtl="0" fontAlgn="base">
        <a:lnSpc>
          <a:spcPct val="85000"/>
        </a:lnSpc>
        <a:spcBef>
          <a:spcPct val="0"/>
        </a:spcBef>
        <a:spcAft>
          <a:spcPct val="0"/>
        </a:spcAft>
        <a:defRPr sz="4400" b="1">
          <a:solidFill>
            <a:schemeClr val="tx2"/>
          </a:solidFill>
          <a:latin typeface="Arial" charset="0"/>
        </a:defRPr>
      </a:lvl4pPr>
      <a:lvl5pPr algn="ctr" rtl="0" fontAlgn="base">
        <a:lnSpc>
          <a:spcPct val="85000"/>
        </a:lnSpc>
        <a:spcBef>
          <a:spcPct val="0"/>
        </a:spcBef>
        <a:spcAft>
          <a:spcPct val="0"/>
        </a:spcAft>
        <a:defRPr sz="4400" b="1">
          <a:solidFill>
            <a:schemeClr val="tx2"/>
          </a:solidFill>
          <a:latin typeface="Arial" charset="0"/>
        </a:defRPr>
      </a:lvl5pPr>
      <a:lvl6pPr marL="457200" algn="ctr" rtl="0" fontAlgn="base">
        <a:lnSpc>
          <a:spcPct val="85000"/>
        </a:lnSpc>
        <a:spcBef>
          <a:spcPct val="0"/>
        </a:spcBef>
        <a:spcAft>
          <a:spcPct val="0"/>
        </a:spcAft>
        <a:defRPr sz="4400" b="1">
          <a:solidFill>
            <a:schemeClr val="tx2"/>
          </a:solidFill>
          <a:latin typeface="Arial" charset="0"/>
        </a:defRPr>
      </a:lvl6pPr>
      <a:lvl7pPr marL="914400" algn="ctr" rtl="0" fontAlgn="base">
        <a:lnSpc>
          <a:spcPct val="85000"/>
        </a:lnSpc>
        <a:spcBef>
          <a:spcPct val="0"/>
        </a:spcBef>
        <a:spcAft>
          <a:spcPct val="0"/>
        </a:spcAft>
        <a:defRPr sz="4400" b="1">
          <a:solidFill>
            <a:schemeClr val="tx2"/>
          </a:solidFill>
          <a:latin typeface="Arial" charset="0"/>
        </a:defRPr>
      </a:lvl7pPr>
      <a:lvl8pPr marL="1371600" algn="ctr" rtl="0" fontAlgn="base">
        <a:lnSpc>
          <a:spcPct val="85000"/>
        </a:lnSpc>
        <a:spcBef>
          <a:spcPct val="0"/>
        </a:spcBef>
        <a:spcAft>
          <a:spcPct val="0"/>
        </a:spcAft>
        <a:defRPr sz="4400" b="1">
          <a:solidFill>
            <a:schemeClr val="tx2"/>
          </a:solidFill>
          <a:latin typeface="Arial" charset="0"/>
        </a:defRPr>
      </a:lvl8pPr>
      <a:lvl9pPr marL="1828800" algn="ctr" rtl="0" fontAlgn="base">
        <a:lnSpc>
          <a:spcPct val="85000"/>
        </a:lnSpc>
        <a:spcBef>
          <a:spcPct val="0"/>
        </a:spcBef>
        <a:spcAft>
          <a:spcPct val="0"/>
        </a:spcAft>
        <a:defRPr sz="4400" b="1">
          <a:solidFill>
            <a:schemeClr val="tx2"/>
          </a:solidFill>
          <a:latin typeface="Arial" charset="0"/>
        </a:defRPr>
      </a:lvl9pPr>
    </p:titleStyle>
    <p:bodyStyle>
      <a:lvl1pPr marL="342900" indent="-342900" algn="l" rtl="0" fontAlgn="base">
        <a:spcBef>
          <a:spcPct val="20000"/>
        </a:spcBef>
        <a:spcAft>
          <a:spcPct val="0"/>
        </a:spcAft>
        <a:buClr>
          <a:schemeClr val="accent2"/>
        </a:buClr>
        <a:buFont typeface="Wingdings" pitchFamily="2" charset="2"/>
        <a:buChar char="w"/>
        <a:defRPr sz="28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55000"/>
        <a:buFont typeface="Wingdings" pitchFamily="2" charset="2"/>
        <a:buChar char="n"/>
        <a:defRPr sz="2400">
          <a:solidFill>
            <a:schemeClr val="tx1"/>
          </a:solidFill>
          <a:latin typeface="+mn-lt"/>
        </a:defRPr>
      </a:lvl2pPr>
      <a:lvl3pPr marL="1085850" indent="-228600" algn="l" rtl="0" fontAlgn="base">
        <a:spcBef>
          <a:spcPct val="20000"/>
        </a:spcBef>
        <a:spcAft>
          <a:spcPct val="0"/>
        </a:spcAft>
        <a:buClr>
          <a:schemeClr val="accent2"/>
        </a:buClr>
        <a:buSzPct val="65000"/>
        <a:buFont typeface="Wingdings" pitchFamily="2" charset="2"/>
        <a:buChar char="l"/>
        <a:defRPr sz="2000">
          <a:solidFill>
            <a:schemeClr val="tx1"/>
          </a:solidFill>
          <a:latin typeface="+mn-lt"/>
        </a:defRPr>
      </a:lvl3pPr>
      <a:lvl4pPr marL="1428750" indent="-228600" algn="l" rtl="0" fontAlgn="base">
        <a:spcBef>
          <a:spcPct val="20000"/>
        </a:spcBef>
        <a:spcAft>
          <a:spcPct val="0"/>
        </a:spcAft>
        <a:buClr>
          <a:schemeClr val="accent2"/>
        </a:buClr>
        <a:buSzPct val="85000"/>
        <a:buFont typeface="Wingdings" pitchFamily="2" charset="2"/>
        <a:buChar char="w"/>
        <a:defRPr>
          <a:solidFill>
            <a:schemeClr val="tx1"/>
          </a:solidFill>
          <a:latin typeface="+mn-lt"/>
        </a:defRPr>
      </a:lvl4pPr>
      <a:lvl5pPr marL="17716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3298" name="Rectangle 2"/>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ru-RU"/>
          </a:p>
        </p:txBody>
      </p:sp>
      <p:sp>
        <p:nvSpPr>
          <p:cNvPr id="1463299" name="Rectangle 3"/>
          <p:cNvSpPr>
            <a:spLocks noChangeArrowheads="1"/>
          </p:cNvSpPr>
          <p:nvPr/>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ru-RU"/>
          </a:p>
        </p:txBody>
      </p:sp>
      <p:sp>
        <p:nvSpPr>
          <p:cNvPr id="1463300" name="Rectangle 4"/>
          <p:cNvSpPr>
            <a:spLocks noChangeArrowheads="1"/>
          </p:cNvSpPr>
          <p:nvPr/>
        </p:nvSpPr>
        <p:spPr bwMode="auto">
          <a:xfrm>
            <a:off x="2185988" y="1676400"/>
            <a:ext cx="5662612" cy="77788"/>
          </a:xfrm>
          <a:prstGeom prst="rect">
            <a:avLst/>
          </a:prstGeom>
          <a:solidFill>
            <a:schemeClr val="accent2"/>
          </a:solidFill>
          <a:ln w="9525">
            <a:noFill/>
            <a:miter lim="800000"/>
            <a:headEnd/>
            <a:tailEnd/>
          </a:ln>
          <a:effectLst/>
        </p:spPr>
        <p:txBody>
          <a:bodyPr wrap="none" anchor="ctr"/>
          <a:lstStyle/>
          <a:p>
            <a:endParaRPr lang="ru-RU"/>
          </a:p>
        </p:txBody>
      </p:sp>
      <p:sp>
        <p:nvSpPr>
          <p:cNvPr id="1463301" name="Rectangle 5"/>
          <p:cNvSpPr>
            <a:spLocks noGrp="1" noChangeArrowheads="1"/>
          </p:cNvSpPr>
          <p:nvPr>
            <p:ph type="body" idx="1"/>
          </p:nvPr>
        </p:nvSpPr>
        <p:spPr bwMode="auto">
          <a:xfrm>
            <a:off x="457200" y="19050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63302" name="Rectangle 6"/>
          <p:cNvSpPr>
            <a:spLocks noGrp="1" noChangeArrowheads="1"/>
          </p:cNvSpPr>
          <p:nvPr>
            <p:ph type="title"/>
          </p:nvPr>
        </p:nvSpPr>
        <p:spPr bwMode="auto">
          <a:xfrm>
            <a:off x="990600" y="457200"/>
            <a:ext cx="7772400" cy="1143000"/>
          </a:xfrm>
          <a:prstGeom prst="rect">
            <a:avLst/>
          </a:prstGeom>
          <a:gradFill rotWithShape="0">
            <a:gsLst>
              <a:gs pos="0">
                <a:srgbClr val="6699FF"/>
              </a:gs>
              <a:gs pos="100000">
                <a:srgbClr val="FFFFFF"/>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63303" name="Rectangle 7"/>
          <p:cNvSpPr>
            <a:spLocks noChangeArrowheads="1"/>
          </p:cNvSpPr>
          <p:nvPr/>
        </p:nvSpPr>
        <p:spPr bwMode="auto">
          <a:xfrm>
            <a:off x="304800" y="6553200"/>
            <a:ext cx="8534400" cy="152400"/>
          </a:xfrm>
          <a:prstGeom prst="rect">
            <a:avLst/>
          </a:prstGeom>
          <a:solidFill>
            <a:schemeClr val="accent2"/>
          </a:solidFill>
          <a:ln w="9525">
            <a:noFill/>
            <a:miter lim="800000"/>
            <a:headEnd/>
            <a:tailEnd/>
          </a:ln>
          <a:effectLst/>
        </p:spPr>
        <p:txBody>
          <a:bodyPr wrap="none" anchor="ctr"/>
          <a:lstStyle/>
          <a:p>
            <a:endParaRPr lang="ru-RU"/>
          </a:p>
        </p:txBody>
      </p:sp>
      <p:sp>
        <p:nvSpPr>
          <p:cNvPr id="1463304" name="Rectangle 8"/>
          <p:cNvSpPr>
            <a:spLocks noChangeArrowheads="1"/>
          </p:cNvSpPr>
          <p:nvPr/>
        </p:nvSpPr>
        <p:spPr bwMode="auto">
          <a:xfrm>
            <a:off x="304800" y="228600"/>
            <a:ext cx="8534400" cy="152400"/>
          </a:xfrm>
          <a:prstGeom prst="rect">
            <a:avLst/>
          </a:prstGeom>
          <a:solidFill>
            <a:schemeClr val="accent2"/>
          </a:solidFill>
          <a:ln w="9525">
            <a:noFill/>
            <a:miter lim="800000"/>
            <a:headEnd/>
            <a:tailEnd/>
          </a:ln>
          <a:effectLst/>
        </p:spPr>
        <p:txBody>
          <a:bodyPr wrap="none" anchor="ctr"/>
          <a:lstStyle/>
          <a:p>
            <a:endParaRPr lang="ru-RU"/>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ctr" rtl="0" fontAlgn="base">
        <a:lnSpc>
          <a:spcPct val="85000"/>
        </a:lnSpc>
        <a:spcBef>
          <a:spcPct val="0"/>
        </a:spcBef>
        <a:spcAft>
          <a:spcPct val="0"/>
        </a:spcAft>
        <a:defRPr sz="4400" b="1">
          <a:solidFill>
            <a:schemeClr val="tx2"/>
          </a:solidFill>
          <a:latin typeface="+mj-lt"/>
          <a:ea typeface="+mj-ea"/>
          <a:cs typeface="+mj-cs"/>
        </a:defRPr>
      </a:lvl1pPr>
      <a:lvl2pPr algn="ctr" rtl="0" fontAlgn="base">
        <a:lnSpc>
          <a:spcPct val="85000"/>
        </a:lnSpc>
        <a:spcBef>
          <a:spcPct val="0"/>
        </a:spcBef>
        <a:spcAft>
          <a:spcPct val="0"/>
        </a:spcAft>
        <a:defRPr sz="4400" b="1">
          <a:solidFill>
            <a:schemeClr val="tx2"/>
          </a:solidFill>
          <a:latin typeface="Arial" charset="0"/>
        </a:defRPr>
      </a:lvl2pPr>
      <a:lvl3pPr algn="ctr" rtl="0" fontAlgn="base">
        <a:lnSpc>
          <a:spcPct val="85000"/>
        </a:lnSpc>
        <a:spcBef>
          <a:spcPct val="0"/>
        </a:spcBef>
        <a:spcAft>
          <a:spcPct val="0"/>
        </a:spcAft>
        <a:defRPr sz="4400" b="1">
          <a:solidFill>
            <a:schemeClr val="tx2"/>
          </a:solidFill>
          <a:latin typeface="Arial" charset="0"/>
        </a:defRPr>
      </a:lvl3pPr>
      <a:lvl4pPr algn="ctr" rtl="0" fontAlgn="base">
        <a:lnSpc>
          <a:spcPct val="85000"/>
        </a:lnSpc>
        <a:spcBef>
          <a:spcPct val="0"/>
        </a:spcBef>
        <a:spcAft>
          <a:spcPct val="0"/>
        </a:spcAft>
        <a:defRPr sz="4400" b="1">
          <a:solidFill>
            <a:schemeClr val="tx2"/>
          </a:solidFill>
          <a:latin typeface="Arial" charset="0"/>
        </a:defRPr>
      </a:lvl4pPr>
      <a:lvl5pPr algn="ctr" rtl="0" fontAlgn="base">
        <a:lnSpc>
          <a:spcPct val="85000"/>
        </a:lnSpc>
        <a:spcBef>
          <a:spcPct val="0"/>
        </a:spcBef>
        <a:spcAft>
          <a:spcPct val="0"/>
        </a:spcAft>
        <a:defRPr sz="4400" b="1">
          <a:solidFill>
            <a:schemeClr val="tx2"/>
          </a:solidFill>
          <a:latin typeface="Arial" charset="0"/>
        </a:defRPr>
      </a:lvl5pPr>
      <a:lvl6pPr marL="457200" algn="ctr" rtl="0" fontAlgn="base">
        <a:lnSpc>
          <a:spcPct val="85000"/>
        </a:lnSpc>
        <a:spcBef>
          <a:spcPct val="0"/>
        </a:spcBef>
        <a:spcAft>
          <a:spcPct val="0"/>
        </a:spcAft>
        <a:defRPr sz="4400" b="1">
          <a:solidFill>
            <a:schemeClr val="tx2"/>
          </a:solidFill>
          <a:latin typeface="Arial" charset="0"/>
        </a:defRPr>
      </a:lvl6pPr>
      <a:lvl7pPr marL="914400" algn="ctr" rtl="0" fontAlgn="base">
        <a:lnSpc>
          <a:spcPct val="85000"/>
        </a:lnSpc>
        <a:spcBef>
          <a:spcPct val="0"/>
        </a:spcBef>
        <a:spcAft>
          <a:spcPct val="0"/>
        </a:spcAft>
        <a:defRPr sz="4400" b="1">
          <a:solidFill>
            <a:schemeClr val="tx2"/>
          </a:solidFill>
          <a:latin typeface="Arial" charset="0"/>
        </a:defRPr>
      </a:lvl7pPr>
      <a:lvl8pPr marL="1371600" algn="ctr" rtl="0" fontAlgn="base">
        <a:lnSpc>
          <a:spcPct val="85000"/>
        </a:lnSpc>
        <a:spcBef>
          <a:spcPct val="0"/>
        </a:spcBef>
        <a:spcAft>
          <a:spcPct val="0"/>
        </a:spcAft>
        <a:defRPr sz="4400" b="1">
          <a:solidFill>
            <a:schemeClr val="tx2"/>
          </a:solidFill>
          <a:latin typeface="Arial" charset="0"/>
        </a:defRPr>
      </a:lvl8pPr>
      <a:lvl9pPr marL="1828800" algn="ctr" rtl="0" fontAlgn="base">
        <a:lnSpc>
          <a:spcPct val="85000"/>
        </a:lnSpc>
        <a:spcBef>
          <a:spcPct val="0"/>
        </a:spcBef>
        <a:spcAft>
          <a:spcPct val="0"/>
        </a:spcAft>
        <a:defRPr sz="4400" b="1">
          <a:solidFill>
            <a:schemeClr val="tx2"/>
          </a:solidFill>
          <a:latin typeface="Arial" charset="0"/>
        </a:defRPr>
      </a:lvl9pPr>
    </p:titleStyle>
    <p:bodyStyle>
      <a:lvl1pPr marL="342900" indent="-342900" algn="l" rtl="0" fontAlgn="base">
        <a:spcBef>
          <a:spcPct val="20000"/>
        </a:spcBef>
        <a:spcAft>
          <a:spcPct val="0"/>
        </a:spcAft>
        <a:buClr>
          <a:schemeClr val="accent2"/>
        </a:buClr>
        <a:buFont typeface="Wingdings" pitchFamily="2" charset="2"/>
        <a:buChar char="w"/>
        <a:defRPr sz="28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55000"/>
        <a:buFont typeface="Wingdings" pitchFamily="2" charset="2"/>
        <a:buChar char="n"/>
        <a:defRPr sz="2400">
          <a:solidFill>
            <a:schemeClr val="tx1"/>
          </a:solidFill>
          <a:latin typeface="+mn-lt"/>
        </a:defRPr>
      </a:lvl2pPr>
      <a:lvl3pPr marL="1085850" indent="-228600" algn="l" rtl="0" fontAlgn="base">
        <a:spcBef>
          <a:spcPct val="20000"/>
        </a:spcBef>
        <a:spcAft>
          <a:spcPct val="0"/>
        </a:spcAft>
        <a:buClr>
          <a:schemeClr val="accent2"/>
        </a:buClr>
        <a:buSzPct val="65000"/>
        <a:buFont typeface="Wingdings" pitchFamily="2" charset="2"/>
        <a:buChar char="l"/>
        <a:defRPr sz="2000">
          <a:solidFill>
            <a:schemeClr val="tx1"/>
          </a:solidFill>
          <a:latin typeface="+mn-lt"/>
        </a:defRPr>
      </a:lvl3pPr>
      <a:lvl4pPr marL="1428750" indent="-228600" algn="l" rtl="0" fontAlgn="base">
        <a:spcBef>
          <a:spcPct val="20000"/>
        </a:spcBef>
        <a:spcAft>
          <a:spcPct val="0"/>
        </a:spcAft>
        <a:buClr>
          <a:schemeClr val="accent2"/>
        </a:buClr>
        <a:buSzPct val="85000"/>
        <a:buFont typeface="Wingdings" pitchFamily="2" charset="2"/>
        <a:buChar char="w"/>
        <a:defRPr>
          <a:solidFill>
            <a:schemeClr val="tx1"/>
          </a:solidFill>
          <a:latin typeface="+mn-lt"/>
        </a:defRPr>
      </a:lvl4pPr>
      <a:lvl5pPr marL="17716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6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1.wmf"/><Relationship Id="rId4" Type="http://schemas.openxmlformats.org/officeDocument/2006/relationships/image" Target="../media/image20.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9.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0.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2603" y="690525"/>
            <a:ext cx="6791419" cy="5401479"/>
          </a:xfrm>
          <a:prstGeom prst="rect">
            <a:avLst/>
          </a:prstGeom>
          <a:noFill/>
        </p:spPr>
        <p:txBody>
          <a:bodyPr wrap="square" rtlCol="0">
            <a:spAutoFit/>
          </a:bodyPr>
          <a:lstStyle/>
          <a:p>
            <a:r>
              <a:rPr lang="en-US" sz="115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Microsoft Visual </a:t>
            </a:r>
          </a:p>
          <a:p>
            <a:r>
              <a:rPr lang="en-US" sz="115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a:t>
            </a:r>
            <a:endParaRPr lang="ru-RU" sz="11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spd="slow">
    <p:strips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0" y="690527"/>
            <a:ext cx="9144000" cy="5265761"/>
          </a:xfrm>
          <a:prstGeom prst="rect">
            <a:avLst/>
          </a:prstGeom>
          <a:noFill/>
          <a:ln w="9525">
            <a:noFill/>
            <a:miter lim="800000"/>
            <a:headEnd/>
            <a:tailEnd/>
          </a:ln>
          <a:effectLst/>
        </p:spPr>
      </p:pic>
      <p:sp>
        <p:nvSpPr>
          <p:cNvPr id="4" name="Заголовок 1"/>
          <p:cNvSpPr txBox="1">
            <a:spLocks/>
          </p:cNvSpPr>
          <p:nvPr/>
        </p:nvSpPr>
        <p:spPr>
          <a:xfrm>
            <a:off x="2235169"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639863"/>
            <a:ext cx="9126306" cy="3030579"/>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r="-40" b="6122"/>
          <a:stretch>
            <a:fillRect/>
          </a:stretch>
        </p:blipFill>
        <p:spPr bwMode="auto">
          <a:xfrm>
            <a:off x="-1" y="763550"/>
            <a:ext cx="9144001" cy="5038795"/>
          </a:xfrm>
          <a:prstGeom prst="rect">
            <a:avLst/>
          </a:prstGeom>
          <a:noFill/>
          <a:ln w="9525">
            <a:noFill/>
            <a:miter lim="800000"/>
            <a:headEnd/>
            <a:tailEnd/>
          </a:ln>
          <a:effectLst/>
        </p:spPr>
      </p:pic>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Silverlight</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763551"/>
            <a:ext cx="9144000" cy="5872888"/>
          </a:xfrm>
          <a:prstGeom prst="rect">
            <a:avLst/>
          </a:prstGeom>
          <a:noFill/>
          <a:ln w="9525">
            <a:noFill/>
            <a:miter lim="800000"/>
            <a:headEnd/>
            <a:tailEnd/>
          </a:ln>
          <a:effectLst/>
        </p:spPr>
      </p:pic>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tretch>
            <a:fillRect/>
          </a:stretch>
        </p:blipFill>
        <p:spPr>
          <a:xfrm>
            <a:off x="0" y="520065"/>
            <a:ext cx="9144000" cy="5817870"/>
          </a:xfrm>
          <a:prstGeom prst="rect">
            <a:avLst/>
          </a:prstGeom>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3"/>
                                        </p:tgtEl>
                                      </p:cBhvr>
                                      <p:by x="170000" y="1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8964" t="13521" r="15565" b="9295"/>
          <a:stretch>
            <a:fillRect/>
          </a:stretch>
        </p:blipFill>
        <p:spPr>
          <a:xfrm>
            <a:off x="0" y="-651"/>
            <a:ext cx="9144000" cy="6858651"/>
          </a:xfrm>
          <a:prstGeom prst="rect">
            <a:avLst/>
          </a:prstGeom>
        </p:spPr>
      </p:pic>
    </p:spTree>
  </p:cSld>
  <p:clrMapOvr>
    <a:masterClrMapping/>
  </p:clrMapOvr>
  <p:transition spd="slow">
    <p:strips dir="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683" t="12972" r="49170" b="29095"/>
          <a:stretch>
            <a:fillRect/>
          </a:stretch>
        </p:blipFill>
        <p:spPr>
          <a:xfrm>
            <a:off x="-1" y="0"/>
            <a:ext cx="9144001" cy="6858000"/>
          </a:xfrm>
          <a:prstGeom prst="rect">
            <a:avLst/>
          </a:prstGeom>
        </p:spPr>
      </p:pic>
    </p:spTree>
  </p:cSld>
  <p:clrMapOvr>
    <a:masterClrMapping/>
  </p:clrMapOvr>
  <p:transition spd="slow">
    <p:strips dir="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50799" t="13599" r="1683" b="30389"/>
          <a:stretch>
            <a:fillRect/>
          </a:stretch>
        </p:blipFill>
        <p:spPr>
          <a:xfrm>
            <a:off x="0" y="0"/>
            <a:ext cx="9144000" cy="6858000"/>
          </a:xfrm>
          <a:prstGeom prst="rect">
            <a:avLst/>
          </a:prstGeom>
        </p:spPr>
      </p:pic>
    </p:spTree>
  </p:cSld>
  <p:clrMapOvr>
    <a:masterClrMapping/>
  </p:clrMapOvr>
  <p:transition spd="slow">
    <p:strips dir="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1683" t="37448" r="48317" b="3643"/>
          <a:stretch>
            <a:fillRect/>
          </a:stretch>
        </p:blipFill>
        <p:spPr>
          <a:xfrm>
            <a:off x="0" y="0"/>
            <a:ext cx="9148696" cy="6858000"/>
          </a:xfrm>
          <a:prstGeom prst="rect">
            <a:avLst/>
          </a:prstGeom>
        </p:spPr>
      </p:pic>
    </p:spTree>
  </p:cSld>
  <p:clrMapOvr>
    <a:masterClrMapping/>
  </p:clrMapOvr>
  <p:transition spd="slow">
    <p:strips dir="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SL_Map_FinalNET.png"/>
          <p:cNvPicPr>
            <a:picLocks noChangeAspect="1"/>
          </p:cNvPicPr>
          <p:nvPr/>
        </p:nvPicPr>
        <p:blipFill>
          <a:blip r:embed="rId3" cstate="print"/>
          <a:srcRect l="51597" t="42560" b="383"/>
          <a:stretch>
            <a:fillRect/>
          </a:stretch>
        </p:blipFill>
        <p:spPr>
          <a:xfrm>
            <a:off x="0" y="0"/>
            <a:ext cx="9144000" cy="6858000"/>
          </a:xfrm>
          <a:prstGeom prst="rect">
            <a:avLst/>
          </a:prstGeom>
        </p:spPr>
      </p:pic>
    </p:spTree>
  </p:cSld>
  <p:clrMapOvr>
    <a:masterClrMapping/>
  </p:clrMapOvr>
  <p:transition spd="slow">
    <p:strips dir="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4098" name="Picture 2"/>
          <p:cNvPicPr>
            <a:picLocks noChangeAspect="1" noChangeArrowheads="1"/>
          </p:cNvPicPr>
          <p:nvPr/>
        </p:nvPicPr>
        <p:blipFill>
          <a:blip r:embed="rId3" cstate="print"/>
          <a:srcRect/>
          <a:stretch>
            <a:fillRect/>
          </a:stretch>
        </p:blipFill>
        <p:spPr bwMode="auto">
          <a:xfrm>
            <a:off x="255590" y="790795"/>
            <a:ext cx="8551918" cy="5778323"/>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6858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80" name="Заголовок 79"/>
          <p:cNvSpPr>
            <a:spLocks noGrp="1"/>
          </p:cNvSpPr>
          <p:nvPr>
            <p:ph type="title" idx="4294967295"/>
          </p:nvPr>
        </p:nvSpPr>
        <p:spPr>
          <a:xfrm>
            <a:off x="1000100" y="1571612"/>
            <a:ext cx="7239000" cy="1143000"/>
          </a:xfrm>
        </p:spPr>
        <p:txBody>
          <a:bodyPr>
            <a:normAutofit fontScale="90000"/>
          </a:bodyPr>
          <a:lstStyle/>
          <a:p>
            <a:r>
              <a:rPr lang="ru-RU" dirty="0" smtClean="0"/>
              <a:t>КОМПОНЕНТЫ</a:t>
            </a:r>
            <a:r>
              <a:rPr lang="ru-RU" baseline="0" dirty="0" smtClean="0"/>
              <a:t> </a:t>
            </a:r>
            <a:r>
              <a:rPr lang="en-US" baseline="0" dirty="0" err="1" smtClean="0"/>
              <a:t>.net</a:t>
            </a:r>
            <a:r>
              <a:rPr lang="en-US" baseline="0" dirty="0" smtClean="0"/>
              <a:t> </a:t>
            </a:r>
            <a:r>
              <a:rPr lang="en-US" baseline="0" dirty="0" err="1" smtClean="0"/>
              <a:t>fRAMEWORK</a:t>
            </a:r>
            <a:endParaRPr lang="ru-RU" dirty="0"/>
          </a:p>
        </p:txBody>
      </p:sp>
      <p:sp>
        <p:nvSpPr>
          <p:cNvPr id="5" name="Скругленный прямоугольник 4"/>
          <p:cNvSpPr/>
          <p:nvPr/>
        </p:nvSpPr>
        <p:spPr>
          <a:xfrm>
            <a:off x="214283"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t>Visual Basic</a:t>
            </a:r>
            <a:endParaRPr lang="ru-RU" sz="2000" b="1" dirty="0"/>
          </a:p>
        </p:txBody>
      </p:sp>
      <p:sp>
        <p:nvSpPr>
          <p:cNvPr id="6" name="Скругленный прямоугольник 5"/>
          <p:cNvSpPr/>
          <p:nvPr/>
        </p:nvSpPr>
        <p:spPr>
          <a:xfrm>
            <a:off x="2000233"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t>Visual C#</a:t>
            </a:r>
            <a:endParaRPr lang="ru-RU" sz="2000" b="1" dirty="0"/>
          </a:p>
        </p:txBody>
      </p:sp>
      <p:sp>
        <p:nvSpPr>
          <p:cNvPr id="7" name="Скругленный прямоугольник 6"/>
          <p:cNvSpPr/>
          <p:nvPr/>
        </p:nvSpPr>
        <p:spPr>
          <a:xfrm>
            <a:off x="3786182"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t>Visual J#</a:t>
            </a:r>
            <a:endParaRPr lang="ru-RU" sz="2000" b="1" dirty="0"/>
          </a:p>
        </p:txBody>
      </p:sp>
      <p:sp>
        <p:nvSpPr>
          <p:cNvPr id="8" name="Скругленный прямоугольник 7"/>
          <p:cNvSpPr/>
          <p:nvPr/>
        </p:nvSpPr>
        <p:spPr>
          <a:xfrm>
            <a:off x="5572132" y="142852"/>
            <a:ext cx="164307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t> Visual C++</a:t>
            </a:r>
            <a:endParaRPr lang="ru-RU" sz="2000" b="1" dirty="0"/>
          </a:p>
        </p:txBody>
      </p:sp>
      <p:sp>
        <p:nvSpPr>
          <p:cNvPr id="9" name="Скругленный прямоугольник 8"/>
          <p:cNvSpPr/>
          <p:nvPr/>
        </p:nvSpPr>
        <p:spPr>
          <a:xfrm>
            <a:off x="7358082" y="142852"/>
            <a:ext cx="157163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t>Delphi</a:t>
            </a:r>
            <a:endParaRPr lang="ru-RU" sz="2000" b="1" dirty="0"/>
          </a:p>
        </p:txBody>
      </p:sp>
      <p:sp>
        <p:nvSpPr>
          <p:cNvPr id="10" name="Скругленный прямоугольник 9"/>
          <p:cNvSpPr/>
          <p:nvPr/>
        </p:nvSpPr>
        <p:spPr>
          <a:xfrm>
            <a:off x="214282" y="785794"/>
            <a:ext cx="8715436" cy="3571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sz="2000" b="1" dirty="0" smtClean="0"/>
              <a:t>Спецификация единого языка (</a:t>
            </a:r>
            <a:r>
              <a:rPr lang="en-US" sz="2000" b="1" dirty="0" smtClean="0"/>
              <a:t>CLS</a:t>
            </a:r>
            <a:r>
              <a:rPr lang="ru-RU" sz="2000" b="1" dirty="0" smtClean="0"/>
              <a:t>)</a:t>
            </a:r>
            <a:endParaRPr lang="ru-RU" sz="2000" b="1" dirty="0"/>
          </a:p>
        </p:txBody>
      </p:sp>
      <p:grpSp>
        <p:nvGrpSpPr>
          <p:cNvPr id="2" name="Группа 13"/>
          <p:cNvGrpSpPr/>
          <p:nvPr/>
        </p:nvGrpSpPr>
        <p:grpSpPr>
          <a:xfrm>
            <a:off x="214282" y="1285860"/>
            <a:ext cx="8715436" cy="2428892"/>
            <a:chOff x="214282" y="1285860"/>
            <a:chExt cx="8715436" cy="2786082"/>
          </a:xfrm>
        </p:grpSpPr>
        <p:sp>
          <p:nvSpPr>
            <p:cNvPr id="11" name="Скругленный прямоугольник 10"/>
            <p:cNvSpPr/>
            <p:nvPr/>
          </p:nvSpPr>
          <p:spPr>
            <a:xfrm>
              <a:off x="214282" y="1285860"/>
              <a:ext cx="8715436" cy="27860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sz="2000" b="1" dirty="0"/>
            </a:p>
          </p:txBody>
        </p:sp>
        <p:sp>
          <p:nvSpPr>
            <p:cNvPr id="12" name="TextBox 11"/>
            <p:cNvSpPr txBox="1"/>
            <p:nvPr/>
          </p:nvSpPr>
          <p:spPr>
            <a:xfrm>
              <a:off x="1643042" y="1357298"/>
              <a:ext cx="5715040" cy="458950"/>
            </a:xfrm>
            <a:prstGeom prst="rect">
              <a:avLst/>
            </a:prstGeom>
            <a:noFill/>
          </p:spPr>
          <p:txBody>
            <a:bodyPr wrap="square" rtlCol="0">
              <a:spAutoFit/>
            </a:bodyPr>
            <a:lstStyle/>
            <a:p>
              <a:pPr algn="ctr"/>
              <a:r>
                <a:rPr lang="ru-RU" sz="2000" b="1" dirty="0" smtClean="0">
                  <a:solidFill>
                    <a:schemeClr val="dk1"/>
                  </a:solidFill>
                </a:rPr>
                <a:t>Основные компоненты приложения </a:t>
              </a:r>
              <a:r>
                <a:rPr lang="en-US" sz="2000" b="1" dirty="0" smtClean="0">
                  <a:solidFill>
                    <a:schemeClr val="dk1"/>
                  </a:solidFill>
                </a:rPr>
                <a:t>.NET</a:t>
              </a:r>
              <a:endParaRPr lang="ru-RU" sz="2000" b="1" dirty="0" smtClean="0">
                <a:solidFill>
                  <a:schemeClr val="dk1"/>
                </a:solidFill>
              </a:endParaRPr>
            </a:p>
          </p:txBody>
        </p:sp>
      </p:grpSp>
      <p:grpSp>
        <p:nvGrpSpPr>
          <p:cNvPr id="4" name="Группа 29"/>
          <p:cNvGrpSpPr/>
          <p:nvPr/>
        </p:nvGrpSpPr>
        <p:grpSpPr>
          <a:xfrm>
            <a:off x="357158" y="1785926"/>
            <a:ext cx="8429684" cy="1714512"/>
            <a:chOff x="357158" y="1785926"/>
            <a:chExt cx="8429684" cy="1714512"/>
          </a:xfrm>
        </p:grpSpPr>
        <p:sp>
          <p:nvSpPr>
            <p:cNvPr id="20" name="Скругленный прямоугольник 19"/>
            <p:cNvSpPr/>
            <p:nvPr/>
          </p:nvSpPr>
          <p:spPr>
            <a:xfrm>
              <a:off x="357158" y="1785926"/>
              <a:ext cx="3929090" cy="171451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5" name="Скругленный прямоугольник 24"/>
            <p:cNvSpPr/>
            <p:nvPr/>
          </p:nvSpPr>
          <p:spPr>
            <a:xfrm>
              <a:off x="4857752" y="1785926"/>
              <a:ext cx="3929090" cy="171451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6" name="TextBox 25"/>
            <p:cNvSpPr txBox="1"/>
            <p:nvPr/>
          </p:nvSpPr>
          <p:spPr>
            <a:xfrm>
              <a:off x="471461" y="1857364"/>
              <a:ext cx="3771922" cy="400110"/>
            </a:xfrm>
            <a:prstGeom prst="rect">
              <a:avLst/>
            </a:prstGeom>
            <a:noFill/>
          </p:spPr>
          <p:txBody>
            <a:bodyPr wrap="square" rtlCol="0">
              <a:spAutoFit/>
            </a:bodyPr>
            <a:lstStyle/>
            <a:p>
              <a:pPr algn="ctr"/>
              <a:r>
                <a:rPr lang="en-US" sz="2000" b="1" dirty="0" smtClean="0">
                  <a:solidFill>
                    <a:schemeClr val="bg1"/>
                  </a:solidFill>
                </a:rPr>
                <a:t>Web</a:t>
              </a:r>
              <a:endParaRPr lang="ru-RU" sz="2000" b="1" dirty="0">
                <a:solidFill>
                  <a:schemeClr val="bg1"/>
                </a:solidFill>
              </a:endParaRPr>
            </a:p>
          </p:txBody>
        </p:sp>
        <p:sp>
          <p:nvSpPr>
            <p:cNvPr id="28" name="TextBox 27"/>
            <p:cNvSpPr txBox="1"/>
            <p:nvPr/>
          </p:nvSpPr>
          <p:spPr>
            <a:xfrm>
              <a:off x="5229235" y="1785926"/>
              <a:ext cx="3249656" cy="461665"/>
            </a:xfrm>
            <a:prstGeom prst="rect">
              <a:avLst/>
            </a:prstGeom>
            <a:noFill/>
          </p:spPr>
          <p:txBody>
            <a:bodyPr wrap="square" rtlCol="0">
              <a:spAutoFit/>
            </a:bodyPr>
            <a:lstStyle/>
            <a:p>
              <a:pPr algn="ctr"/>
              <a:r>
                <a:rPr lang="ru-RU" sz="2400" b="1" dirty="0" smtClean="0">
                  <a:solidFill>
                    <a:schemeClr val="bg1"/>
                  </a:solidFill>
                </a:rPr>
                <a:t>Десктоп</a:t>
              </a:r>
              <a:endParaRPr lang="ru-RU" sz="2400" b="1" dirty="0">
                <a:solidFill>
                  <a:schemeClr val="bg1"/>
                </a:solidFill>
              </a:endParaRPr>
            </a:p>
          </p:txBody>
        </p:sp>
      </p:grpSp>
      <p:sp>
        <p:nvSpPr>
          <p:cNvPr id="29" name="Скругленный прямоугольник 28"/>
          <p:cNvSpPr/>
          <p:nvPr/>
        </p:nvSpPr>
        <p:spPr>
          <a:xfrm>
            <a:off x="500035" y="2500306"/>
            <a:ext cx="178595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Web-</a:t>
            </a:r>
            <a:r>
              <a:rPr lang="ru-RU" b="1" dirty="0" smtClean="0"/>
              <a:t>службы</a:t>
            </a:r>
            <a:endParaRPr lang="ru-RU" b="1" dirty="0"/>
          </a:p>
        </p:txBody>
      </p:sp>
      <p:sp>
        <p:nvSpPr>
          <p:cNvPr id="31" name="Скругленный прямоугольник 30"/>
          <p:cNvSpPr/>
          <p:nvPr/>
        </p:nvSpPr>
        <p:spPr>
          <a:xfrm>
            <a:off x="2357423" y="2500306"/>
            <a:ext cx="178595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Web-Forms</a:t>
            </a:r>
            <a:endParaRPr lang="ru-RU" b="1" dirty="0"/>
          </a:p>
        </p:txBody>
      </p:sp>
      <p:sp>
        <p:nvSpPr>
          <p:cNvPr id="32" name="Скругленный прямоугольник 31"/>
          <p:cNvSpPr/>
          <p:nvPr/>
        </p:nvSpPr>
        <p:spPr>
          <a:xfrm>
            <a:off x="4929190" y="2500306"/>
            <a:ext cx="178560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Консольные приложения </a:t>
            </a:r>
            <a:endParaRPr lang="ru-RU" b="1" dirty="0"/>
          </a:p>
        </p:txBody>
      </p:sp>
      <p:sp>
        <p:nvSpPr>
          <p:cNvPr id="33" name="Скругленный прямоугольник 32"/>
          <p:cNvSpPr/>
          <p:nvPr/>
        </p:nvSpPr>
        <p:spPr>
          <a:xfrm>
            <a:off x="6858016" y="2500306"/>
            <a:ext cx="178560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Windows Forms</a:t>
            </a:r>
            <a:endParaRPr lang="ru-RU" b="1" dirty="0"/>
          </a:p>
        </p:txBody>
      </p:sp>
      <p:grpSp>
        <p:nvGrpSpPr>
          <p:cNvPr id="13" name="Группа 33"/>
          <p:cNvGrpSpPr/>
          <p:nvPr/>
        </p:nvGrpSpPr>
        <p:grpSpPr>
          <a:xfrm>
            <a:off x="214282" y="3786190"/>
            <a:ext cx="8715436" cy="1143008"/>
            <a:chOff x="214282" y="1121973"/>
            <a:chExt cx="8715436" cy="1311097"/>
          </a:xfrm>
        </p:grpSpPr>
        <p:sp>
          <p:nvSpPr>
            <p:cNvPr id="35" name="Скругленный прямоугольник 34"/>
            <p:cNvSpPr/>
            <p:nvPr/>
          </p:nvSpPr>
          <p:spPr>
            <a:xfrm>
              <a:off x="214282" y="1121973"/>
              <a:ext cx="8715436" cy="1311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sz="2000" b="1" dirty="0"/>
            </a:p>
          </p:txBody>
        </p:sp>
        <p:sp>
          <p:nvSpPr>
            <p:cNvPr id="36" name="TextBox 35"/>
            <p:cNvSpPr txBox="1"/>
            <p:nvPr/>
          </p:nvSpPr>
          <p:spPr>
            <a:xfrm>
              <a:off x="226953" y="1187529"/>
              <a:ext cx="8544042" cy="458950"/>
            </a:xfrm>
            <a:prstGeom prst="rect">
              <a:avLst/>
            </a:prstGeom>
            <a:noFill/>
          </p:spPr>
          <p:txBody>
            <a:bodyPr wrap="square" rtlCol="0">
              <a:spAutoFit/>
            </a:bodyPr>
            <a:lstStyle/>
            <a:p>
              <a:pPr algn="ctr"/>
              <a:r>
                <a:rPr lang="ru-RU" sz="2000" b="1" dirty="0" smtClean="0">
                  <a:solidFill>
                    <a:schemeClr val="dk1"/>
                  </a:solidFill>
                </a:rPr>
                <a:t>Базовые классы </a:t>
              </a:r>
              <a:r>
                <a:rPr lang="en-US" sz="2000" b="1" dirty="0" smtClean="0">
                  <a:solidFill>
                    <a:schemeClr val="dk1"/>
                  </a:solidFill>
                </a:rPr>
                <a:t>.NET</a:t>
              </a:r>
              <a:r>
                <a:rPr lang="ru-RU" sz="2000" b="1" dirty="0" smtClean="0">
                  <a:solidFill>
                    <a:schemeClr val="dk1"/>
                  </a:solidFill>
                </a:rPr>
                <a:t> </a:t>
              </a:r>
              <a:r>
                <a:rPr lang="en-US" sz="2000" b="1" dirty="0" smtClean="0">
                  <a:solidFill>
                    <a:schemeClr val="dk1"/>
                  </a:solidFill>
                </a:rPr>
                <a:t>Framework (BCL – Base Class Library)</a:t>
              </a:r>
              <a:endParaRPr lang="ru-RU" sz="2000" b="1" dirty="0" smtClean="0">
                <a:solidFill>
                  <a:schemeClr val="dk1"/>
                </a:solidFill>
              </a:endParaRPr>
            </a:p>
          </p:txBody>
        </p:sp>
      </p:grpSp>
      <p:sp>
        <p:nvSpPr>
          <p:cNvPr id="37" name="Скругленный прямоугольник 36"/>
          <p:cNvSpPr/>
          <p:nvPr/>
        </p:nvSpPr>
        <p:spPr>
          <a:xfrm>
            <a:off x="285720" y="4286256"/>
            <a:ext cx="1357322"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ADO.NET</a:t>
            </a:r>
            <a:endParaRPr lang="ru-RU" sz="2000" b="1" dirty="0"/>
          </a:p>
        </p:txBody>
      </p:sp>
      <p:sp>
        <p:nvSpPr>
          <p:cNvPr id="38" name="Скругленный прямоугольник 37"/>
          <p:cNvSpPr/>
          <p:nvPr/>
        </p:nvSpPr>
        <p:spPr>
          <a:xfrm>
            <a:off x="1785919" y="4286256"/>
            <a:ext cx="92869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XML</a:t>
            </a:r>
            <a:endParaRPr lang="ru-RU" sz="2000" b="1" dirty="0"/>
          </a:p>
        </p:txBody>
      </p:sp>
      <p:sp>
        <p:nvSpPr>
          <p:cNvPr id="39" name="Скругленный прямоугольник 38"/>
          <p:cNvSpPr/>
          <p:nvPr/>
        </p:nvSpPr>
        <p:spPr>
          <a:xfrm>
            <a:off x="2857488" y="4286256"/>
            <a:ext cx="92869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Сеть</a:t>
            </a:r>
            <a:endParaRPr lang="ru-RU" sz="2000" b="1" dirty="0"/>
          </a:p>
        </p:txBody>
      </p:sp>
      <p:sp>
        <p:nvSpPr>
          <p:cNvPr id="40" name="Скругленный прямоугольник 39"/>
          <p:cNvSpPr/>
          <p:nvPr/>
        </p:nvSpPr>
        <p:spPr>
          <a:xfrm>
            <a:off x="3929058" y="4286256"/>
            <a:ext cx="785818"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I/O</a:t>
            </a:r>
            <a:endParaRPr lang="ru-RU" sz="2000" b="1" dirty="0"/>
          </a:p>
        </p:txBody>
      </p:sp>
      <p:sp>
        <p:nvSpPr>
          <p:cNvPr id="41" name="Скругленный прямоугольник 40"/>
          <p:cNvSpPr/>
          <p:nvPr/>
        </p:nvSpPr>
        <p:spPr>
          <a:xfrm>
            <a:off x="4857753" y="4286256"/>
            <a:ext cx="2143140"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Службы </a:t>
            </a:r>
            <a:r>
              <a:rPr lang="en-US" sz="2000" b="1" dirty="0" smtClean="0"/>
              <a:t>COM+</a:t>
            </a:r>
            <a:endParaRPr lang="ru-RU" sz="2000" b="1" dirty="0"/>
          </a:p>
        </p:txBody>
      </p:sp>
      <p:sp>
        <p:nvSpPr>
          <p:cNvPr id="42" name="Скругленный прямоугольник 41"/>
          <p:cNvSpPr/>
          <p:nvPr/>
        </p:nvSpPr>
        <p:spPr>
          <a:xfrm>
            <a:off x="7143769" y="4286256"/>
            <a:ext cx="1643074" cy="5000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Сообщения</a:t>
            </a:r>
            <a:endParaRPr lang="ru-RU" sz="2000" b="1" dirty="0"/>
          </a:p>
        </p:txBody>
      </p:sp>
      <p:grpSp>
        <p:nvGrpSpPr>
          <p:cNvPr id="14" name="Группа 70"/>
          <p:cNvGrpSpPr/>
          <p:nvPr/>
        </p:nvGrpSpPr>
        <p:grpSpPr>
          <a:xfrm>
            <a:off x="214282" y="5000636"/>
            <a:ext cx="8715436" cy="1714512"/>
            <a:chOff x="214282" y="1121973"/>
            <a:chExt cx="8715436" cy="1311097"/>
          </a:xfrm>
        </p:grpSpPr>
        <p:sp>
          <p:nvSpPr>
            <p:cNvPr id="72" name="Скругленный прямоугольник 71"/>
            <p:cNvSpPr/>
            <p:nvPr/>
          </p:nvSpPr>
          <p:spPr>
            <a:xfrm>
              <a:off x="214282" y="1121973"/>
              <a:ext cx="8715436" cy="1311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sz="2000" b="1" dirty="0"/>
            </a:p>
          </p:txBody>
        </p:sp>
        <p:sp>
          <p:nvSpPr>
            <p:cNvPr id="73" name="TextBox 72"/>
            <p:cNvSpPr txBox="1"/>
            <p:nvPr/>
          </p:nvSpPr>
          <p:spPr>
            <a:xfrm>
              <a:off x="1714480" y="1187528"/>
              <a:ext cx="5715040" cy="305966"/>
            </a:xfrm>
            <a:prstGeom prst="rect">
              <a:avLst/>
            </a:prstGeom>
            <a:noFill/>
          </p:spPr>
          <p:txBody>
            <a:bodyPr wrap="square" rtlCol="0">
              <a:spAutoFit/>
            </a:bodyPr>
            <a:lstStyle/>
            <a:p>
              <a:pPr algn="ctr"/>
              <a:r>
                <a:rPr lang="ru-RU" sz="2000" b="1" dirty="0" smtClean="0">
                  <a:solidFill>
                    <a:schemeClr val="dk1"/>
                  </a:solidFill>
                </a:rPr>
                <a:t>Единая среда исполнения (</a:t>
              </a:r>
              <a:r>
                <a:rPr lang="en-US" sz="2000" b="1" dirty="0" smtClean="0">
                  <a:solidFill>
                    <a:schemeClr val="dk1"/>
                  </a:solidFill>
                </a:rPr>
                <a:t>CLR)</a:t>
              </a:r>
              <a:endParaRPr lang="ru-RU" sz="2000" b="1" dirty="0" smtClean="0">
                <a:solidFill>
                  <a:schemeClr val="dk1"/>
                </a:solidFill>
              </a:endParaRPr>
            </a:p>
          </p:txBody>
        </p:sp>
      </p:grpSp>
      <p:sp>
        <p:nvSpPr>
          <p:cNvPr id="74" name="Скругленный прямоугольник 73"/>
          <p:cNvSpPr/>
          <p:nvPr/>
        </p:nvSpPr>
        <p:spPr>
          <a:xfrm>
            <a:off x="357158" y="5500702"/>
            <a:ext cx="2071702"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Управление памятью</a:t>
            </a:r>
            <a:endParaRPr lang="ru-RU" sz="2000" b="1" dirty="0"/>
          </a:p>
        </p:txBody>
      </p:sp>
      <p:sp>
        <p:nvSpPr>
          <p:cNvPr id="75" name="Скругленный прямоугольник 74"/>
          <p:cNvSpPr/>
          <p:nvPr/>
        </p:nvSpPr>
        <p:spPr>
          <a:xfrm>
            <a:off x="2714612" y="5500702"/>
            <a:ext cx="1571636"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Сборка мусора</a:t>
            </a:r>
            <a:endParaRPr lang="ru-RU" sz="2000" b="1" dirty="0"/>
          </a:p>
        </p:txBody>
      </p:sp>
      <p:sp>
        <p:nvSpPr>
          <p:cNvPr id="76" name="Скругленный прямоугольник 75"/>
          <p:cNvSpPr/>
          <p:nvPr/>
        </p:nvSpPr>
        <p:spPr>
          <a:xfrm>
            <a:off x="4500562" y="5500702"/>
            <a:ext cx="2214578"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Система типов</a:t>
            </a:r>
            <a:endParaRPr lang="ru-RU" sz="2000" b="1" dirty="0"/>
          </a:p>
        </p:txBody>
      </p:sp>
      <p:sp>
        <p:nvSpPr>
          <p:cNvPr id="77" name="Скругленный прямоугольник 76"/>
          <p:cNvSpPr/>
          <p:nvPr/>
        </p:nvSpPr>
        <p:spPr>
          <a:xfrm>
            <a:off x="6858016" y="5500702"/>
            <a:ext cx="1928826" cy="11430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b="1" dirty="0" smtClean="0"/>
              <a:t>Служба времени выполнения</a:t>
            </a:r>
            <a:endParaRPr lang="ru-RU" sz="2000" b="1" dirty="0"/>
          </a:p>
        </p:txBody>
      </p:sp>
      <p:sp>
        <p:nvSpPr>
          <p:cNvPr id="43" name="Дата 42"/>
          <p:cNvSpPr>
            <a:spLocks noGrp="1"/>
          </p:cNvSpPr>
          <p:nvPr>
            <p:ph type="dt" sz="half" idx="10"/>
          </p:nvPr>
        </p:nvSpPr>
        <p:spPr/>
        <p:txBody>
          <a:bodyPr/>
          <a:lstStyle/>
          <a:p>
            <a:fld id="{B73A977C-AD59-412A-89A9-EB800CAEA146}" type="datetime1">
              <a:rPr lang="en-US" smtClean="0"/>
              <a:pPr/>
              <a:t>10/22/2020</a:t>
            </a:fld>
            <a:endParaRPr lang="en-US" dirty="0">
              <a:solidFill>
                <a:schemeClr val="tx2"/>
              </a:solidFill>
            </a:endParaRPr>
          </a:p>
        </p:txBody>
      </p:sp>
      <p:sp>
        <p:nvSpPr>
          <p:cNvPr id="44" name="Номер слайда 43"/>
          <p:cNvSpPr>
            <a:spLocks noGrp="1"/>
          </p:cNvSpPr>
          <p:nvPr>
            <p:ph type="sldNum" sz="quarter" idx="12"/>
          </p:nvPr>
        </p:nvSpPr>
        <p:spPr/>
        <p:txBody>
          <a:bodyPr/>
          <a:lstStyle/>
          <a:p>
            <a:fld id="{BC5217A8-0E06-4059-AC45-433E2E67A85D}" type="slidenum">
              <a:rPr kumimoji="0" lang="en-US" smtClean="0"/>
              <a:pPr/>
              <a:t>11</a:t>
            </a:fld>
            <a:endParaRPr kumimoji="0" lang="en-US"/>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0-#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ppt_x"/>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childTnLst>
                          </p:cTn>
                        </p:par>
                        <p:par>
                          <p:cTn id="57" fill="hold">
                            <p:stCondLst>
                              <p:cond delay="2000"/>
                            </p:stCondLst>
                            <p:childTnLst>
                              <p:par>
                                <p:cTn id="58" presetID="47"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par>
                          <p:cTn id="63" fill="hold">
                            <p:stCondLst>
                              <p:cond delay="3000"/>
                            </p:stCondLst>
                            <p:childTnLst>
                              <p:par>
                                <p:cTn id="64" presetID="47" presetClass="entr" presetSubtype="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1000"/>
                                        <p:tgtEl>
                                          <p:spTgt spid="33"/>
                                        </p:tgtEl>
                                      </p:cBhvr>
                                    </p:animEffect>
                                    <p:anim calcmode="lin" valueType="num">
                                      <p:cBhvr>
                                        <p:cTn id="67" dur="1000" fill="hold"/>
                                        <p:tgtEl>
                                          <p:spTgt spid="33"/>
                                        </p:tgtEl>
                                        <p:attrNameLst>
                                          <p:attrName>ppt_x</p:attrName>
                                        </p:attrNameLst>
                                      </p:cBhvr>
                                      <p:tavLst>
                                        <p:tav tm="0">
                                          <p:val>
                                            <p:strVal val="#ppt_x"/>
                                          </p:val>
                                        </p:tav>
                                        <p:tav tm="100000">
                                          <p:val>
                                            <p:strVal val="#ppt_x"/>
                                          </p:val>
                                        </p:tav>
                                      </p:tavLst>
                                    </p:anim>
                                    <p:anim calcmode="lin" valueType="num">
                                      <p:cBhvr>
                                        <p:cTn id="6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1000" fill="hold"/>
                                        <p:tgtEl>
                                          <p:spTgt spid="13"/>
                                        </p:tgtEl>
                                        <p:attrNameLst>
                                          <p:attrName>ppt_x</p:attrName>
                                        </p:attrNameLst>
                                      </p:cBhvr>
                                      <p:tavLst>
                                        <p:tav tm="0">
                                          <p:val>
                                            <p:strVal val="#ppt_x"/>
                                          </p:val>
                                        </p:tav>
                                        <p:tav tm="100000">
                                          <p:val>
                                            <p:strVal val="#ppt_x"/>
                                          </p:val>
                                        </p:tav>
                                      </p:tavLst>
                                    </p:anim>
                                    <p:anim calcmode="lin" valueType="num">
                                      <p:cBhvr additive="base">
                                        <p:cTn id="7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7" presetClass="entr" presetSubtype="8" fill="hold" grpId="0" nodeType="click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1000" fill="hold"/>
                                        <p:tgtEl>
                                          <p:spTgt spid="37"/>
                                        </p:tgtEl>
                                        <p:attrNameLst>
                                          <p:attrName>ppt_x</p:attrName>
                                        </p:attrNameLst>
                                      </p:cBhvr>
                                      <p:tavLst>
                                        <p:tav tm="0">
                                          <p:val>
                                            <p:strVal val="0-#ppt_w/2"/>
                                          </p:val>
                                        </p:tav>
                                        <p:tav tm="100000">
                                          <p:val>
                                            <p:strVal val="#ppt_x"/>
                                          </p:val>
                                        </p:tav>
                                      </p:tavLst>
                                    </p:anim>
                                    <p:anim calcmode="lin" valueType="num">
                                      <p:cBhvr additive="base">
                                        <p:cTn id="80" dur="1000" fill="hold"/>
                                        <p:tgtEl>
                                          <p:spTgt spid="37"/>
                                        </p:tgtEl>
                                        <p:attrNameLst>
                                          <p:attrName>ppt_y</p:attrName>
                                        </p:attrNameLst>
                                      </p:cBhvr>
                                      <p:tavLst>
                                        <p:tav tm="0">
                                          <p:val>
                                            <p:strVal val="#ppt_y"/>
                                          </p:val>
                                        </p:tav>
                                        <p:tav tm="100000">
                                          <p:val>
                                            <p:strVal val="#ppt_y"/>
                                          </p:val>
                                        </p:tav>
                                      </p:tavLst>
                                    </p:anim>
                                  </p:childTnLst>
                                </p:cTn>
                              </p:par>
                              <p:par>
                                <p:cTn id="81" presetID="7"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1000" fill="hold"/>
                                        <p:tgtEl>
                                          <p:spTgt spid="38"/>
                                        </p:tgtEl>
                                        <p:attrNameLst>
                                          <p:attrName>ppt_x</p:attrName>
                                        </p:attrNameLst>
                                      </p:cBhvr>
                                      <p:tavLst>
                                        <p:tav tm="0">
                                          <p:val>
                                            <p:strVal val="0-#ppt_w/2"/>
                                          </p:val>
                                        </p:tav>
                                        <p:tav tm="100000">
                                          <p:val>
                                            <p:strVal val="#ppt_x"/>
                                          </p:val>
                                        </p:tav>
                                      </p:tavLst>
                                    </p:anim>
                                    <p:anim calcmode="lin" valueType="num">
                                      <p:cBhvr additive="base">
                                        <p:cTn id="84" dur="1000" fill="hold"/>
                                        <p:tgtEl>
                                          <p:spTgt spid="38"/>
                                        </p:tgtEl>
                                        <p:attrNameLst>
                                          <p:attrName>ppt_y</p:attrName>
                                        </p:attrNameLst>
                                      </p:cBhvr>
                                      <p:tavLst>
                                        <p:tav tm="0">
                                          <p:val>
                                            <p:strVal val="#ppt_y"/>
                                          </p:val>
                                        </p:tav>
                                        <p:tav tm="100000">
                                          <p:val>
                                            <p:strVal val="#ppt_y"/>
                                          </p:val>
                                        </p:tav>
                                      </p:tavLst>
                                    </p:anim>
                                  </p:childTnLst>
                                </p:cTn>
                              </p:par>
                              <p:par>
                                <p:cTn id="85" presetID="7"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1000" fill="hold"/>
                                        <p:tgtEl>
                                          <p:spTgt spid="39"/>
                                        </p:tgtEl>
                                        <p:attrNameLst>
                                          <p:attrName>ppt_x</p:attrName>
                                        </p:attrNameLst>
                                      </p:cBhvr>
                                      <p:tavLst>
                                        <p:tav tm="0">
                                          <p:val>
                                            <p:strVal val="0-#ppt_w/2"/>
                                          </p:val>
                                        </p:tav>
                                        <p:tav tm="100000">
                                          <p:val>
                                            <p:strVal val="#ppt_x"/>
                                          </p:val>
                                        </p:tav>
                                      </p:tavLst>
                                    </p:anim>
                                    <p:anim calcmode="lin" valueType="num">
                                      <p:cBhvr additive="base">
                                        <p:cTn id="88" dur="1000" fill="hold"/>
                                        <p:tgtEl>
                                          <p:spTgt spid="39"/>
                                        </p:tgtEl>
                                        <p:attrNameLst>
                                          <p:attrName>ppt_y</p:attrName>
                                        </p:attrNameLst>
                                      </p:cBhvr>
                                      <p:tavLst>
                                        <p:tav tm="0">
                                          <p:val>
                                            <p:strVal val="#ppt_y"/>
                                          </p:val>
                                        </p:tav>
                                        <p:tav tm="100000">
                                          <p:val>
                                            <p:strVal val="#ppt_y"/>
                                          </p:val>
                                        </p:tav>
                                      </p:tavLst>
                                    </p:anim>
                                  </p:childTnLst>
                                </p:cTn>
                              </p:par>
                              <p:par>
                                <p:cTn id="89" presetID="7" presetClass="entr" presetSubtype="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1000" fill="hold"/>
                                        <p:tgtEl>
                                          <p:spTgt spid="40"/>
                                        </p:tgtEl>
                                        <p:attrNameLst>
                                          <p:attrName>ppt_x</p:attrName>
                                        </p:attrNameLst>
                                      </p:cBhvr>
                                      <p:tavLst>
                                        <p:tav tm="0">
                                          <p:val>
                                            <p:strVal val="0-#ppt_w/2"/>
                                          </p:val>
                                        </p:tav>
                                        <p:tav tm="100000">
                                          <p:val>
                                            <p:strVal val="#ppt_x"/>
                                          </p:val>
                                        </p:tav>
                                      </p:tavLst>
                                    </p:anim>
                                    <p:anim calcmode="lin" valueType="num">
                                      <p:cBhvr additive="base">
                                        <p:cTn id="92" dur="1000" fill="hold"/>
                                        <p:tgtEl>
                                          <p:spTgt spid="40"/>
                                        </p:tgtEl>
                                        <p:attrNameLst>
                                          <p:attrName>ppt_y</p:attrName>
                                        </p:attrNameLst>
                                      </p:cBhvr>
                                      <p:tavLst>
                                        <p:tav tm="0">
                                          <p:val>
                                            <p:strVal val="#ppt_y"/>
                                          </p:val>
                                        </p:tav>
                                        <p:tav tm="100000">
                                          <p:val>
                                            <p:strVal val="#ppt_y"/>
                                          </p:val>
                                        </p:tav>
                                      </p:tavLst>
                                    </p:anim>
                                  </p:childTnLst>
                                </p:cTn>
                              </p:par>
                              <p:par>
                                <p:cTn id="93" presetID="7" presetClass="entr" presetSubtype="8"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1000" fill="hold"/>
                                        <p:tgtEl>
                                          <p:spTgt spid="41"/>
                                        </p:tgtEl>
                                        <p:attrNameLst>
                                          <p:attrName>ppt_x</p:attrName>
                                        </p:attrNameLst>
                                      </p:cBhvr>
                                      <p:tavLst>
                                        <p:tav tm="0">
                                          <p:val>
                                            <p:strVal val="0-#ppt_w/2"/>
                                          </p:val>
                                        </p:tav>
                                        <p:tav tm="100000">
                                          <p:val>
                                            <p:strVal val="#ppt_x"/>
                                          </p:val>
                                        </p:tav>
                                      </p:tavLst>
                                    </p:anim>
                                    <p:anim calcmode="lin" valueType="num">
                                      <p:cBhvr additive="base">
                                        <p:cTn id="96" dur="1000" fill="hold"/>
                                        <p:tgtEl>
                                          <p:spTgt spid="41"/>
                                        </p:tgtEl>
                                        <p:attrNameLst>
                                          <p:attrName>ppt_y</p:attrName>
                                        </p:attrNameLst>
                                      </p:cBhvr>
                                      <p:tavLst>
                                        <p:tav tm="0">
                                          <p:val>
                                            <p:strVal val="#ppt_y"/>
                                          </p:val>
                                        </p:tav>
                                        <p:tav tm="100000">
                                          <p:val>
                                            <p:strVal val="#ppt_y"/>
                                          </p:val>
                                        </p:tav>
                                      </p:tavLst>
                                    </p:anim>
                                  </p:childTnLst>
                                </p:cTn>
                              </p:par>
                              <p:par>
                                <p:cTn id="97" presetID="7" presetClass="entr" presetSubtype="8"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1000" fill="hold"/>
                                        <p:tgtEl>
                                          <p:spTgt spid="42"/>
                                        </p:tgtEl>
                                        <p:attrNameLst>
                                          <p:attrName>ppt_x</p:attrName>
                                        </p:attrNameLst>
                                      </p:cBhvr>
                                      <p:tavLst>
                                        <p:tav tm="0">
                                          <p:val>
                                            <p:strVal val="0-#ppt_w/2"/>
                                          </p:val>
                                        </p:tav>
                                        <p:tav tm="100000">
                                          <p:val>
                                            <p:strVal val="#ppt_x"/>
                                          </p:val>
                                        </p:tav>
                                      </p:tavLst>
                                    </p:anim>
                                    <p:anim calcmode="lin" valueType="num">
                                      <p:cBhvr additive="base">
                                        <p:cTn id="100" dur="10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additive="base">
                                        <p:cTn id="105" dur="1000" fill="hold"/>
                                        <p:tgtEl>
                                          <p:spTgt spid="14"/>
                                        </p:tgtEl>
                                        <p:attrNameLst>
                                          <p:attrName>ppt_x</p:attrName>
                                        </p:attrNameLst>
                                      </p:cBhvr>
                                      <p:tavLst>
                                        <p:tav tm="0">
                                          <p:val>
                                            <p:strVal val="#ppt_x"/>
                                          </p:val>
                                        </p:tav>
                                        <p:tav tm="100000">
                                          <p:val>
                                            <p:strVal val="#ppt_x"/>
                                          </p:val>
                                        </p:tav>
                                      </p:tavLst>
                                    </p:anim>
                                    <p:anim calcmode="lin" valueType="num">
                                      <p:cBhvr additive="base">
                                        <p:cTn id="10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7" presetClass="entr" presetSubtype="8" fill="hold" grpId="0" nodeType="click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1000" fill="hold"/>
                                        <p:tgtEl>
                                          <p:spTgt spid="74"/>
                                        </p:tgtEl>
                                        <p:attrNameLst>
                                          <p:attrName>ppt_x</p:attrName>
                                        </p:attrNameLst>
                                      </p:cBhvr>
                                      <p:tavLst>
                                        <p:tav tm="0">
                                          <p:val>
                                            <p:strVal val="0-#ppt_w/2"/>
                                          </p:val>
                                        </p:tav>
                                        <p:tav tm="100000">
                                          <p:val>
                                            <p:strVal val="#ppt_x"/>
                                          </p:val>
                                        </p:tav>
                                      </p:tavLst>
                                    </p:anim>
                                    <p:anim calcmode="lin" valueType="num">
                                      <p:cBhvr additive="base">
                                        <p:cTn id="112" dur="1000" fill="hold"/>
                                        <p:tgtEl>
                                          <p:spTgt spid="74"/>
                                        </p:tgtEl>
                                        <p:attrNameLst>
                                          <p:attrName>ppt_y</p:attrName>
                                        </p:attrNameLst>
                                      </p:cBhvr>
                                      <p:tavLst>
                                        <p:tav tm="0">
                                          <p:val>
                                            <p:strVal val="#ppt_y"/>
                                          </p:val>
                                        </p:tav>
                                        <p:tav tm="100000">
                                          <p:val>
                                            <p:strVal val="#ppt_y"/>
                                          </p:val>
                                        </p:tav>
                                      </p:tavLst>
                                    </p:anim>
                                  </p:childTnLst>
                                </p:cTn>
                              </p:par>
                              <p:par>
                                <p:cTn id="113" presetID="7" presetClass="entr" presetSubtype="8"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anim calcmode="lin" valueType="num">
                                      <p:cBhvr additive="base">
                                        <p:cTn id="115" dur="1000" fill="hold"/>
                                        <p:tgtEl>
                                          <p:spTgt spid="75"/>
                                        </p:tgtEl>
                                        <p:attrNameLst>
                                          <p:attrName>ppt_x</p:attrName>
                                        </p:attrNameLst>
                                      </p:cBhvr>
                                      <p:tavLst>
                                        <p:tav tm="0">
                                          <p:val>
                                            <p:strVal val="0-#ppt_w/2"/>
                                          </p:val>
                                        </p:tav>
                                        <p:tav tm="100000">
                                          <p:val>
                                            <p:strVal val="#ppt_x"/>
                                          </p:val>
                                        </p:tav>
                                      </p:tavLst>
                                    </p:anim>
                                    <p:anim calcmode="lin" valueType="num">
                                      <p:cBhvr additive="base">
                                        <p:cTn id="116" dur="1000" fill="hold"/>
                                        <p:tgtEl>
                                          <p:spTgt spid="75"/>
                                        </p:tgtEl>
                                        <p:attrNameLst>
                                          <p:attrName>ppt_y</p:attrName>
                                        </p:attrNameLst>
                                      </p:cBhvr>
                                      <p:tavLst>
                                        <p:tav tm="0">
                                          <p:val>
                                            <p:strVal val="#ppt_y"/>
                                          </p:val>
                                        </p:tav>
                                        <p:tav tm="100000">
                                          <p:val>
                                            <p:strVal val="#ppt_y"/>
                                          </p:val>
                                        </p:tav>
                                      </p:tavLst>
                                    </p:anim>
                                  </p:childTnLst>
                                </p:cTn>
                              </p:par>
                              <p:par>
                                <p:cTn id="117" presetID="7" presetClass="entr" presetSubtype="8"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anim calcmode="lin" valueType="num">
                                      <p:cBhvr additive="base">
                                        <p:cTn id="119" dur="1000" fill="hold"/>
                                        <p:tgtEl>
                                          <p:spTgt spid="76"/>
                                        </p:tgtEl>
                                        <p:attrNameLst>
                                          <p:attrName>ppt_x</p:attrName>
                                        </p:attrNameLst>
                                      </p:cBhvr>
                                      <p:tavLst>
                                        <p:tav tm="0">
                                          <p:val>
                                            <p:strVal val="0-#ppt_w/2"/>
                                          </p:val>
                                        </p:tav>
                                        <p:tav tm="100000">
                                          <p:val>
                                            <p:strVal val="#ppt_x"/>
                                          </p:val>
                                        </p:tav>
                                      </p:tavLst>
                                    </p:anim>
                                    <p:anim calcmode="lin" valueType="num">
                                      <p:cBhvr additive="base">
                                        <p:cTn id="120" dur="1000" fill="hold"/>
                                        <p:tgtEl>
                                          <p:spTgt spid="76"/>
                                        </p:tgtEl>
                                        <p:attrNameLst>
                                          <p:attrName>ppt_y</p:attrName>
                                        </p:attrNameLst>
                                      </p:cBhvr>
                                      <p:tavLst>
                                        <p:tav tm="0">
                                          <p:val>
                                            <p:strVal val="#ppt_y"/>
                                          </p:val>
                                        </p:tav>
                                        <p:tav tm="100000">
                                          <p:val>
                                            <p:strVal val="#ppt_y"/>
                                          </p:val>
                                        </p:tav>
                                      </p:tavLst>
                                    </p:anim>
                                  </p:childTnLst>
                                </p:cTn>
                              </p:par>
                              <p:par>
                                <p:cTn id="121" presetID="7" presetClass="entr" presetSubtype="8"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anim calcmode="lin" valueType="num">
                                      <p:cBhvr additive="base">
                                        <p:cTn id="123" dur="1000" fill="hold"/>
                                        <p:tgtEl>
                                          <p:spTgt spid="77"/>
                                        </p:tgtEl>
                                        <p:attrNameLst>
                                          <p:attrName>ppt_x</p:attrName>
                                        </p:attrNameLst>
                                      </p:cBhvr>
                                      <p:tavLst>
                                        <p:tav tm="0">
                                          <p:val>
                                            <p:strVal val="0-#ppt_w/2"/>
                                          </p:val>
                                        </p:tav>
                                        <p:tav tm="100000">
                                          <p:val>
                                            <p:strVal val="#ppt_x"/>
                                          </p:val>
                                        </p:tav>
                                      </p:tavLst>
                                    </p:anim>
                                    <p:anim calcmode="lin" valueType="num">
                                      <p:cBhvr additive="base">
                                        <p:cTn id="124" dur="10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9" grpId="0" animBg="1"/>
      <p:bldP spid="31" grpId="0" animBg="1"/>
      <p:bldP spid="32" grpId="0" animBg="1"/>
      <p:bldP spid="33" grpId="0" animBg="1"/>
      <p:bldP spid="37" grpId="0" animBg="1"/>
      <p:bldP spid="38" grpId="0" animBg="1"/>
      <p:bldP spid="39" grpId="0" animBg="1"/>
      <p:bldP spid="40" grpId="0" animBg="1"/>
      <p:bldP spid="41" grpId="0" animBg="1"/>
      <p:bldP spid="42" grpId="0" animBg="1"/>
      <p:bldP spid="74" grpId="0" animBg="1"/>
      <p:bldP spid="75" grpId="0" animBg="1"/>
      <p:bldP spid="76" grpId="0" animBg="1"/>
      <p:bldP spid="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741" y="727038"/>
            <a:ext cx="9105286" cy="5476950"/>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614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27038"/>
            <a:ext cx="8405865" cy="5600546"/>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7170" name="Picture 2"/>
          <p:cNvPicPr>
            <a:picLocks noChangeAspect="1" noChangeArrowheads="1"/>
          </p:cNvPicPr>
          <p:nvPr/>
        </p:nvPicPr>
        <p:blipFill>
          <a:blip r:embed="rId3" cstate="print">
            <a:clrChange>
              <a:clrFrom>
                <a:srgbClr val="FFFFFF"/>
              </a:clrFrom>
              <a:clrTo>
                <a:srgbClr val="FFFFFF">
                  <a:alpha val="0"/>
                </a:srgbClr>
              </a:clrTo>
            </a:clrChange>
          </a:blip>
          <a:srcRect r="-212" b="24000"/>
          <a:stretch>
            <a:fillRect/>
          </a:stretch>
        </p:blipFill>
        <p:spPr bwMode="auto">
          <a:xfrm>
            <a:off x="0" y="727038"/>
            <a:ext cx="9144000" cy="4162482"/>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Silverlight</a:t>
            </a:r>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819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27038"/>
            <a:ext cx="9122791" cy="5586489"/>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idx="1"/>
          </p:nvPr>
        </p:nvSpPr>
        <p:spPr>
          <a:xfrm>
            <a:off x="701622" y="1493811"/>
            <a:ext cx="7772400" cy="4159260"/>
          </a:xfrm>
        </p:spPr>
        <p:txBody>
          <a:bodyPr/>
          <a:lstStyle/>
          <a:p>
            <a:pPr algn="ctr"/>
            <a:r>
              <a:rPr lang="en-US" sz="7200" dirty="0" smtClean="0"/>
              <a:t>XNA, C#,</a:t>
            </a:r>
          </a:p>
          <a:p>
            <a:pPr algn="ctr"/>
            <a:r>
              <a:rPr lang="en-US" sz="7200" dirty="0" err="1" smtClean="0"/>
              <a:t>MarketPlace</a:t>
            </a:r>
            <a:r>
              <a:rPr lang="en-US" sz="7200" dirty="0" smtClean="0"/>
              <a:t>.</a:t>
            </a:r>
          </a:p>
          <a:p>
            <a:pPr algn="ctr"/>
            <a:r>
              <a:rPr lang="en-US" sz="7200" dirty="0" smtClean="0"/>
              <a:t>Braid.</a:t>
            </a:r>
            <a:endParaRPr lang="ru-RU" sz="7200" dirty="0"/>
          </a:p>
        </p:txBody>
      </p:sp>
    </p:spTree>
  </p:cSld>
  <p:clrMapOvr>
    <a:masterClrMapping/>
  </p:clrMapOvr>
  <p:transition spd="slow">
    <p:strips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Содержимое 6"/>
          <p:cNvGraphicFramePr>
            <a:graphicFrameLocks/>
          </p:cNvGraphicFramePr>
          <p:nvPr/>
        </p:nvGraphicFramePr>
        <p:xfrm>
          <a:off x="409519" y="763551"/>
          <a:ext cx="8072462" cy="5248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Заголовок 1"/>
          <p:cNvSpPr txBox="1">
            <a:spLocks/>
          </p:cNvSpPr>
          <p:nvPr/>
        </p:nvSpPr>
        <p:spPr>
          <a:xfrm>
            <a:off x="2235169"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childTnLst>
                          </p:cTn>
                        </p:par>
                        <p:par>
                          <p:cTn id="10" fill="hold">
                            <p:stCondLst>
                              <p:cond delay="2000"/>
                            </p:stCondLst>
                            <p:childTnLst>
                              <p:par>
                                <p:cTn id="11" presetID="7"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3600"/>
              <a:t>Solution </a:t>
            </a:r>
            <a:r>
              <a:rPr lang="en-US" sz="2400"/>
              <a:t>(Common Language Runtime)  </a:t>
            </a:r>
            <a:r>
              <a:rPr lang="fa-IR" sz="3600"/>
              <a:t/>
            </a:r>
            <a:br>
              <a:rPr lang="fa-IR" sz="3600"/>
            </a:br>
            <a:r>
              <a:rPr lang="en-US" sz="2400"/>
              <a:t>Managed Code in Common Language Runtime</a:t>
            </a:r>
          </a:p>
        </p:txBody>
      </p:sp>
      <p:sp>
        <p:nvSpPr>
          <p:cNvPr id="73732" name="AutoShape 4"/>
          <p:cNvSpPr>
            <a:spLocks noChangeArrowheads="1"/>
          </p:cNvSpPr>
          <p:nvPr/>
        </p:nvSpPr>
        <p:spPr bwMode="auto">
          <a:xfrm>
            <a:off x="1258888" y="3284538"/>
            <a:ext cx="3095625" cy="1008062"/>
          </a:xfrm>
          <a:prstGeom prst="roundRect">
            <a:avLst>
              <a:gd name="adj" fmla="val 16667"/>
            </a:avLst>
          </a:prstGeom>
          <a:solidFill>
            <a:schemeClr val="accent2"/>
          </a:solidFill>
          <a:ln w="9525">
            <a:solidFill>
              <a:schemeClr val="tx1"/>
            </a:solidFill>
            <a:round/>
            <a:headEnd/>
            <a:tailEnd/>
          </a:ln>
          <a:effectLst/>
        </p:spPr>
        <p:txBody>
          <a:bodyPr wrap="none" anchor="ctr"/>
          <a:lstStyle/>
          <a:p>
            <a:pPr algn="ctr"/>
            <a:r>
              <a:rPr lang="en-US" sz="1800"/>
              <a:t>Requests for existing feature</a:t>
            </a:r>
          </a:p>
        </p:txBody>
      </p:sp>
      <p:sp>
        <p:nvSpPr>
          <p:cNvPr id="73734" name="AutoShape 6"/>
          <p:cNvSpPr>
            <a:spLocks noChangeArrowheads="1"/>
          </p:cNvSpPr>
          <p:nvPr/>
        </p:nvSpPr>
        <p:spPr bwMode="auto">
          <a:xfrm>
            <a:off x="4932363" y="3284538"/>
            <a:ext cx="3024187" cy="1008062"/>
          </a:xfrm>
          <a:prstGeom prst="roundRect">
            <a:avLst>
              <a:gd name="adj" fmla="val 16667"/>
            </a:avLst>
          </a:prstGeom>
          <a:solidFill>
            <a:schemeClr val="hlink"/>
          </a:solidFill>
          <a:ln w="9525">
            <a:solidFill>
              <a:schemeClr val="tx1"/>
            </a:solidFill>
            <a:round/>
            <a:headEnd/>
            <a:tailEnd/>
          </a:ln>
          <a:effectLst/>
        </p:spPr>
        <p:txBody>
          <a:bodyPr wrap="none" anchor="ctr"/>
          <a:lstStyle/>
          <a:p>
            <a:pPr algn="ctr"/>
            <a:r>
              <a:rPr lang="en-US"/>
              <a:t>New CLR-Only Feature</a:t>
            </a:r>
          </a:p>
        </p:txBody>
      </p:sp>
      <p:sp>
        <p:nvSpPr>
          <p:cNvPr id="73735" name="Rectangle 7"/>
          <p:cNvSpPr>
            <a:spLocks noChangeArrowheads="1"/>
          </p:cNvSpPr>
          <p:nvPr/>
        </p:nvSpPr>
        <p:spPr bwMode="auto">
          <a:xfrm>
            <a:off x="827088" y="2565400"/>
            <a:ext cx="7489825" cy="2016125"/>
          </a:xfrm>
          <a:prstGeom prst="rect">
            <a:avLst/>
          </a:prstGeom>
          <a:noFill/>
          <a:ln w="38100">
            <a:solidFill>
              <a:schemeClr val="bg2"/>
            </a:solidFill>
            <a:miter lim="800000"/>
            <a:headEnd/>
            <a:tailEnd/>
          </a:ln>
          <a:effectLst/>
        </p:spPr>
        <p:txBody>
          <a:bodyPr wrap="none" anchor="ctr"/>
          <a:lstStyle/>
          <a:p>
            <a:endParaRPr lang="ru-RU"/>
          </a:p>
        </p:txBody>
      </p:sp>
      <p:sp>
        <p:nvSpPr>
          <p:cNvPr id="73736" name="Text Box 8"/>
          <p:cNvSpPr txBox="1">
            <a:spLocks noChangeArrowheads="1"/>
          </p:cNvSpPr>
          <p:nvPr/>
        </p:nvSpPr>
        <p:spPr bwMode="auto">
          <a:xfrm>
            <a:off x="2843213" y="2781300"/>
            <a:ext cx="3673475" cy="396875"/>
          </a:xfrm>
          <a:prstGeom prst="rect">
            <a:avLst/>
          </a:prstGeom>
          <a:noFill/>
          <a:ln w="9525">
            <a:noFill/>
            <a:miter lim="800000"/>
            <a:headEnd/>
            <a:tailEnd/>
          </a:ln>
          <a:effectLst/>
        </p:spPr>
        <p:txBody>
          <a:bodyPr>
            <a:spAutoFit/>
          </a:bodyPr>
          <a:lstStyle/>
          <a:p>
            <a:pPr>
              <a:spcBef>
                <a:spcPct val="50000"/>
              </a:spcBef>
            </a:pPr>
            <a:r>
              <a:rPr lang="en-US"/>
              <a:t>Common Language Runtime</a:t>
            </a:r>
          </a:p>
        </p:txBody>
      </p:sp>
      <p:sp>
        <p:nvSpPr>
          <p:cNvPr id="73737" name="Rectangle 9"/>
          <p:cNvSpPr>
            <a:spLocks noChangeArrowheads="1"/>
          </p:cNvSpPr>
          <p:nvPr/>
        </p:nvSpPr>
        <p:spPr bwMode="auto">
          <a:xfrm>
            <a:off x="827088" y="2133600"/>
            <a:ext cx="7489825" cy="431800"/>
          </a:xfrm>
          <a:prstGeom prst="rect">
            <a:avLst/>
          </a:prstGeom>
          <a:solidFill>
            <a:schemeClr val="folHlink"/>
          </a:solidFill>
          <a:ln w="28575">
            <a:solidFill>
              <a:schemeClr val="tx1"/>
            </a:solidFill>
            <a:miter lim="800000"/>
            <a:headEnd/>
            <a:tailEnd/>
          </a:ln>
          <a:effectLst/>
        </p:spPr>
        <p:txBody>
          <a:bodyPr wrap="none" anchor="ctr"/>
          <a:lstStyle/>
          <a:p>
            <a:pPr algn="ctr"/>
            <a:endParaRPr lang="ru-RU">
              <a:solidFill>
                <a:schemeClr val="bg2"/>
              </a:solidFill>
            </a:endParaRPr>
          </a:p>
        </p:txBody>
      </p:sp>
      <p:sp>
        <p:nvSpPr>
          <p:cNvPr id="73739" name="Text Box 11"/>
          <p:cNvSpPr txBox="1">
            <a:spLocks noChangeArrowheads="1"/>
          </p:cNvSpPr>
          <p:nvPr/>
        </p:nvSpPr>
        <p:spPr bwMode="auto">
          <a:xfrm>
            <a:off x="1042988" y="2133600"/>
            <a:ext cx="2160587" cy="366713"/>
          </a:xfrm>
          <a:prstGeom prst="rect">
            <a:avLst/>
          </a:prstGeom>
          <a:noFill/>
          <a:ln w="9525">
            <a:noFill/>
            <a:miter lim="800000"/>
            <a:headEnd/>
            <a:tailEnd/>
          </a:ln>
          <a:effectLst/>
        </p:spPr>
        <p:txBody>
          <a:bodyPr>
            <a:spAutoFit/>
          </a:bodyPr>
          <a:lstStyle/>
          <a:p>
            <a:pPr>
              <a:spcBef>
                <a:spcPct val="50000"/>
              </a:spcBef>
            </a:pPr>
            <a:r>
              <a:rPr lang="en-US" sz="1800"/>
              <a:t>Managed Code</a:t>
            </a:r>
          </a:p>
        </p:txBody>
      </p:sp>
      <p:sp>
        <p:nvSpPr>
          <p:cNvPr id="73741" name="Rectangle 13"/>
          <p:cNvSpPr>
            <a:spLocks noChangeArrowheads="1"/>
          </p:cNvSpPr>
          <p:nvPr/>
        </p:nvSpPr>
        <p:spPr bwMode="auto">
          <a:xfrm>
            <a:off x="827088" y="4581525"/>
            <a:ext cx="7489825" cy="431800"/>
          </a:xfrm>
          <a:prstGeom prst="rect">
            <a:avLst/>
          </a:prstGeom>
          <a:solidFill>
            <a:schemeClr val="bg2"/>
          </a:solidFill>
          <a:ln w="28575">
            <a:solidFill>
              <a:schemeClr val="tx1"/>
            </a:solidFill>
            <a:miter lim="800000"/>
            <a:headEnd/>
            <a:tailEnd/>
          </a:ln>
          <a:effectLst/>
        </p:spPr>
        <p:txBody>
          <a:bodyPr wrap="none" anchor="ctr"/>
          <a:lstStyle/>
          <a:p>
            <a:pPr algn="ctr"/>
            <a:endParaRPr lang="ru-RU">
              <a:solidFill>
                <a:schemeClr val="bg2"/>
              </a:solidFill>
            </a:endParaRPr>
          </a:p>
        </p:txBody>
      </p:sp>
      <p:sp>
        <p:nvSpPr>
          <p:cNvPr id="73742" name="Text Box 14"/>
          <p:cNvSpPr txBox="1">
            <a:spLocks noChangeArrowheads="1"/>
          </p:cNvSpPr>
          <p:nvPr/>
        </p:nvSpPr>
        <p:spPr bwMode="auto">
          <a:xfrm>
            <a:off x="1042988" y="4581525"/>
            <a:ext cx="1655762" cy="396875"/>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Win 32 OS</a:t>
            </a:r>
          </a:p>
        </p:txBody>
      </p:sp>
      <p:sp>
        <p:nvSpPr>
          <p:cNvPr id="73743" name="Line 15"/>
          <p:cNvSpPr>
            <a:spLocks noChangeShapeType="1"/>
          </p:cNvSpPr>
          <p:nvPr/>
        </p:nvSpPr>
        <p:spPr bwMode="auto">
          <a:xfrm>
            <a:off x="2627313" y="2492375"/>
            <a:ext cx="0" cy="792163"/>
          </a:xfrm>
          <a:prstGeom prst="line">
            <a:avLst/>
          </a:prstGeom>
          <a:noFill/>
          <a:ln w="9525">
            <a:solidFill>
              <a:schemeClr val="tx1"/>
            </a:solidFill>
            <a:round/>
            <a:headEnd/>
            <a:tailEnd type="triangle" w="med" len="med"/>
          </a:ln>
          <a:effectLst/>
        </p:spPr>
        <p:txBody>
          <a:bodyPr/>
          <a:lstStyle/>
          <a:p>
            <a:endParaRPr lang="ru-RU"/>
          </a:p>
        </p:txBody>
      </p:sp>
      <p:sp>
        <p:nvSpPr>
          <p:cNvPr id="73744" name="Line 16"/>
          <p:cNvSpPr>
            <a:spLocks noChangeShapeType="1"/>
          </p:cNvSpPr>
          <p:nvPr/>
        </p:nvSpPr>
        <p:spPr bwMode="auto">
          <a:xfrm>
            <a:off x="2627313" y="4292600"/>
            <a:ext cx="0" cy="288925"/>
          </a:xfrm>
          <a:prstGeom prst="line">
            <a:avLst/>
          </a:prstGeom>
          <a:noFill/>
          <a:ln w="9525">
            <a:solidFill>
              <a:schemeClr val="tx1"/>
            </a:solidFill>
            <a:round/>
            <a:headEnd/>
            <a:tailEnd type="triangle" w="med" len="med"/>
          </a:ln>
          <a:effectLst/>
        </p:spPr>
        <p:txBody>
          <a:bodyPr/>
          <a:lstStyle/>
          <a:p>
            <a:endParaRPr lang="ru-RU"/>
          </a:p>
        </p:txBody>
      </p:sp>
      <p:sp>
        <p:nvSpPr>
          <p:cNvPr id="73745" name="Line 17"/>
          <p:cNvSpPr>
            <a:spLocks noChangeShapeType="1"/>
          </p:cNvSpPr>
          <p:nvPr/>
        </p:nvSpPr>
        <p:spPr bwMode="auto">
          <a:xfrm>
            <a:off x="6588125" y="2492375"/>
            <a:ext cx="0" cy="792163"/>
          </a:xfrm>
          <a:prstGeom prst="line">
            <a:avLst/>
          </a:prstGeom>
          <a:noFill/>
          <a:ln w="9525">
            <a:solidFill>
              <a:schemeClr val="tx1"/>
            </a:solidFill>
            <a:round/>
            <a:headEnd/>
            <a:tailEnd type="triangle" w="med" len="med"/>
          </a:ln>
          <a:effectLst/>
        </p:spPr>
        <p:txBody>
          <a:bodyPr/>
          <a:lstStyle/>
          <a:p>
            <a:endParaRPr lang="ru-RU"/>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Common Language Runtime</a:t>
            </a:r>
          </a:p>
        </p:txBody>
      </p:sp>
      <p:sp>
        <p:nvSpPr>
          <p:cNvPr id="21507" name="Rectangle 3"/>
          <p:cNvSpPr>
            <a:spLocks noGrp="1" noChangeArrowheads="1"/>
          </p:cNvSpPr>
          <p:nvPr>
            <p:ph type="body" idx="1"/>
          </p:nvPr>
        </p:nvSpPr>
        <p:spPr>
          <a:xfrm>
            <a:off x="914400" y="1219203"/>
            <a:ext cx="7322527" cy="5386732"/>
          </a:xfrm>
        </p:spPr>
        <p:txBody>
          <a:bodyPr/>
          <a:lstStyle/>
          <a:p>
            <a:r>
              <a:rPr lang="en-US" dirty="0" smtClean="0"/>
              <a:t>Highlights </a:t>
            </a:r>
            <a:r>
              <a:rPr lang="en-US" dirty="0" smtClean="0">
                <a:effectLst>
                  <a:outerShdw blurRad="38100" dist="38100" dir="2700000" algn="tl">
                    <a:srgbClr val="000000">
                      <a:alpha val="43137"/>
                    </a:srgbClr>
                  </a:outerShdw>
                </a:effectLst>
              </a:rPr>
              <a:t>(managed code)</a:t>
            </a:r>
            <a:endParaRPr lang="en-US" dirty="0">
              <a:effectLst>
                <a:outerShdw blurRad="38100" dist="38100" dir="2700000" algn="tl">
                  <a:srgbClr val="000000">
                    <a:alpha val="43137"/>
                  </a:srgbClr>
                </a:outerShdw>
              </a:effectLst>
            </a:endParaRPr>
          </a:p>
          <a:p>
            <a:pPr lvl="1"/>
            <a:r>
              <a:rPr lang="en-US" dirty="0"/>
              <a:t>Common type system</a:t>
            </a:r>
          </a:p>
          <a:p>
            <a:pPr lvl="2"/>
            <a:r>
              <a:rPr lang="en-US" dirty="0"/>
              <a:t>Mapping of data types. Programming language </a:t>
            </a:r>
            <a:r>
              <a:rPr lang="en-US" dirty="0">
                <a:sym typeface="Wingdings" pitchFamily="2" charset="2"/>
              </a:rPr>
              <a:t></a:t>
            </a:r>
            <a:r>
              <a:rPr lang="en-US" dirty="0"/>
              <a:t> Framework</a:t>
            </a:r>
          </a:p>
          <a:p>
            <a:pPr lvl="1"/>
            <a:r>
              <a:rPr lang="en-US" dirty="0"/>
              <a:t>Just-in-time (JIT) compilers</a:t>
            </a:r>
          </a:p>
          <a:p>
            <a:pPr lvl="2"/>
            <a:r>
              <a:rPr lang="en-US" dirty="0"/>
              <a:t>JIT compiles intermediary language (MSIL) into native code</a:t>
            </a:r>
          </a:p>
          <a:p>
            <a:pPr lvl="2"/>
            <a:r>
              <a:rPr lang="en-US" dirty="0"/>
              <a:t>Highly optimized for platform or device</a:t>
            </a:r>
          </a:p>
          <a:p>
            <a:pPr lvl="1"/>
            <a:r>
              <a:rPr lang="en-US" dirty="0"/>
              <a:t>Garbage collector</a:t>
            </a:r>
          </a:p>
          <a:p>
            <a:pPr lvl="1"/>
            <a:r>
              <a:rPr lang="en-US" dirty="0"/>
              <a:t>Permission and policy-based security</a:t>
            </a:r>
          </a:p>
          <a:p>
            <a:pPr lvl="1"/>
            <a:r>
              <a:rPr lang="en-US" dirty="0"/>
              <a:t>Exceptions</a:t>
            </a:r>
          </a:p>
          <a:p>
            <a:pPr lvl="1"/>
            <a:r>
              <a:rPr lang="en-US" dirty="0"/>
              <a:t>Threading</a:t>
            </a:r>
          </a:p>
          <a:p>
            <a:pPr lvl="1"/>
            <a:r>
              <a:rPr lang="en-US" dirty="0"/>
              <a:t>Diagnostics and profiling</a:t>
            </a:r>
          </a:p>
          <a:p>
            <a:pPr lvl="1"/>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0" name="Picture 2"/>
          <p:cNvPicPr>
            <a:picLocks noChangeAspect="1" noChangeArrowheads="1"/>
          </p:cNvPicPr>
          <p:nvPr/>
        </p:nvPicPr>
        <p:blipFill>
          <a:blip r:embed="rId3" cstate="print"/>
          <a:srcRect/>
          <a:stretch>
            <a:fillRect/>
          </a:stretch>
        </p:blipFill>
        <p:spPr bwMode="auto">
          <a:xfrm>
            <a:off x="355600" y="1414463"/>
            <a:ext cx="7699375" cy="2139950"/>
          </a:xfrm>
          <a:prstGeom prst="rect">
            <a:avLst/>
          </a:prstGeom>
          <a:noFill/>
          <a:ln w="9525">
            <a:noFill/>
            <a:miter lim="800000"/>
            <a:headEnd/>
            <a:tailEnd/>
          </a:ln>
          <a:effectLst/>
        </p:spPr>
      </p:pic>
      <p:sp>
        <p:nvSpPr>
          <p:cNvPr id="667651" name="Rectangle 3"/>
          <p:cNvSpPr>
            <a:spLocks noGrp="1" noChangeArrowheads="1"/>
          </p:cNvSpPr>
          <p:nvPr>
            <p:ph type="title"/>
          </p:nvPr>
        </p:nvSpPr>
        <p:spPr>
          <a:xfrm>
            <a:off x="365125" y="349250"/>
            <a:ext cx="8570913" cy="1079500"/>
          </a:xfrm>
          <a:noFill/>
          <a:ln/>
        </p:spPr>
        <p:txBody>
          <a:bodyPr/>
          <a:lstStyle/>
          <a:p>
            <a:r>
              <a:rPr lang="en-US" sz="3600"/>
              <a:t>Compilation and Execution</a:t>
            </a:r>
          </a:p>
        </p:txBody>
      </p:sp>
      <p:grpSp>
        <p:nvGrpSpPr>
          <p:cNvPr id="2" name="Group 4"/>
          <p:cNvGrpSpPr>
            <a:grpSpLocks/>
          </p:cNvGrpSpPr>
          <p:nvPr/>
        </p:nvGrpSpPr>
        <p:grpSpPr bwMode="auto">
          <a:xfrm>
            <a:off x="588963" y="2047875"/>
            <a:ext cx="1736725" cy="1209675"/>
            <a:chOff x="371" y="1290"/>
            <a:chExt cx="1094" cy="762"/>
          </a:xfrm>
        </p:grpSpPr>
        <p:pic>
          <p:nvPicPr>
            <p:cNvPr id="667653" name="Picture 5"/>
            <p:cNvPicPr>
              <a:picLocks noChangeAspect="1" noChangeArrowheads="1"/>
            </p:cNvPicPr>
            <p:nvPr/>
          </p:nvPicPr>
          <p:blipFill>
            <a:blip r:embed="rId4" cstate="print"/>
            <a:srcRect/>
            <a:stretch>
              <a:fillRect/>
            </a:stretch>
          </p:blipFill>
          <p:spPr bwMode="auto">
            <a:xfrm>
              <a:off x="371" y="1290"/>
              <a:ext cx="1094" cy="538"/>
            </a:xfrm>
            <a:prstGeom prst="rect">
              <a:avLst/>
            </a:prstGeom>
            <a:noFill/>
            <a:ln w="9525">
              <a:noFill/>
              <a:miter lim="800000"/>
              <a:headEnd/>
              <a:tailEnd/>
            </a:ln>
            <a:effectLst/>
          </p:spPr>
        </p:pic>
        <p:sp>
          <p:nvSpPr>
            <p:cNvPr id="667654" name="Text Box 6"/>
            <p:cNvSpPr txBox="1">
              <a:spLocks noChangeArrowheads="1"/>
            </p:cNvSpPr>
            <p:nvPr/>
          </p:nvSpPr>
          <p:spPr bwMode="auto">
            <a:xfrm>
              <a:off x="496" y="1296"/>
              <a:ext cx="816" cy="756"/>
            </a:xfrm>
            <a:prstGeom prst="rect">
              <a:avLst/>
            </a:prstGeom>
            <a:noFill/>
            <a:ln w="28575">
              <a:noFill/>
              <a:miter lim="800000"/>
              <a:headEnd/>
              <a:tailEnd type="none" w="med" len="lg"/>
            </a:ln>
            <a:effectLst/>
          </p:spPr>
          <p:txBody>
            <a:bodyPr>
              <a:spAutoFit/>
            </a:bodyPr>
            <a:lstStyle/>
            <a:p>
              <a:pPr>
                <a:spcBef>
                  <a:spcPct val="15000"/>
                </a:spcBef>
              </a:pPr>
              <a:r>
                <a:rPr lang="en-US" sz="2400" dirty="0">
                  <a:effectLst>
                    <a:outerShdw blurRad="38100" dist="38100" dir="2700000" algn="tl">
                      <a:srgbClr val="000000"/>
                    </a:outerShdw>
                  </a:effectLst>
                </a:rPr>
                <a:t>Source </a:t>
              </a:r>
              <a:r>
                <a:rPr lang="en-US" sz="2400" dirty="0" smtClean="0">
                  <a:effectLst>
                    <a:outerShdw blurRad="38100" dist="38100" dir="2700000" algn="tl">
                      <a:srgbClr val="000000"/>
                    </a:outerShdw>
                  </a:effectLst>
                </a:rPr>
                <a:t>Code</a:t>
              </a:r>
              <a:r>
                <a:rPr lang="ru-RU" sz="2400" dirty="0" smtClean="0">
                  <a:effectLst>
                    <a:outerShdw blurRad="38100" dist="38100" dir="2700000" algn="tl">
                      <a:srgbClr val="000000"/>
                    </a:outerShdw>
                  </a:effectLst>
                </a:rPr>
                <a:t>, </a:t>
              </a:r>
              <a:r>
                <a:rPr lang="en-US" sz="2400" dirty="0" smtClean="0">
                  <a:effectLst>
                    <a:outerShdw blurRad="38100" dist="38100" dir="2700000" algn="tl">
                      <a:srgbClr val="000000"/>
                    </a:outerShdw>
                  </a:effectLst>
                </a:rPr>
                <a:t>diff </a:t>
              </a:r>
              <a:r>
                <a:rPr lang="en-US" sz="2400" dirty="0" err="1" smtClean="0">
                  <a:effectLst>
                    <a:outerShdw blurRad="38100" dist="38100" dir="2700000" algn="tl">
                      <a:srgbClr val="000000"/>
                    </a:outerShdw>
                  </a:effectLst>
                </a:rPr>
                <a:t>lang</a:t>
              </a:r>
              <a:endParaRPr lang="en-US" sz="2400" dirty="0">
                <a:effectLst>
                  <a:outerShdw blurRad="38100" dist="38100" dir="2700000" algn="tl">
                    <a:srgbClr val="000000"/>
                  </a:outerShdw>
                </a:effectLst>
              </a:endParaRPr>
            </a:p>
          </p:txBody>
        </p:sp>
      </p:grpSp>
      <p:sp>
        <p:nvSpPr>
          <p:cNvPr id="667655" name="Text Box 7"/>
          <p:cNvSpPr txBox="1">
            <a:spLocks noChangeArrowheads="1"/>
          </p:cNvSpPr>
          <p:nvPr/>
        </p:nvSpPr>
        <p:spPr bwMode="auto">
          <a:xfrm>
            <a:off x="3048000" y="1485900"/>
            <a:ext cx="1943100" cy="457200"/>
          </a:xfrm>
          <a:prstGeom prst="rect">
            <a:avLst/>
          </a:prstGeom>
          <a:noFill/>
          <a:ln w="28575">
            <a:noFill/>
            <a:miter lim="800000"/>
            <a:headEnd/>
            <a:tailEnd type="none" w="med" len="lg"/>
          </a:ln>
          <a:effectLst/>
        </p:spPr>
        <p:txBody>
          <a:bodyPr wrap="none">
            <a:spAutoFit/>
          </a:bodyPr>
          <a:lstStyle/>
          <a:p>
            <a:pPr>
              <a:spcBef>
                <a:spcPct val="15000"/>
              </a:spcBef>
            </a:pPr>
            <a:r>
              <a:rPr lang="en-US" sz="2400" i="1">
                <a:effectLst>
                  <a:outerShdw blurRad="38100" dist="38100" dir="2700000" algn="tl">
                    <a:srgbClr val="000000"/>
                  </a:outerShdw>
                </a:effectLst>
              </a:rPr>
              <a:t>Compilation</a:t>
            </a:r>
          </a:p>
        </p:txBody>
      </p:sp>
      <p:sp>
        <p:nvSpPr>
          <p:cNvPr id="667656" name="Text Box 8"/>
          <p:cNvSpPr txBox="1">
            <a:spLocks noChangeArrowheads="1"/>
          </p:cNvSpPr>
          <p:nvPr/>
        </p:nvSpPr>
        <p:spPr bwMode="auto">
          <a:xfrm>
            <a:off x="6172200" y="5051425"/>
            <a:ext cx="2819400" cy="1006475"/>
          </a:xfrm>
          <a:prstGeom prst="rect">
            <a:avLst/>
          </a:prstGeom>
          <a:noFill/>
          <a:ln w="28575">
            <a:noFill/>
            <a:miter lim="800000"/>
            <a:headEnd/>
            <a:tailEnd type="none" w="med" len="lg"/>
          </a:ln>
          <a:effectLst/>
        </p:spPr>
        <p:txBody>
          <a:bodyPr>
            <a:spAutoFit/>
          </a:bodyPr>
          <a:lstStyle/>
          <a:p>
            <a:pPr>
              <a:spcBef>
                <a:spcPct val="15000"/>
              </a:spcBef>
            </a:pPr>
            <a:r>
              <a:rPr lang="en-US" i="1">
                <a:effectLst>
                  <a:outerShdw blurRad="38100" dist="38100" dir="2700000" algn="tl">
                    <a:srgbClr val="000000"/>
                  </a:outerShdw>
                </a:effectLst>
              </a:rPr>
              <a:t>At installation or the first time each method is called</a:t>
            </a:r>
          </a:p>
        </p:txBody>
      </p:sp>
      <p:grpSp>
        <p:nvGrpSpPr>
          <p:cNvPr id="3" name="Group 9"/>
          <p:cNvGrpSpPr>
            <a:grpSpLocks/>
          </p:cNvGrpSpPr>
          <p:nvPr/>
        </p:nvGrpSpPr>
        <p:grpSpPr bwMode="auto">
          <a:xfrm>
            <a:off x="2346325" y="2047875"/>
            <a:ext cx="2454275" cy="854075"/>
            <a:chOff x="1478" y="1290"/>
            <a:chExt cx="1546" cy="538"/>
          </a:xfrm>
        </p:grpSpPr>
        <p:grpSp>
          <p:nvGrpSpPr>
            <p:cNvPr id="4" name="Group 10"/>
            <p:cNvGrpSpPr>
              <a:grpSpLocks/>
            </p:cNvGrpSpPr>
            <p:nvPr/>
          </p:nvGrpSpPr>
          <p:grpSpPr bwMode="auto">
            <a:xfrm>
              <a:off x="1920" y="1290"/>
              <a:ext cx="1104" cy="538"/>
              <a:chOff x="1920" y="1290"/>
              <a:chExt cx="1104" cy="538"/>
            </a:xfrm>
          </p:grpSpPr>
          <p:pic>
            <p:nvPicPr>
              <p:cNvPr id="667659" name="Picture 11"/>
              <p:cNvPicPr>
                <a:picLocks noChangeAspect="1" noChangeArrowheads="1"/>
              </p:cNvPicPr>
              <p:nvPr/>
            </p:nvPicPr>
            <p:blipFill>
              <a:blip r:embed="rId5" cstate="print"/>
              <a:srcRect/>
              <a:stretch>
                <a:fillRect/>
              </a:stretch>
            </p:blipFill>
            <p:spPr bwMode="auto">
              <a:xfrm>
                <a:off x="1924" y="1290"/>
                <a:ext cx="1094" cy="538"/>
              </a:xfrm>
              <a:prstGeom prst="rect">
                <a:avLst/>
              </a:prstGeom>
              <a:noFill/>
              <a:ln w="9525">
                <a:noFill/>
                <a:miter lim="800000"/>
                <a:headEnd/>
                <a:tailEnd/>
              </a:ln>
              <a:effectLst/>
            </p:spPr>
          </p:pic>
          <p:sp>
            <p:nvSpPr>
              <p:cNvPr id="667660" name="Text Box 12"/>
              <p:cNvSpPr txBox="1">
                <a:spLocks noChangeArrowheads="1"/>
              </p:cNvSpPr>
              <p:nvPr/>
            </p:nvSpPr>
            <p:spPr bwMode="auto">
              <a:xfrm>
                <a:off x="1920" y="1296"/>
                <a:ext cx="1104" cy="518"/>
              </a:xfrm>
              <a:prstGeom prst="rect">
                <a:avLst/>
              </a:prstGeom>
              <a:noFill/>
              <a:ln w="28575">
                <a:noFill/>
                <a:miter lim="800000"/>
                <a:headEnd/>
                <a:tailEnd type="none" w="med" len="lg"/>
              </a:ln>
              <a:effectLst/>
            </p:spPr>
            <p:txBody>
              <a:bodyPr>
                <a:spAutoFit/>
              </a:bodyPr>
              <a:lstStyle/>
              <a:p>
                <a:pPr>
                  <a:spcBef>
                    <a:spcPct val="15000"/>
                  </a:spcBef>
                </a:pPr>
                <a:r>
                  <a:rPr lang="en-US" sz="2400">
                    <a:effectLst>
                      <a:outerShdw blurRad="38100" dist="38100" dir="2700000" algn="tl">
                        <a:srgbClr val="000000"/>
                      </a:outerShdw>
                    </a:effectLst>
                  </a:rPr>
                  <a:t>Language Compiler</a:t>
                </a:r>
              </a:p>
            </p:txBody>
          </p:sp>
        </p:grpSp>
        <p:pic>
          <p:nvPicPr>
            <p:cNvPr id="667661" name="Picture 13"/>
            <p:cNvPicPr>
              <a:picLocks noChangeAspect="1" noChangeArrowheads="1"/>
            </p:cNvPicPr>
            <p:nvPr/>
          </p:nvPicPr>
          <p:blipFill>
            <a:blip r:embed="rId6" cstate="print"/>
            <a:srcRect/>
            <a:stretch>
              <a:fillRect/>
            </a:stretch>
          </p:blipFill>
          <p:spPr bwMode="auto">
            <a:xfrm>
              <a:off x="1478" y="1452"/>
              <a:ext cx="445" cy="230"/>
            </a:xfrm>
            <a:prstGeom prst="rect">
              <a:avLst/>
            </a:prstGeom>
            <a:noFill/>
            <a:ln w="9525">
              <a:noFill/>
              <a:miter lim="800000"/>
              <a:headEnd/>
              <a:tailEnd/>
            </a:ln>
            <a:effectLst/>
          </p:spPr>
        </p:pic>
      </p:grpSp>
      <p:grpSp>
        <p:nvGrpSpPr>
          <p:cNvPr id="5" name="Group 14"/>
          <p:cNvGrpSpPr>
            <a:grpSpLocks/>
          </p:cNvGrpSpPr>
          <p:nvPr/>
        </p:nvGrpSpPr>
        <p:grpSpPr bwMode="auto">
          <a:xfrm>
            <a:off x="4868863" y="2049463"/>
            <a:ext cx="2725737" cy="854075"/>
            <a:chOff x="3067" y="1291"/>
            <a:chExt cx="1717" cy="538"/>
          </a:xfrm>
        </p:grpSpPr>
        <p:grpSp>
          <p:nvGrpSpPr>
            <p:cNvPr id="6" name="Group 15"/>
            <p:cNvGrpSpPr>
              <a:grpSpLocks/>
            </p:cNvGrpSpPr>
            <p:nvPr/>
          </p:nvGrpSpPr>
          <p:grpSpPr bwMode="auto">
            <a:xfrm>
              <a:off x="3488" y="1291"/>
              <a:ext cx="1296" cy="538"/>
              <a:chOff x="3488" y="1291"/>
              <a:chExt cx="1296" cy="538"/>
            </a:xfrm>
          </p:grpSpPr>
          <p:pic>
            <p:nvPicPr>
              <p:cNvPr id="667664" name="Picture 16"/>
              <p:cNvPicPr>
                <a:picLocks noChangeAspect="1" noChangeArrowheads="1"/>
              </p:cNvPicPr>
              <p:nvPr/>
            </p:nvPicPr>
            <p:blipFill>
              <a:blip r:embed="rId7" cstate="print"/>
              <a:srcRect/>
              <a:stretch>
                <a:fillRect/>
              </a:stretch>
            </p:blipFill>
            <p:spPr bwMode="auto">
              <a:xfrm>
                <a:off x="3577" y="1291"/>
                <a:ext cx="1094" cy="538"/>
              </a:xfrm>
              <a:prstGeom prst="rect">
                <a:avLst/>
              </a:prstGeom>
              <a:noFill/>
              <a:ln w="9525">
                <a:noFill/>
                <a:miter lim="800000"/>
                <a:headEnd/>
                <a:tailEnd/>
              </a:ln>
              <a:effectLst/>
            </p:spPr>
          </p:pic>
          <p:sp>
            <p:nvSpPr>
              <p:cNvPr id="667665" name="Text Box 17"/>
              <p:cNvSpPr txBox="1">
                <a:spLocks noChangeArrowheads="1"/>
              </p:cNvSpPr>
              <p:nvPr/>
            </p:nvSpPr>
            <p:spPr bwMode="auto">
              <a:xfrm>
                <a:off x="3488" y="1400"/>
                <a:ext cx="1296" cy="288"/>
              </a:xfrm>
              <a:prstGeom prst="rect">
                <a:avLst/>
              </a:prstGeom>
              <a:noFill/>
              <a:ln w="28575">
                <a:noFill/>
                <a:miter lim="800000"/>
                <a:headEnd/>
                <a:tailEnd type="none" w="med" len="lg"/>
              </a:ln>
              <a:effectLst/>
            </p:spPr>
            <p:txBody>
              <a:bodyPr anchor="ctr">
                <a:spAutoFit/>
              </a:bodyPr>
              <a:lstStyle/>
              <a:p>
                <a:pPr>
                  <a:spcBef>
                    <a:spcPct val="15000"/>
                  </a:spcBef>
                </a:pPr>
                <a:r>
                  <a:rPr lang="en-US" sz="2400">
                    <a:effectLst>
                      <a:outerShdw blurRad="38100" dist="38100" dir="2700000" algn="tl">
                        <a:srgbClr val="000000"/>
                      </a:outerShdw>
                    </a:effectLst>
                  </a:rPr>
                  <a:t>Assembly</a:t>
                </a:r>
              </a:p>
            </p:txBody>
          </p:sp>
        </p:grpSp>
        <p:pic>
          <p:nvPicPr>
            <p:cNvPr id="667666" name="Picture 18"/>
            <p:cNvPicPr>
              <a:picLocks noChangeAspect="1" noChangeArrowheads="1"/>
            </p:cNvPicPr>
            <p:nvPr/>
          </p:nvPicPr>
          <p:blipFill>
            <a:blip r:embed="rId6" cstate="print"/>
            <a:srcRect/>
            <a:stretch>
              <a:fillRect/>
            </a:stretch>
          </p:blipFill>
          <p:spPr bwMode="auto">
            <a:xfrm>
              <a:off x="3067" y="1452"/>
              <a:ext cx="445" cy="230"/>
            </a:xfrm>
            <a:prstGeom prst="rect">
              <a:avLst/>
            </a:prstGeom>
            <a:noFill/>
            <a:ln w="9525">
              <a:noFill/>
              <a:miter lim="800000"/>
              <a:headEnd/>
              <a:tailEnd/>
            </a:ln>
            <a:effectLst/>
          </p:spPr>
        </p:pic>
      </p:grpSp>
      <p:grpSp>
        <p:nvGrpSpPr>
          <p:cNvPr id="7" name="Group 19"/>
          <p:cNvGrpSpPr>
            <a:grpSpLocks/>
          </p:cNvGrpSpPr>
          <p:nvPr/>
        </p:nvGrpSpPr>
        <p:grpSpPr bwMode="auto">
          <a:xfrm>
            <a:off x="620713" y="2871788"/>
            <a:ext cx="5981700" cy="3378200"/>
            <a:chOff x="391" y="1809"/>
            <a:chExt cx="3768" cy="2128"/>
          </a:xfrm>
        </p:grpSpPr>
        <p:pic>
          <p:nvPicPr>
            <p:cNvPr id="667668" name="Picture 20"/>
            <p:cNvPicPr>
              <a:picLocks noChangeAspect="1" noChangeArrowheads="1"/>
            </p:cNvPicPr>
            <p:nvPr/>
          </p:nvPicPr>
          <p:blipFill>
            <a:blip r:embed="rId3" cstate="print"/>
            <a:srcRect/>
            <a:stretch>
              <a:fillRect/>
            </a:stretch>
          </p:blipFill>
          <p:spPr bwMode="auto">
            <a:xfrm>
              <a:off x="391" y="2739"/>
              <a:ext cx="3439" cy="1198"/>
            </a:xfrm>
            <a:prstGeom prst="rect">
              <a:avLst/>
            </a:prstGeom>
            <a:noFill/>
            <a:ln w="9525">
              <a:noFill/>
              <a:miter lim="800000"/>
              <a:headEnd/>
              <a:tailEnd/>
            </a:ln>
            <a:effectLst/>
          </p:spPr>
        </p:pic>
        <p:sp>
          <p:nvSpPr>
            <p:cNvPr id="667669" name="Text Box 21"/>
            <p:cNvSpPr txBox="1">
              <a:spLocks noChangeArrowheads="1"/>
            </p:cNvSpPr>
            <p:nvPr/>
          </p:nvSpPr>
          <p:spPr bwMode="auto">
            <a:xfrm>
              <a:off x="1536" y="3576"/>
              <a:ext cx="1033" cy="288"/>
            </a:xfrm>
            <a:prstGeom prst="rect">
              <a:avLst/>
            </a:prstGeom>
            <a:noFill/>
            <a:ln w="28575">
              <a:noFill/>
              <a:miter lim="800000"/>
              <a:headEnd/>
              <a:tailEnd type="none" w="med" len="lg"/>
            </a:ln>
            <a:effectLst/>
          </p:spPr>
          <p:txBody>
            <a:bodyPr wrap="none">
              <a:spAutoFit/>
            </a:bodyPr>
            <a:lstStyle/>
            <a:p>
              <a:pPr>
                <a:spcBef>
                  <a:spcPct val="15000"/>
                </a:spcBef>
              </a:pPr>
              <a:r>
                <a:rPr lang="en-US" sz="2400" i="1">
                  <a:effectLst>
                    <a:outerShdw blurRad="38100" dist="38100" dir="2700000" algn="tl">
                      <a:srgbClr val="000000"/>
                    </a:outerShdw>
                  </a:effectLst>
                </a:rPr>
                <a:t>Execution</a:t>
              </a:r>
            </a:p>
          </p:txBody>
        </p:sp>
        <p:grpSp>
          <p:nvGrpSpPr>
            <p:cNvPr id="8" name="Group 22"/>
            <p:cNvGrpSpPr>
              <a:grpSpLocks/>
            </p:cNvGrpSpPr>
            <p:nvPr/>
          </p:nvGrpSpPr>
          <p:grpSpPr bwMode="auto">
            <a:xfrm>
              <a:off x="2448" y="2919"/>
              <a:ext cx="1152" cy="538"/>
              <a:chOff x="2448" y="2919"/>
              <a:chExt cx="1152" cy="538"/>
            </a:xfrm>
          </p:grpSpPr>
          <p:pic>
            <p:nvPicPr>
              <p:cNvPr id="667671" name="Picture 23"/>
              <p:cNvPicPr>
                <a:picLocks noChangeAspect="1" noChangeArrowheads="1"/>
              </p:cNvPicPr>
              <p:nvPr/>
            </p:nvPicPr>
            <p:blipFill>
              <a:blip r:embed="rId8" cstate="print"/>
              <a:srcRect/>
              <a:stretch>
                <a:fillRect/>
              </a:stretch>
            </p:blipFill>
            <p:spPr bwMode="auto">
              <a:xfrm>
                <a:off x="2494" y="2919"/>
                <a:ext cx="1094" cy="538"/>
              </a:xfrm>
              <a:prstGeom prst="rect">
                <a:avLst/>
              </a:prstGeom>
              <a:noFill/>
              <a:ln w="9525">
                <a:noFill/>
                <a:miter lim="800000"/>
                <a:headEnd/>
                <a:tailEnd/>
              </a:ln>
              <a:effectLst/>
            </p:spPr>
          </p:pic>
          <p:sp>
            <p:nvSpPr>
              <p:cNvPr id="667672" name="Text Box 24"/>
              <p:cNvSpPr txBox="1">
                <a:spLocks noChangeArrowheads="1"/>
              </p:cNvSpPr>
              <p:nvPr/>
            </p:nvSpPr>
            <p:spPr bwMode="auto">
              <a:xfrm>
                <a:off x="2448" y="2928"/>
                <a:ext cx="1152" cy="518"/>
              </a:xfrm>
              <a:prstGeom prst="rect">
                <a:avLst/>
              </a:prstGeom>
              <a:noFill/>
              <a:ln w="28575">
                <a:noFill/>
                <a:miter lim="800000"/>
                <a:headEnd/>
                <a:tailEnd type="none" w="med" len="lg"/>
              </a:ln>
              <a:effectLst/>
            </p:spPr>
            <p:txBody>
              <a:bodyPr>
                <a:spAutoFit/>
              </a:bodyPr>
              <a:lstStyle/>
              <a:p>
                <a:pPr>
                  <a:spcBef>
                    <a:spcPct val="15000"/>
                  </a:spcBef>
                </a:pPr>
                <a:r>
                  <a:rPr lang="en-US" sz="2400">
                    <a:effectLst>
                      <a:outerShdw blurRad="38100" dist="38100" dir="2700000" algn="tl">
                        <a:srgbClr val="000000"/>
                      </a:outerShdw>
                    </a:effectLst>
                  </a:rPr>
                  <a:t>JIT Compiler</a:t>
                </a:r>
              </a:p>
            </p:txBody>
          </p:sp>
        </p:grpSp>
        <p:grpSp>
          <p:nvGrpSpPr>
            <p:cNvPr id="9" name="Group 25"/>
            <p:cNvGrpSpPr>
              <a:grpSpLocks/>
            </p:cNvGrpSpPr>
            <p:nvPr/>
          </p:nvGrpSpPr>
          <p:grpSpPr bwMode="auto">
            <a:xfrm>
              <a:off x="528" y="2904"/>
              <a:ext cx="1159" cy="553"/>
              <a:chOff x="528" y="2904"/>
              <a:chExt cx="1159" cy="553"/>
            </a:xfrm>
          </p:grpSpPr>
          <p:pic>
            <p:nvPicPr>
              <p:cNvPr id="667674" name="Picture 26"/>
              <p:cNvPicPr>
                <a:picLocks noChangeAspect="1" noChangeArrowheads="1"/>
              </p:cNvPicPr>
              <p:nvPr/>
            </p:nvPicPr>
            <p:blipFill>
              <a:blip r:embed="rId9" cstate="print"/>
              <a:srcRect/>
              <a:stretch>
                <a:fillRect/>
              </a:stretch>
            </p:blipFill>
            <p:spPr bwMode="auto">
              <a:xfrm>
                <a:off x="593" y="2919"/>
                <a:ext cx="1094" cy="538"/>
              </a:xfrm>
              <a:prstGeom prst="rect">
                <a:avLst/>
              </a:prstGeom>
              <a:noFill/>
              <a:ln w="9525">
                <a:noFill/>
                <a:miter lim="800000"/>
                <a:headEnd/>
                <a:tailEnd/>
              </a:ln>
              <a:effectLst/>
            </p:spPr>
          </p:pic>
          <p:sp>
            <p:nvSpPr>
              <p:cNvPr id="667675" name="Text Box 27"/>
              <p:cNvSpPr txBox="1">
                <a:spLocks noChangeArrowheads="1"/>
              </p:cNvSpPr>
              <p:nvPr/>
            </p:nvSpPr>
            <p:spPr bwMode="auto">
              <a:xfrm>
                <a:off x="528" y="2904"/>
                <a:ext cx="1152" cy="553"/>
              </a:xfrm>
              <a:prstGeom prst="rect">
                <a:avLst/>
              </a:prstGeom>
              <a:noFill/>
              <a:ln w="28575">
                <a:noFill/>
                <a:miter lim="800000"/>
                <a:headEnd/>
                <a:tailEnd type="none" w="med" len="lg"/>
              </a:ln>
              <a:effectLst/>
            </p:spPr>
            <p:txBody>
              <a:bodyPr>
                <a:spAutoFit/>
              </a:bodyPr>
              <a:lstStyle/>
              <a:p>
                <a:pPr>
                  <a:spcBef>
                    <a:spcPct val="15000"/>
                  </a:spcBef>
                </a:pPr>
                <a:r>
                  <a:rPr lang="en-US" sz="2400">
                    <a:effectLst>
                      <a:outerShdw blurRad="38100" dist="38100" dir="2700000" algn="tl">
                        <a:srgbClr val="000000"/>
                      </a:outerShdw>
                    </a:effectLst>
                  </a:rPr>
                  <a:t>Native</a:t>
                </a:r>
              </a:p>
              <a:p>
                <a:pPr>
                  <a:spcBef>
                    <a:spcPct val="15000"/>
                  </a:spcBef>
                </a:pPr>
                <a:r>
                  <a:rPr lang="en-US" sz="2400">
                    <a:effectLst>
                      <a:outerShdw blurRad="38100" dist="38100" dir="2700000" algn="tl">
                        <a:srgbClr val="000000"/>
                      </a:outerShdw>
                    </a:effectLst>
                  </a:rPr>
                  <a:t>Code</a:t>
                </a:r>
              </a:p>
            </p:txBody>
          </p:sp>
        </p:grpSp>
        <p:pic>
          <p:nvPicPr>
            <p:cNvPr id="667676" name="Picture 28"/>
            <p:cNvPicPr>
              <a:picLocks noChangeAspect="1" noChangeArrowheads="1"/>
            </p:cNvPicPr>
            <p:nvPr/>
          </p:nvPicPr>
          <p:blipFill>
            <a:blip r:embed="rId10" cstate="print"/>
            <a:srcRect/>
            <a:stretch>
              <a:fillRect/>
            </a:stretch>
          </p:blipFill>
          <p:spPr bwMode="auto">
            <a:xfrm>
              <a:off x="1701" y="3119"/>
              <a:ext cx="772" cy="230"/>
            </a:xfrm>
            <a:prstGeom prst="rect">
              <a:avLst/>
            </a:prstGeom>
            <a:noFill/>
            <a:ln w="9525">
              <a:noFill/>
              <a:miter lim="800000"/>
              <a:headEnd/>
              <a:tailEnd/>
            </a:ln>
            <a:effectLst/>
          </p:spPr>
        </p:pic>
        <p:pic>
          <p:nvPicPr>
            <p:cNvPr id="667677" name="Picture 29"/>
            <p:cNvPicPr>
              <a:picLocks noChangeAspect="1" noChangeArrowheads="1"/>
            </p:cNvPicPr>
            <p:nvPr/>
          </p:nvPicPr>
          <p:blipFill>
            <a:blip r:embed="rId11" cstate="print"/>
            <a:srcRect/>
            <a:stretch>
              <a:fillRect/>
            </a:stretch>
          </p:blipFill>
          <p:spPr bwMode="auto">
            <a:xfrm>
              <a:off x="3610" y="1809"/>
              <a:ext cx="549" cy="1436"/>
            </a:xfrm>
            <a:prstGeom prst="rect">
              <a:avLst/>
            </a:prstGeom>
            <a:noFill/>
            <a:ln w="9525">
              <a:noFill/>
              <a:miter lim="800000"/>
              <a:headEnd/>
              <a:tailEnd/>
            </a:ln>
            <a:effectLst/>
          </p:spPr>
        </p:pic>
      </p:grpSp>
      <p:grpSp>
        <p:nvGrpSpPr>
          <p:cNvPr id="10" name="Group 30"/>
          <p:cNvGrpSpPr>
            <a:grpSpLocks/>
          </p:cNvGrpSpPr>
          <p:nvPr/>
        </p:nvGrpSpPr>
        <p:grpSpPr bwMode="auto">
          <a:xfrm>
            <a:off x="5519738" y="2006600"/>
            <a:ext cx="2057400" cy="461963"/>
            <a:chOff x="3477" y="1272"/>
            <a:chExt cx="1296" cy="291"/>
          </a:xfrm>
        </p:grpSpPr>
        <p:pic>
          <p:nvPicPr>
            <p:cNvPr id="667679" name="Picture 31"/>
            <p:cNvPicPr>
              <a:picLocks noChangeAspect="1" noChangeArrowheads="1"/>
            </p:cNvPicPr>
            <p:nvPr/>
          </p:nvPicPr>
          <p:blipFill>
            <a:blip r:embed="rId12" cstate="print"/>
            <a:srcRect/>
            <a:stretch>
              <a:fillRect/>
            </a:stretch>
          </p:blipFill>
          <p:spPr bwMode="auto">
            <a:xfrm>
              <a:off x="3581" y="1297"/>
              <a:ext cx="1094" cy="266"/>
            </a:xfrm>
            <a:prstGeom prst="rect">
              <a:avLst/>
            </a:prstGeom>
            <a:noFill/>
            <a:ln w="9525">
              <a:noFill/>
              <a:miter lim="800000"/>
              <a:headEnd/>
              <a:tailEnd/>
            </a:ln>
            <a:effectLst/>
          </p:spPr>
        </p:pic>
        <p:sp>
          <p:nvSpPr>
            <p:cNvPr id="667680" name="Rectangle 32"/>
            <p:cNvSpPr>
              <a:spLocks noChangeArrowheads="1"/>
            </p:cNvSpPr>
            <p:nvPr/>
          </p:nvSpPr>
          <p:spPr bwMode="auto">
            <a:xfrm>
              <a:off x="3477" y="1272"/>
              <a:ext cx="1296" cy="288"/>
            </a:xfrm>
            <a:prstGeom prst="rect">
              <a:avLst/>
            </a:prstGeom>
            <a:noFill/>
            <a:ln w="12700">
              <a:noFill/>
              <a:miter lim="800000"/>
              <a:headEnd type="none" w="sm" len="sm"/>
              <a:tailEnd type="none" w="sm" len="sm"/>
            </a:ln>
            <a:effectLst/>
          </p:spPr>
          <p:txBody>
            <a:bodyPr wrap="none" anchor="ctr"/>
            <a:lstStyle/>
            <a:p>
              <a:r>
                <a:rPr lang="en-US" sz="1800">
                  <a:effectLst>
                    <a:outerShdw blurRad="38100" dist="38100" dir="2700000" algn="tl">
                      <a:srgbClr val="000000"/>
                    </a:outerShdw>
                  </a:effectLst>
                  <a:latin typeface="Lucida Console" pitchFamily="49" charset="0"/>
                </a:rPr>
                <a:t>Code (IL)</a:t>
              </a:r>
            </a:p>
          </p:txBody>
        </p:sp>
      </p:grpSp>
      <p:grpSp>
        <p:nvGrpSpPr>
          <p:cNvPr id="11" name="Group 33"/>
          <p:cNvGrpSpPr>
            <a:grpSpLocks/>
          </p:cNvGrpSpPr>
          <p:nvPr/>
        </p:nvGrpSpPr>
        <p:grpSpPr bwMode="auto">
          <a:xfrm>
            <a:off x="5507038" y="2438400"/>
            <a:ext cx="2057400" cy="457200"/>
            <a:chOff x="3469" y="1544"/>
            <a:chExt cx="1296" cy="288"/>
          </a:xfrm>
        </p:grpSpPr>
        <p:pic>
          <p:nvPicPr>
            <p:cNvPr id="667682" name="Picture 34"/>
            <p:cNvPicPr>
              <a:picLocks noChangeAspect="1" noChangeArrowheads="1"/>
            </p:cNvPicPr>
            <p:nvPr/>
          </p:nvPicPr>
          <p:blipFill>
            <a:blip r:embed="rId13" cstate="print"/>
            <a:srcRect/>
            <a:stretch>
              <a:fillRect/>
            </a:stretch>
          </p:blipFill>
          <p:spPr bwMode="auto">
            <a:xfrm>
              <a:off x="3581" y="1556"/>
              <a:ext cx="1094" cy="276"/>
            </a:xfrm>
            <a:prstGeom prst="rect">
              <a:avLst/>
            </a:prstGeom>
            <a:noFill/>
            <a:ln w="9525">
              <a:noFill/>
              <a:miter lim="800000"/>
              <a:headEnd/>
              <a:tailEnd/>
            </a:ln>
            <a:effectLst/>
          </p:spPr>
        </p:pic>
        <p:sp>
          <p:nvSpPr>
            <p:cNvPr id="667683" name="Rectangle 35"/>
            <p:cNvSpPr>
              <a:spLocks noChangeArrowheads="1"/>
            </p:cNvSpPr>
            <p:nvPr/>
          </p:nvSpPr>
          <p:spPr bwMode="auto">
            <a:xfrm>
              <a:off x="3469" y="1544"/>
              <a:ext cx="1296" cy="288"/>
            </a:xfrm>
            <a:prstGeom prst="rect">
              <a:avLst/>
            </a:prstGeom>
            <a:noFill/>
            <a:ln w="12700">
              <a:noFill/>
              <a:miter lim="800000"/>
              <a:headEnd type="none" w="sm" len="sm"/>
              <a:tailEnd type="none" w="sm" len="sm"/>
            </a:ln>
            <a:effectLst/>
          </p:spPr>
          <p:txBody>
            <a:bodyPr wrap="none" anchor="ctr"/>
            <a:lstStyle/>
            <a:p>
              <a:r>
                <a:rPr lang="en-US" sz="1800">
                  <a:effectLst>
                    <a:outerShdw blurRad="38100" dist="38100" dir="2700000" algn="tl">
                      <a:srgbClr val="000000"/>
                    </a:outerShdw>
                  </a:effectLst>
                  <a:latin typeface="Lucida Console" pitchFamily="49" charset="0"/>
                </a:rPr>
                <a:t>Metadata</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right)">
                                      <p:cBhvr>
                                        <p:cTn id="26" dur="500"/>
                                        <p:tgtEl>
                                          <p:spTgt spid="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67656"/>
                                        </p:tgtEl>
                                        <p:attrNameLst>
                                          <p:attrName>style.visibility</p:attrName>
                                        </p:attrNameLst>
                                      </p:cBhvr>
                                      <p:to>
                                        <p:strVal val="visible"/>
                                      </p:to>
                                    </p:set>
                                    <p:animEffect transition="in" filter="fade">
                                      <p:cBhvr>
                                        <p:cTn id="30" dur="500"/>
                                        <p:tgtEl>
                                          <p:spTgt spid="66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75" name="Oval 39"/>
          <p:cNvSpPr>
            <a:spLocks noChangeArrowheads="1"/>
          </p:cNvSpPr>
          <p:nvPr/>
        </p:nvSpPr>
        <p:spPr bwMode="auto">
          <a:xfrm>
            <a:off x="381000" y="2362200"/>
            <a:ext cx="8382000" cy="3733800"/>
          </a:xfrm>
          <a:prstGeom prst="ellipse">
            <a:avLst/>
          </a:prstGeom>
          <a:solidFill>
            <a:schemeClr val="folHlink"/>
          </a:solidFill>
          <a:ln w="12700" algn="ctr">
            <a:solidFill>
              <a:schemeClr val="tx1"/>
            </a:solidFill>
            <a:round/>
            <a:headEnd/>
            <a:tailEnd/>
          </a:ln>
          <a:effectLst/>
        </p:spPr>
        <p:txBody>
          <a:bodyPr wrap="none" anchor="ctr"/>
          <a:lstStyle/>
          <a:p>
            <a:endParaRPr lang="ru-RU" sz="2000"/>
          </a:p>
        </p:txBody>
      </p:sp>
      <p:grpSp>
        <p:nvGrpSpPr>
          <p:cNvPr id="2" name="Group 53"/>
          <p:cNvGrpSpPr>
            <a:grpSpLocks/>
          </p:cNvGrpSpPr>
          <p:nvPr/>
        </p:nvGrpSpPr>
        <p:grpSpPr bwMode="auto">
          <a:xfrm>
            <a:off x="2819400" y="2971800"/>
            <a:ext cx="3657600" cy="2133600"/>
            <a:chOff x="1776" y="1968"/>
            <a:chExt cx="2304" cy="1344"/>
          </a:xfrm>
        </p:grpSpPr>
        <p:sp>
          <p:nvSpPr>
            <p:cNvPr id="1447943" name="Rectangle 7"/>
            <p:cNvSpPr>
              <a:spLocks noChangeArrowheads="1"/>
            </p:cNvSpPr>
            <p:nvPr/>
          </p:nvSpPr>
          <p:spPr bwMode="auto">
            <a:xfrm>
              <a:off x="1776" y="1968"/>
              <a:ext cx="2304" cy="134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40" name="Rectangle 4"/>
            <p:cNvSpPr>
              <a:spLocks noChangeArrowheads="1"/>
            </p:cNvSpPr>
            <p:nvPr/>
          </p:nvSpPr>
          <p:spPr bwMode="auto">
            <a:xfrm>
              <a:off x="1920" y="2064"/>
              <a:ext cx="864" cy="288"/>
            </a:xfrm>
            <a:prstGeom prst="rect">
              <a:avLst/>
            </a:prstGeom>
            <a:solidFill>
              <a:schemeClr val="accent1"/>
            </a:solidFill>
            <a:ln w="12700">
              <a:solidFill>
                <a:schemeClr val="tx1"/>
              </a:solidFill>
              <a:miter lim="800000"/>
              <a:headEnd/>
              <a:tailEnd/>
            </a:ln>
            <a:effectLst/>
          </p:spPr>
          <p:txBody>
            <a:bodyPr wrap="none" anchor="ctr"/>
            <a:lstStyle/>
            <a:p>
              <a:r>
                <a:rPr lang="en-US" sz="1600"/>
                <a:t>Web Form</a:t>
              </a:r>
            </a:p>
          </p:txBody>
        </p:sp>
        <p:sp>
          <p:nvSpPr>
            <p:cNvPr id="1447941" name="Rectangle 5"/>
            <p:cNvSpPr>
              <a:spLocks noChangeArrowheads="1"/>
            </p:cNvSpPr>
            <p:nvPr/>
          </p:nvSpPr>
          <p:spPr bwMode="auto">
            <a:xfrm>
              <a:off x="1920" y="2400"/>
              <a:ext cx="2016" cy="480"/>
            </a:xfrm>
            <a:prstGeom prst="rect">
              <a:avLst/>
            </a:prstGeom>
            <a:solidFill>
              <a:schemeClr val="accent1"/>
            </a:solidFill>
            <a:ln w="12700">
              <a:solidFill>
                <a:schemeClr val="tx1"/>
              </a:solidFill>
              <a:miter lim="800000"/>
              <a:headEnd/>
              <a:tailEnd/>
            </a:ln>
            <a:effectLst/>
          </p:spPr>
          <p:txBody>
            <a:bodyPr wrap="none" anchorCtr="1"/>
            <a:lstStyle/>
            <a:p>
              <a:r>
                <a:rPr lang="en-US" sz="1600"/>
                <a:t>.NET Framework</a:t>
              </a:r>
            </a:p>
          </p:txBody>
        </p:sp>
        <p:sp>
          <p:nvSpPr>
            <p:cNvPr id="1447942" name="Rectangle 6"/>
            <p:cNvSpPr>
              <a:spLocks noChangeArrowheads="1"/>
            </p:cNvSpPr>
            <p:nvPr/>
          </p:nvSpPr>
          <p:spPr bwMode="auto">
            <a:xfrm>
              <a:off x="1920" y="2928"/>
              <a:ext cx="2016" cy="288"/>
            </a:xfrm>
            <a:prstGeom prst="rect">
              <a:avLst/>
            </a:prstGeom>
            <a:solidFill>
              <a:schemeClr val="accent1"/>
            </a:solidFill>
            <a:ln w="12700">
              <a:solidFill>
                <a:schemeClr val="tx1"/>
              </a:solidFill>
              <a:miter lim="800000"/>
              <a:headEnd/>
              <a:tailEnd/>
            </a:ln>
            <a:effectLst/>
          </p:spPr>
          <p:txBody>
            <a:bodyPr wrap="none" anchor="ctr"/>
            <a:lstStyle/>
            <a:p>
              <a:r>
                <a:rPr lang="en-US" sz="1600"/>
                <a:t>Windows</a:t>
              </a:r>
            </a:p>
          </p:txBody>
        </p:sp>
        <p:sp>
          <p:nvSpPr>
            <p:cNvPr id="1447946" name="Rectangle 10"/>
            <p:cNvSpPr>
              <a:spLocks noChangeArrowheads="1"/>
            </p:cNvSpPr>
            <p:nvPr/>
          </p:nvSpPr>
          <p:spPr bwMode="auto">
            <a:xfrm>
              <a:off x="2832" y="2064"/>
              <a:ext cx="1104" cy="288"/>
            </a:xfrm>
            <a:prstGeom prst="rect">
              <a:avLst/>
            </a:prstGeom>
            <a:solidFill>
              <a:schemeClr val="accent1"/>
            </a:solidFill>
            <a:ln w="12700">
              <a:solidFill>
                <a:schemeClr val="tx1"/>
              </a:solidFill>
              <a:miter lim="800000"/>
              <a:headEnd/>
              <a:tailEnd/>
            </a:ln>
            <a:effectLst/>
          </p:spPr>
          <p:txBody>
            <a:bodyPr wrap="none" anchor="ctr"/>
            <a:lstStyle/>
            <a:p>
              <a:r>
                <a:rPr lang="en-US" sz="1600"/>
                <a:t>Web Service</a:t>
              </a:r>
            </a:p>
          </p:txBody>
        </p:sp>
        <p:sp>
          <p:nvSpPr>
            <p:cNvPr id="1447987" name="Rectangle 51"/>
            <p:cNvSpPr>
              <a:spLocks noChangeArrowheads="1"/>
            </p:cNvSpPr>
            <p:nvPr/>
          </p:nvSpPr>
          <p:spPr bwMode="auto">
            <a:xfrm>
              <a:off x="2016" y="2640"/>
              <a:ext cx="1824" cy="192"/>
            </a:xfrm>
            <a:prstGeom prst="rect">
              <a:avLst/>
            </a:prstGeom>
            <a:solidFill>
              <a:schemeClr val="accent2"/>
            </a:solidFill>
            <a:ln w="12700">
              <a:solidFill>
                <a:schemeClr val="tx1"/>
              </a:solidFill>
              <a:miter lim="800000"/>
              <a:headEnd/>
              <a:tailEnd/>
            </a:ln>
            <a:effectLst/>
          </p:spPr>
          <p:txBody>
            <a:bodyPr wrap="none" anchor="ctr"/>
            <a:lstStyle/>
            <a:p>
              <a:r>
                <a:rPr lang="en-US" sz="1600">
                  <a:solidFill>
                    <a:schemeClr val="bg1"/>
                  </a:solidFill>
                </a:rPr>
                <a:t>CLR</a:t>
              </a:r>
            </a:p>
          </p:txBody>
        </p:sp>
      </p:grpSp>
      <p:sp>
        <p:nvSpPr>
          <p:cNvPr id="1447938" name="Rectangle 2"/>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The .NET Platform</a:t>
            </a:r>
          </a:p>
        </p:txBody>
      </p:sp>
      <p:grpSp>
        <p:nvGrpSpPr>
          <p:cNvPr id="3" name="Group 20"/>
          <p:cNvGrpSpPr>
            <a:grpSpLocks/>
          </p:cNvGrpSpPr>
          <p:nvPr/>
        </p:nvGrpSpPr>
        <p:grpSpPr bwMode="auto">
          <a:xfrm>
            <a:off x="2514600" y="5638800"/>
            <a:ext cx="2057400" cy="762000"/>
            <a:chOff x="4272" y="1728"/>
            <a:chExt cx="1296" cy="624"/>
          </a:xfrm>
        </p:grpSpPr>
        <p:sp>
          <p:nvSpPr>
            <p:cNvPr id="1447949" name="Rectangle 13"/>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50" name="Rectangle 14"/>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.NET Foundation</a:t>
              </a:r>
              <a:br>
                <a:rPr lang="en-US" sz="1600"/>
              </a:br>
              <a:r>
                <a:rPr lang="en-US" sz="1600"/>
                <a:t>Web Services</a:t>
              </a:r>
            </a:p>
          </p:txBody>
        </p:sp>
      </p:grpSp>
      <p:grpSp>
        <p:nvGrpSpPr>
          <p:cNvPr id="4" name="Group 23"/>
          <p:cNvGrpSpPr>
            <a:grpSpLocks/>
          </p:cNvGrpSpPr>
          <p:nvPr/>
        </p:nvGrpSpPr>
        <p:grpSpPr bwMode="auto">
          <a:xfrm>
            <a:off x="304800" y="5638800"/>
            <a:ext cx="2057400" cy="762000"/>
            <a:chOff x="4272" y="1728"/>
            <a:chExt cx="1296" cy="624"/>
          </a:xfrm>
        </p:grpSpPr>
        <p:sp>
          <p:nvSpPr>
            <p:cNvPr id="1447960" name="Rectangle 24"/>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61" name="Rectangle 25"/>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Your Internal</a:t>
              </a:r>
              <a:br>
                <a:rPr lang="en-US" sz="1600"/>
              </a:br>
              <a:r>
                <a:rPr lang="en-US" sz="1600"/>
                <a:t>Web Service</a:t>
              </a:r>
            </a:p>
          </p:txBody>
        </p:sp>
      </p:grpSp>
      <p:grpSp>
        <p:nvGrpSpPr>
          <p:cNvPr id="5" name="Group 26"/>
          <p:cNvGrpSpPr>
            <a:grpSpLocks/>
          </p:cNvGrpSpPr>
          <p:nvPr/>
        </p:nvGrpSpPr>
        <p:grpSpPr bwMode="auto">
          <a:xfrm>
            <a:off x="4724400" y="5638800"/>
            <a:ext cx="2057400" cy="762000"/>
            <a:chOff x="4272" y="1728"/>
            <a:chExt cx="1296" cy="624"/>
          </a:xfrm>
        </p:grpSpPr>
        <p:sp>
          <p:nvSpPr>
            <p:cNvPr id="1447963" name="Rectangle 27"/>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64" name="Rectangle 28"/>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Third-Party</a:t>
              </a:r>
              <a:br>
                <a:rPr lang="en-US" sz="1600"/>
              </a:br>
              <a:r>
                <a:rPr lang="en-US" sz="1600"/>
                <a:t>Web Services</a:t>
              </a:r>
            </a:p>
          </p:txBody>
        </p:sp>
      </p:grpSp>
      <p:grpSp>
        <p:nvGrpSpPr>
          <p:cNvPr id="6" name="Group 29"/>
          <p:cNvGrpSpPr>
            <a:grpSpLocks/>
          </p:cNvGrpSpPr>
          <p:nvPr/>
        </p:nvGrpSpPr>
        <p:grpSpPr bwMode="auto">
          <a:xfrm>
            <a:off x="6934200" y="5638800"/>
            <a:ext cx="2057400" cy="762000"/>
            <a:chOff x="4272" y="1728"/>
            <a:chExt cx="1296" cy="624"/>
          </a:xfrm>
        </p:grpSpPr>
        <p:sp>
          <p:nvSpPr>
            <p:cNvPr id="1447966" name="Rectangle 30"/>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67" name="Rectangle 31"/>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.NET Enterprise</a:t>
              </a:r>
              <a:br>
                <a:rPr lang="en-US" sz="1600"/>
              </a:br>
              <a:r>
                <a:rPr lang="en-US" sz="1600"/>
                <a:t>Servers</a:t>
              </a:r>
            </a:p>
          </p:txBody>
        </p:sp>
      </p:grpSp>
      <p:grpSp>
        <p:nvGrpSpPr>
          <p:cNvPr id="7" name="Group 33"/>
          <p:cNvGrpSpPr>
            <a:grpSpLocks/>
          </p:cNvGrpSpPr>
          <p:nvPr/>
        </p:nvGrpSpPr>
        <p:grpSpPr bwMode="auto">
          <a:xfrm>
            <a:off x="2514600" y="1828800"/>
            <a:ext cx="2057400" cy="685800"/>
            <a:chOff x="4272" y="1728"/>
            <a:chExt cx="1296" cy="624"/>
          </a:xfrm>
        </p:grpSpPr>
        <p:sp>
          <p:nvSpPr>
            <p:cNvPr id="1447970" name="Rectangle 34"/>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71" name="Rectangle 35"/>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Clients</a:t>
              </a:r>
            </a:p>
          </p:txBody>
        </p:sp>
      </p:grpSp>
      <p:grpSp>
        <p:nvGrpSpPr>
          <p:cNvPr id="8" name="Group 36"/>
          <p:cNvGrpSpPr>
            <a:grpSpLocks/>
          </p:cNvGrpSpPr>
          <p:nvPr/>
        </p:nvGrpSpPr>
        <p:grpSpPr bwMode="auto">
          <a:xfrm>
            <a:off x="4724400" y="1828800"/>
            <a:ext cx="2057400" cy="685800"/>
            <a:chOff x="4272" y="1728"/>
            <a:chExt cx="1296" cy="624"/>
          </a:xfrm>
        </p:grpSpPr>
        <p:sp>
          <p:nvSpPr>
            <p:cNvPr id="1447973" name="Rectangle 37"/>
            <p:cNvSpPr>
              <a:spLocks noChangeArrowheads="1"/>
            </p:cNvSpPr>
            <p:nvPr/>
          </p:nvSpPr>
          <p:spPr bwMode="auto">
            <a:xfrm>
              <a:off x="4272" y="1728"/>
              <a:ext cx="1296" cy="624"/>
            </a:xfrm>
            <a:prstGeom prst="rect">
              <a:avLst/>
            </a:prstGeom>
            <a:solidFill>
              <a:schemeClr val="bg2"/>
            </a:solidFill>
            <a:ln w="12700">
              <a:solidFill>
                <a:schemeClr val="tx1"/>
              </a:solidFill>
              <a:miter lim="800000"/>
              <a:headEnd/>
              <a:tailEnd/>
            </a:ln>
            <a:effectLst/>
          </p:spPr>
          <p:txBody>
            <a:bodyPr anchor="ctr">
              <a:spAutoFit/>
            </a:bodyPr>
            <a:lstStyle/>
            <a:p>
              <a:endParaRPr lang="ru-RU"/>
            </a:p>
          </p:txBody>
        </p:sp>
        <p:sp>
          <p:nvSpPr>
            <p:cNvPr id="1447974" name="Rectangle 38"/>
            <p:cNvSpPr>
              <a:spLocks noChangeArrowheads="1"/>
            </p:cNvSpPr>
            <p:nvPr/>
          </p:nvSpPr>
          <p:spPr bwMode="auto">
            <a:xfrm>
              <a:off x="4368" y="1776"/>
              <a:ext cx="1104" cy="528"/>
            </a:xfrm>
            <a:prstGeom prst="rect">
              <a:avLst/>
            </a:prstGeom>
            <a:solidFill>
              <a:schemeClr val="accent1"/>
            </a:solidFill>
            <a:ln w="12700">
              <a:solidFill>
                <a:schemeClr val="tx1"/>
              </a:solidFill>
              <a:miter lim="800000"/>
              <a:headEnd/>
              <a:tailEnd/>
            </a:ln>
            <a:effectLst/>
          </p:spPr>
          <p:txBody>
            <a:bodyPr wrap="none" anchor="ctr"/>
            <a:lstStyle/>
            <a:p>
              <a:r>
                <a:rPr lang="en-US" sz="1600"/>
                <a:t>Applications</a:t>
              </a:r>
            </a:p>
          </p:txBody>
        </p:sp>
      </p:grpSp>
      <p:sp>
        <p:nvSpPr>
          <p:cNvPr id="1447977" name="Text Box 41"/>
          <p:cNvSpPr txBox="1">
            <a:spLocks noChangeArrowheads="1"/>
          </p:cNvSpPr>
          <p:nvPr/>
        </p:nvSpPr>
        <p:spPr bwMode="auto">
          <a:xfrm>
            <a:off x="758825" y="3810000"/>
            <a:ext cx="1831975" cy="825500"/>
          </a:xfrm>
          <a:prstGeom prst="rect">
            <a:avLst/>
          </a:prstGeom>
          <a:noFill/>
          <a:ln w="12700" algn="ctr">
            <a:noFill/>
            <a:miter lim="800000"/>
            <a:headEnd/>
            <a:tailEnd/>
          </a:ln>
          <a:effectLst/>
        </p:spPr>
        <p:txBody>
          <a:bodyPr wrap="none">
            <a:spAutoFit/>
          </a:bodyPr>
          <a:lstStyle/>
          <a:p>
            <a:r>
              <a:rPr lang="en-US" sz="1600"/>
              <a:t>Protocols: HTTP,</a:t>
            </a:r>
            <a:br>
              <a:rPr lang="en-US" sz="1600"/>
            </a:br>
            <a:r>
              <a:rPr lang="en-US" sz="1600"/>
              <a:t>HTML, XML, </a:t>
            </a:r>
            <a:br>
              <a:rPr lang="en-US" sz="1600"/>
            </a:br>
            <a:r>
              <a:rPr lang="en-US" sz="1600"/>
              <a:t>SOAP, UDDI</a:t>
            </a:r>
          </a:p>
        </p:txBody>
      </p:sp>
      <p:sp>
        <p:nvSpPr>
          <p:cNvPr id="1447978" name="Text Box 42"/>
          <p:cNvSpPr txBox="1">
            <a:spLocks noChangeArrowheads="1"/>
          </p:cNvSpPr>
          <p:nvPr/>
        </p:nvSpPr>
        <p:spPr bwMode="auto">
          <a:xfrm>
            <a:off x="6543675" y="3810000"/>
            <a:ext cx="1990725" cy="825500"/>
          </a:xfrm>
          <a:prstGeom prst="rect">
            <a:avLst/>
          </a:prstGeom>
          <a:noFill/>
          <a:ln w="12700" algn="ctr">
            <a:noFill/>
            <a:miter lim="800000"/>
            <a:headEnd/>
            <a:tailEnd/>
          </a:ln>
          <a:effectLst/>
        </p:spPr>
        <p:txBody>
          <a:bodyPr wrap="none">
            <a:spAutoFit/>
          </a:bodyPr>
          <a:lstStyle/>
          <a:p>
            <a:r>
              <a:rPr lang="en-US" sz="1600"/>
              <a:t>Tools:</a:t>
            </a:r>
            <a:br>
              <a:rPr lang="en-US" sz="1600"/>
            </a:br>
            <a:r>
              <a:rPr lang="en-US" sz="1600"/>
              <a:t>Visual Studio.NET,</a:t>
            </a:r>
            <a:br>
              <a:rPr lang="en-US" sz="1600"/>
            </a:br>
            <a:r>
              <a:rPr lang="en-US" sz="1600"/>
              <a:t>Notepad</a:t>
            </a:r>
          </a:p>
        </p:txBody>
      </p:sp>
      <p:sp>
        <p:nvSpPr>
          <p:cNvPr id="1447981" name="AutoShape 45"/>
          <p:cNvSpPr>
            <a:spLocks noChangeArrowheads="1"/>
          </p:cNvSpPr>
          <p:nvPr/>
        </p:nvSpPr>
        <p:spPr bwMode="auto">
          <a:xfrm rot="-854801">
            <a:off x="3409950" y="2438400"/>
            <a:ext cx="457200" cy="685800"/>
          </a:xfrm>
          <a:prstGeom prst="upDownArrow">
            <a:avLst>
              <a:gd name="adj1" fmla="val 50000"/>
              <a:gd name="adj2" fmla="val 30000"/>
            </a:avLst>
          </a:prstGeom>
          <a:solidFill>
            <a:schemeClr val="bg1"/>
          </a:solidFill>
          <a:ln w="12700" algn="ctr">
            <a:solidFill>
              <a:schemeClr val="tx1"/>
            </a:solidFill>
            <a:miter lim="800000"/>
            <a:headEnd/>
            <a:tailEnd/>
          </a:ln>
          <a:effectLst/>
        </p:spPr>
        <p:txBody>
          <a:bodyPr wrap="none" anchor="ctr"/>
          <a:lstStyle/>
          <a:p>
            <a:endParaRPr lang="ru-RU"/>
          </a:p>
        </p:txBody>
      </p:sp>
      <p:sp>
        <p:nvSpPr>
          <p:cNvPr id="1447982" name="AutoShape 46"/>
          <p:cNvSpPr>
            <a:spLocks noChangeArrowheads="1"/>
          </p:cNvSpPr>
          <p:nvPr/>
        </p:nvSpPr>
        <p:spPr bwMode="auto">
          <a:xfrm rot="1094467">
            <a:off x="5281613" y="2438400"/>
            <a:ext cx="457200" cy="685800"/>
          </a:xfrm>
          <a:prstGeom prst="upDownArrow">
            <a:avLst>
              <a:gd name="adj1" fmla="val 50000"/>
              <a:gd name="adj2" fmla="val 30000"/>
            </a:avLst>
          </a:prstGeom>
          <a:solidFill>
            <a:schemeClr val="bg1"/>
          </a:solidFill>
          <a:ln w="12700" algn="ctr">
            <a:solidFill>
              <a:schemeClr val="tx1"/>
            </a:solidFill>
            <a:miter lim="800000"/>
            <a:headEnd/>
            <a:tailEnd/>
          </a:ln>
          <a:effectLst/>
        </p:spPr>
        <p:txBody>
          <a:bodyPr wrap="none" anchor="ctr"/>
          <a:lstStyle/>
          <a:p>
            <a:endParaRPr lang="ru-RU"/>
          </a:p>
        </p:txBody>
      </p:sp>
      <p:sp>
        <p:nvSpPr>
          <p:cNvPr id="1447983" name="AutoShape 47"/>
          <p:cNvSpPr>
            <a:spLocks noChangeArrowheads="1"/>
          </p:cNvSpPr>
          <p:nvPr/>
        </p:nvSpPr>
        <p:spPr bwMode="auto">
          <a:xfrm rot="-2817739">
            <a:off x="6634957" y="4653756"/>
            <a:ext cx="457200" cy="1360487"/>
          </a:xfrm>
          <a:prstGeom prst="upDownArrow">
            <a:avLst>
              <a:gd name="adj1" fmla="val 50000"/>
              <a:gd name="adj2" fmla="val 59514"/>
            </a:avLst>
          </a:prstGeom>
          <a:solidFill>
            <a:schemeClr val="bg1"/>
          </a:solidFill>
          <a:ln w="12700" algn="ctr">
            <a:solidFill>
              <a:schemeClr val="tx1"/>
            </a:solidFill>
            <a:miter lim="800000"/>
            <a:headEnd/>
            <a:tailEnd/>
          </a:ln>
          <a:effectLst/>
        </p:spPr>
        <p:txBody>
          <a:bodyPr wrap="none" anchor="ctr"/>
          <a:lstStyle/>
          <a:p>
            <a:endParaRPr lang="ru-RU"/>
          </a:p>
        </p:txBody>
      </p:sp>
      <p:sp>
        <p:nvSpPr>
          <p:cNvPr id="1447984" name="AutoShape 48"/>
          <p:cNvSpPr>
            <a:spLocks noChangeArrowheads="1"/>
          </p:cNvSpPr>
          <p:nvPr/>
        </p:nvSpPr>
        <p:spPr bwMode="auto">
          <a:xfrm rot="-18858311">
            <a:off x="2255838" y="4708525"/>
            <a:ext cx="457200" cy="1295400"/>
          </a:xfrm>
          <a:prstGeom prst="upDownArrow">
            <a:avLst>
              <a:gd name="adj1" fmla="val 50000"/>
              <a:gd name="adj2" fmla="val 56667"/>
            </a:avLst>
          </a:prstGeom>
          <a:solidFill>
            <a:schemeClr val="bg1"/>
          </a:solidFill>
          <a:ln w="12700" algn="ctr">
            <a:solidFill>
              <a:schemeClr val="tx1"/>
            </a:solidFill>
            <a:miter lim="800000"/>
            <a:headEnd/>
            <a:tailEnd/>
          </a:ln>
          <a:effectLst/>
        </p:spPr>
        <p:txBody>
          <a:bodyPr wrap="none" anchor="ctr"/>
          <a:lstStyle/>
          <a:p>
            <a:endParaRPr lang="ru-RU"/>
          </a:p>
        </p:txBody>
      </p:sp>
      <p:sp>
        <p:nvSpPr>
          <p:cNvPr id="1447985" name="AutoShape 49"/>
          <p:cNvSpPr>
            <a:spLocks noChangeArrowheads="1"/>
          </p:cNvSpPr>
          <p:nvPr/>
        </p:nvSpPr>
        <p:spPr bwMode="auto">
          <a:xfrm rot="-20390369">
            <a:off x="3508375" y="5022850"/>
            <a:ext cx="457200" cy="763588"/>
          </a:xfrm>
          <a:prstGeom prst="upDownArrow">
            <a:avLst>
              <a:gd name="adj1" fmla="val 50000"/>
              <a:gd name="adj2" fmla="val 33403"/>
            </a:avLst>
          </a:prstGeom>
          <a:solidFill>
            <a:schemeClr val="bg1"/>
          </a:solidFill>
          <a:ln w="12700" algn="ctr">
            <a:solidFill>
              <a:schemeClr val="tx1"/>
            </a:solidFill>
            <a:miter lim="800000"/>
            <a:headEnd/>
            <a:tailEnd/>
          </a:ln>
          <a:effectLst/>
        </p:spPr>
        <p:txBody>
          <a:bodyPr wrap="none" anchor="ctr"/>
          <a:lstStyle/>
          <a:p>
            <a:endParaRPr lang="ru-RU"/>
          </a:p>
        </p:txBody>
      </p:sp>
      <p:sp>
        <p:nvSpPr>
          <p:cNvPr id="1447986" name="AutoShape 50"/>
          <p:cNvSpPr>
            <a:spLocks noChangeArrowheads="1"/>
          </p:cNvSpPr>
          <p:nvPr/>
        </p:nvSpPr>
        <p:spPr bwMode="auto">
          <a:xfrm rot="-23063622">
            <a:off x="5441950" y="5021263"/>
            <a:ext cx="457200" cy="762000"/>
          </a:xfrm>
          <a:prstGeom prst="upDownArrow">
            <a:avLst>
              <a:gd name="adj1" fmla="val 50000"/>
              <a:gd name="adj2" fmla="val 33333"/>
            </a:avLst>
          </a:prstGeom>
          <a:solidFill>
            <a:schemeClr val="bg1"/>
          </a:solidFill>
          <a:ln w="12700" algn="ctr">
            <a:solidFill>
              <a:schemeClr val="tx1"/>
            </a:solidFill>
            <a:miter lim="800000"/>
            <a:headEnd/>
            <a:tailEnd/>
          </a:ln>
          <a:effectLst/>
        </p:spPr>
        <p:txBody>
          <a:bodyPr wrap="none" anchor="ctr"/>
          <a:lstStyle/>
          <a:p>
            <a:endParaRPr lang="ru-RU"/>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25" name="Rectangle 5"/>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Overview</a:t>
            </a:r>
          </a:p>
        </p:txBody>
      </p:sp>
      <p:sp>
        <p:nvSpPr>
          <p:cNvPr id="1387526" name="Rectangle 6"/>
          <p:cNvSpPr>
            <a:spLocks noGrp="1" noChangeArrowheads="1"/>
          </p:cNvSpPr>
          <p:nvPr>
            <p:ph type="body" idx="1"/>
          </p:nvPr>
        </p:nvSpPr>
        <p:spPr>
          <a:xfrm>
            <a:off x="457200" y="1905000"/>
            <a:ext cx="8229600" cy="4572000"/>
          </a:xfrm>
        </p:spPr>
        <p:txBody>
          <a:bodyPr/>
          <a:lstStyle/>
          <a:p>
            <a:pPr>
              <a:spcBef>
                <a:spcPct val="25000"/>
              </a:spcBef>
            </a:pPr>
            <a:r>
              <a:rPr lang="en-US"/>
              <a:t>The CLR provides a run-time environment that manages the execution of code and provides services that improves development, deploy-ment, and run time</a:t>
            </a:r>
          </a:p>
          <a:p>
            <a:pPr>
              <a:spcBef>
                <a:spcPct val="25000"/>
              </a:spcBef>
            </a:pPr>
            <a:r>
              <a:rPr lang="en-US"/>
              <a:t>Code that targets the CLR is called </a:t>
            </a:r>
            <a:br>
              <a:rPr lang="en-US"/>
            </a:br>
            <a:r>
              <a:rPr lang="en-US"/>
              <a:t>managed code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Rectangle 2"/>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Goals</a:t>
            </a:r>
          </a:p>
        </p:txBody>
      </p:sp>
      <p:sp>
        <p:nvSpPr>
          <p:cNvPr id="1703939" name="Rectangle 3"/>
          <p:cNvSpPr>
            <a:spLocks noGrp="1" noChangeArrowheads="1"/>
          </p:cNvSpPr>
          <p:nvPr>
            <p:ph type="body" idx="1"/>
          </p:nvPr>
        </p:nvSpPr>
        <p:spPr/>
        <p:txBody>
          <a:bodyPr/>
          <a:lstStyle/>
          <a:p>
            <a:pPr>
              <a:lnSpc>
                <a:spcPct val="90000"/>
              </a:lnSpc>
              <a:spcBef>
                <a:spcPct val="25000"/>
              </a:spcBef>
            </a:pPr>
            <a:r>
              <a:rPr lang="en-US"/>
              <a:t>Development services</a:t>
            </a:r>
          </a:p>
          <a:p>
            <a:pPr lvl="1">
              <a:lnSpc>
                <a:spcPct val="90000"/>
              </a:lnSpc>
              <a:spcBef>
                <a:spcPct val="25000"/>
              </a:spcBef>
            </a:pPr>
            <a:r>
              <a:rPr lang="en-US"/>
              <a:t>Deep cross-language interoperability</a:t>
            </a:r>
          </a:p>
          <a:p>
            <a:pPr lvl="1">
              <a:lnSpc>
                <a:spcPct val="90000"/>
              </a:lnSpc>
              <a:spcBef>
                <a:spcPct val="25000"/>
              </a:spcBef>
            </a:pPr>
            <a:r>
              <a:rPr lang="en-US"/>
              <a:t>Increased productivity</a:t>
            </a:r>
          </a:p>
          <a:p>
            <a:pPr>
              <a:lnSpc>
                <a:spcPct val="90000"/>
              </a:lnSpc>
              <a:spcBef>
                <a:spcPct val="25000"/>
              </a:spcBef>
            </a:pPr>
            <a:r>
              <a:rPr lang="en-US"/>
              <a:t>Deployment services</a:t>
            </a:r>
          </a:p>
          <a:p>
            <a:pPr lvl="1">
              <a:lnSpc>
                <a:spcPct val="90000"/>
              </a:lnSpc>
              <a:spcBef>
                <a:spcPct val="25000"/>
              </a:spcBef>
            </a:pPr>
            <a:r>
              <a:rPr lang="en-US"/>
              <a:t>Simple, reliable deployment</a:t>
            </a:r>
          </a:p>
          <a:p>
            <a:pPr lvl="1">
              <a:lnSpc>
                <a:spcPct val="90000"/>
              </a:lnSpc>
              <a:spcBef>
                <a:spcPct val="25000"/>
              </a:spcBef>
            </a:pPr>
            <a:r>
              <a:rPr lang="en-US"/>
              <a:t>Fewer versioning problems – </a:t>
            </a:r>
            <a:r>
              <a:rPr lang="en-US" sz="2000" b="1"/>
              <a:t>NO MORE ‘DLL HELL’</a:t>
            </a:r>
          </a:p>
          <a:p>
            <a:pPr>
              <a:lnSpc>
                <a:spcPct val="90000"/>
              </a:lnSpc>
              <a:spcBef>
                <a:spcPct val="25000"/>
              </a:spcBef>
            </a:pPr>
            <a:r>
              <a:rPr lang="en-US"/>
              <a:t>Run-time services</a:t>
            </a:r>
          </a:p>
          <a:p>
            <a:pPr lvl="1">
              <a:lnSpc>
                <a:spcPct val="90000"/>
              </a:lnSpc>
              <a:spcBef>
                <a:spcPct val="25000"/>
              </a:spcBef>
            </a:pPr>
            <a:r>
              <a:rPr lang="en-US"/>
              <a:t>Performance </a:t>
            </a:r>
          </a:p>
          <a:p>
            <a:pPr lvl="1">
              <a:lnSpc>
                <a:spcPct val="90000"/>
              </a:lnSpc>
              <a:spcBef>
                <a:spcPct val="25000"/>
              </a:spcBef>
            </a:pPr>
            <a:r>
              <a:rPr lang="en-US"/>
              <a:t>Scalability </a:t>
            </a:r>
          </a:p>
          <a:p>
            <a:pPr lvl="1">
              <a:lnSpc>
                <a:spcPct val="90000"/>
              </a:lnSpc>
              <a:spcBef>
                <a:spcPct val="25000"/>
              </a:spcBef>
            </a:pPr>
            <a:r>
              <a:rPr lang="en-US"/>
              <a:t>Availability</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Rectangle 2"/>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Goal: Simpler Development</a:t>
            </a:r>
          </a:p>
        </p:txBody>
      </p:sp>
      <p:sp>
        <p:nvSpPr>
          <p:cNvPr id="1509381" name="Rectangle 5"/>
          <p:cNvSpPr>
            <a:spLocks noGrp="1" noChangeArrowheads="1"/>
          </p:cNvSpPr>
          <p:nvPr>
            <p:ph type="body" idx="1"/>
          </p:nvPr>
        </p:nvSpPr>
        <p:spPr/>
        <p:txBody>
          <a:bodyPr/>
          <a:lstStyle/>
          <a:p>
            <a:pPr>
              <a:lnSpc>
                <a:spcPct val="90000"/>
              </a:lnSpc>
            </a:pPr>
            <a:r>
              <a:rPr lang="en-US"/>
              <a:t>Plumbing disappears</a:t>
            </a:r>
          </a:p>
          <a:p>
            <a:pPr lvl="1">
              <a:lnSpc>
                <a:spcPct val="90000"/>
              </a:lnSpc>
            </a:pPr>
            <a:r>
              <a:rPr lang="en-US"/>
              <a:t>Metadata</a:t>
            </a:r>
          </a:p>
          <a:p>
            <a:pPr lvl="1">
              <a:lnSpc>
                <a:spcPct val="90000"/>
              </a:lnSpc>
            </a:pPr>
            <a:r>
              <a:rPr lang="en-US"/>
              <a:t>Transparent proxies</a:t>
            </a:r>
          </a:p>
          <a:p>
            <a:pPr lvl="1">
              <a:lnSpc>
                <a:spcPct val="90000"/>
              </a:lnSpc>
            </a:pPr>
            <a:r>
              <a:rPr lang="en-US"/>
              <a:t>Memory management</a:t>
            </a:r>
          </a:p>
          <a:p>
            <a:pPr lvl="1">
              <a:lnSpc>
                <a:spcPct val="90000"/>
              </a:lnSpc>
            </a:pPr>
            <a:r>
              <a:rPr lang="en-US"/>
              <a:t>Consistent exception handling</a:t>
            </a:r>
          </a:p>
          <a:p>
            <a:pPr>
              <a:lnSpc>
                <a:spcPct val="90000"/>
              </a:lnSpc>
            </a:pPr>
            <a:r>
              <a:rPr lang="en-US"/>
              <a:t>Great WYSIWYG tool support</a:t>
            </a:r>
          </a:p>
          <a:p>
            <a:pPr lvl="1">
              <a:lnSpc>
                <a:spcPct val="90000"/>
              </a:lnSpc>
            </a:pPr>
            <a:r>
              <a:rPr lang="en-US"/>
              <a:t>Designers and wizards</a:t>
            </a:r>
          </a:p>
          <a:p>
            <a:pPr lvl="1">
              <a:lnSpc>
                <a:spcPct val="90000"/>
              </a:lnSpc>
            </a:pPr>
            <a:r>
              <a:rPr lang="en-US"/>
              <a:t>Debuggers </a:t>
            </a:r>
          </a:p>
          <a:p>
            <a:pPr lvl="1">
              <a:lnSpc>
                <a:spcPct val="90000"/>
              </a:lnSpc>
            </a:pPr>
            <a:r>
              <a:rPr lang="en-US"/>
              <a:t>Profilers</a:t>
            </a:r>
          </a:p>
          <a:p>
            <a:pPr>
              <a:lnSpc>
                <a:spcPct val="90000"/>
              </a:lnSpc>
            </a:pPr>
            <a:r>
              <a:rPr lang="en-US"/>
              <a:t>Increased productivity</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1026" name="Picture 2" descr="K:\Work\Pedagogical\IFE\courses\.NET FrameWork\9ba30ba10ee562a870395e777a63f4ec.png"/>
          <p:cNvPicPr>
            <a:picLocks noChangeAspect="1" noChangeArrowheads="1"/>
          </p:cNvPicPr>
          <p:nvPr/>
        </p:nvPicPr>
        <p:blipFill>
          <a:blip r:embed="rId3" cstate="print"/>
          <a:srcRect/>
          <a:stretch>
            <a:fillRect/>
          </a:stretch>
        </p:blipFill>
        <p:spPr bwMode="auto">
          <a:xfrm>
            <a:off x="0" y="580986"/>
            <a:ext cx="9144000" cy="5868928"/>
          </a:xfrm>
          <a:prstGeom prst="rect">
            <a:avLst/>
          </a:prstGeom>
          <a:noFill/>
        </p:spPr>
      </p:pic>
      <p:pic>
        <p:nvPicPr>
          <p:cNvPr id="18434" name="Picture 2"/>
          <p:cNvPicPr>
            <a:picLocks noChangeAspect="1" noChangeArrowheads="1"/>
          </p:cNvPicPr>
          <p:nvPr/>
        </p:nvPicPr>
        <p:blipFill>
          <a:blip r:embed="rId4" cstate="print"/>
          <a:srcRect/>
          <a:stretch>
            <a:fillRect/>
          </a:stretch>
        </p:blipFill>
        <p:spPr bwMode="auto">
          <a:xfrm>
            <a:off x="5484825" y="6130962"/>
            <a:ext cx="2371725" cy="523875"/>
          </a:xfrm>
          <a:prstGeom prst="rect">
            <a:avLst/>
          </a:prstGeom>
          <a:noFill/>
          <a:ln w="9525">
            <a:noFill/>
            <a:miter lim="800000"/>
            <a:headEnd/>
            <a:tailEnd/>
          </a:ln>
          <a:effectLst/>
        </p:spPr>
      </p:pic>
      <p:pic>
        <p:nvPicPr>
          <p:cNvPr id="18435" name="Picture 3"/>
          <p:cNvPicPr>
            <a:picLocks noChangeAspect="1" noChangeArrowheads="1"/>
          </p:cNvPicPr>
          <p:nvPr/>
        </p:nvPicPr>
        <p:blipFill>
          <a:blip r:embed="rId5" cstate="print"/>
          <a:srcRect/>
          <a:stretch>
            <a:fillRect/>
          </a:stretch>
        </p:blipFill>
        <p:spPr bwMode="auto">
          <a:xfrm>
            <a:off x="2439395" y="73026"/>
            <a:ext cx="964190" cy="580986"/>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2000" fill="hold"/>
                                        <p:tgtEl>
                                          <p:spTgt spid="1026"/>
                                        </p:tgtEl>
                                        <p:attrNameLst>
                                          <p:attrName>ppt_w</p:attrName>
                                        </p:attrNameLst>
                                      </p:cBhvr>
                                      <p:tavLst>
                                        <p:tav tm="0">
                                          <p:val>
                                            <p:fltVal val="0"/>
                                          </p:val>
                                        </p:tav>
                                        <p:tav tm="100000">
                                          <p:val>
                                            <p:strVal val="#ppt_w"/>
                                          </p:val>
                                        </p:tav>
                                      </p:tavLst>
                                    </p:anim>
                                    <p:anim calcmode="lin" valueType="num">
                                      <p:cBhvr>
                                        <p:cTn id="8" dur="2000" fill="hold"/>
                                        <p:tgtEl>
                                          <p:spTgt spid="1026"/>
                                        </p:tgtEl>
                                        <p:attrNameLst>
                                          <p:attrName>ppt_h</p:attrName>
                                        </p:attrNameLst>
                                      </p:cBhvr>
                                      <p:tavLst>
                                        <p:tav tm="0">
                                          <p:val>
                                            <p:fltVal val="0"/>
                                          </p:val>
                                        </p:tav>
                                        <p:tav tm="100000">
                                          <p:val>
                                            <p:strVal val="#ppt_h"/>
                                          </p:val>
                                        </p:tav>
                                      </p:tavLst>
                                    </p:anim>
                                    <p:animEffect transition="in" filter="fade">
                                      <p:cBhvr>
                                        <p:cTn id="9"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Goal: Simpler, Safer Deployment</a:t>
            </a:r>
          </a:p>
        </p:txBody>
      </p:sp>
      <p:sp>
        <p:nvSpPr>
          <p:cNvPr id="1511429" name="Rectangle 5"/>
          <p:cNvSpPr>
            <a:spLocks noGrp="1" noChangeArrowheads="1"/>
          </p:cNvSpPr>
          <p:nvPr>
            <p:ph type="body" idx="1"/>
          </p:nvPr>
        </p:nvSpPr>
        <p:spPr/>
        <p:txBody>
          <a:bodyPr/>
          <a:lstStyle/>
          <a:p>
            <a:r>
              <a:rPr lang="en-US"/>
              <a:t>No registration, zero-impact install</a:t>
            </a:r>
          </a:p>
          <a:p>
            <a:pPr lvl="1"/>
            <a:r>
              <a:rPr lang="en-US"/>
              <a:t>XCOPY deployment, incremental download</a:t>
            </a:r>
          </a:p>
          <a:p>
            <a:r>
              <a:rPr lang="en-US"/>
              <a:t>Side-by-side versions of shared components</a:t>
            </a:r>
          </a:p>
          <a:p>
            <a:pPr lvl="1"/>
            <a:r>
              <a:rPr lang="en-US"/>
              <a:t>Capture version at compile time</a:t>
            </a:r>
          </a:p>
          <a:p>
            <a:pPr lvl="1"/>
            <a:r>
              <a:rPr lang="en-US"/>
              <a:t>Administrative policy at run time</a:t>
            </a:r>
          </a:p>
          <a:p>
            <a:r>
              <a:rPr lang="en-US"/>
              <a:t>Evidence-based security policy</a:t>
            </a:r>
          </a:p>
          <a:p>
            <a:pPr lvl="1"/>
            <a:r>
              <a:rPr lang="en-US"/>
              <a:t>Based on code as well as user</a:t>
            </a:r>
          </a:p>
          <a:p>
            <a:pPr lvl="1"/>
            <a:r>
              <a:rPr lang="en-US"/>
              <a:t>Code origin (location)</a:t>
            </a:r>
          </a:p>
          <a:p>
            <a:pPr lvl="1"/>
            <a:r>
              <a:rPr lang="en-US"/>
              <a:t>Publisher (public key)</a:t>
            </a:r>
          </a:p>
          <a:p>
            <a:endParaRPr lang="en-US"/>
          </a:p>
        </p:txBody>
      </p:sp>
      <p:grpSp>
        <p:nvGrpSpPr>
          <p:cNvPr id="2" name="Group 8"/>
          <p:cNvGrpSpPr>
            <a:grpSpLocks/>
          </p:cNvGrpSpPr>
          <p:nvPr/>
        </p:nvGrpSpPr>
        <p:grpSpPr bwMode="auto">
          <a:xfrm>
            <a:off x="6705600" y="3657600"/>
            <a:ext cx="1627188" cy="1143000"/>
            <a:chOff x="4495" y="2064"/>
            <a:chExt cx="1025" cy="720"/>
          </a:xfrm>
        </p:grpSpPr>
        <p:sp>
          <p:nvSpPr>
            <p:cNvPr id="1511431" name="AutoShape 7"/>
            <p:cNvSpPr>
              <a:spLocks noChangeArrowheads="1"/>
            </p:cNvSpPr>
            <p:nvPr/>
          </p:nvSpPr>
          <p:spPr bwMode="auto">
            <a:xfrm>
              <a:off x="4656" y="2064"/>
              <a:ext cx="720" cy="720"/>
            </a:xfrm>
            <a:custGeom>
              <a:avLst/>
              <a:gdLst>
                <a:gd name="G0" fmla="+- 2475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96" y="15746"/>
                  </a:moveTo>
                  <a:cubicBezTo>
                    <a:pt x="18554" y="14314"/>
                    <a:pt x="19125" y="12580"/>
                    <a:pt x="19125" y="10800"/>
                  </a:cubicBezTo>
                  <a:cubicBezTo>
                    <a:pt x="19125" y="6202"/>
                    <a:pt x="15397" y="2475"/>
                    <a:pt x="10800" y="2475"/>
                  </a:cubicBezTo>
                  <a:cubicBezTo>
                    <a:pt x="9019" y="2474"/>
                    <a:pt x="7285" y="3045"/>
                    <a:pt x="5853" y="4103"/>
                  </a:cubicBezTo>
                  <a:close/>
                  <a:moveTo>
                    <a:pt x="4103" y="5853"/>
                  </a:moveTo>
                  <a:cubicBezTo>
                    <a:pt x="3045" y="7285"/>
                    <a:pt x="2475" y="9019"/>
                    <a:pt x="2475" y="10799"/>
                  </a:cubicBezTo>
                  <a:cubicBezTo>
                    <a:pt x="2475" y="15397"/>
                    <a:pt x="6202" y="19125"/>
                    <a:pt x="10800" y="19125"/>
                  </a:cubicBezTo>
                  <a:cubicBezTo>
                    <a:pt x="12580" y="19125"/>
                    <a:pt x="14314" y="18554"/>
                    <a:pt x="15746" y="17496"/>
                  </a:cubicBezTo>
                  <a:close/>
                </a:path>
              </a:pathLst>
            </a:custGeom>
            <a:solidFill>
              <a:schemeClr val="folHlink"/>
            </a:solidFill>
            <a:ln w="12700">
              <a:solidFill>
                <a:schemeClr val="tx1"/>
              </a:solidFill>
              <a:miter lim="800000"/>
              <a:headEnd/>
              <a:tailEnd/>
            </a:ln>
            <a:effectLst/>
          </p:spPr>
          <p:txBody>
            <a:bodyPr wrap="none" anchor="ctr"/>
            <a:lstStyle/>
            <a:p>
              <a:endParaRPr lang="ru-RU"/>
            </a:p>
          </p:txBody>
        </p:sp>
        <p:sp>
          <p:nvSpPr>
            <p:cNvPr id="1511430" name="Text Box 6"/>
            <p:cNvSpPr txBox="1">
              <a:spLocks noChangeArrowheads="1"/>
            </p:cNvSpPr>
            <p:nvPr/>
          </p:nvSpPr>
          <p:spPr bwMode="auto">
            <a:xfrm>
              <a:off x="4495" y="2226"/>
              <a:ext cx="1025" cy="327"/>
            </a:xfrm>
            <a:prstGeom prst="rect">
              <a:avLst/>
            </a:prstGeom>
            <a:noFill/>
            <a:ln w="12700">
              <a:noFill/>
              <a:miter lim="800000"/>
              <a:headEnd/>
              <a:tailEnd/>
            </a:ln>
            <a:effectLst/>
          </p:spPr>
          <p:txBody>
            <a:bodyPr wrap="none">
              <a:spAutoFit/>
            </a:bodyPr>
            <a:lstStyle/>
            <a:p>
              <a:r>
                <a:rPr lang="en-US" sz="2800"/>
                <a:t>DLL Hell</a:t>
              </a: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2"/>
          <p:cNvSpPr>
            <a:spLocks noGrp="1" noChangeArrowheads="1"/>
          </p:cNvSpPr>
          <p:nvPr>
            <p:ph type="title"/>
          </p:nvPr>
        </p:nvSpPr>
        <p:spPr/>
        <p:txBody>
          <a:bodyPr/>
          <a:lstStyle/>
          <a:p>
            <a:r>
              <a:rPr lang="en-US">
                <a:solidFill>
                  <a:schemeClr val="tx1"/>
                </a:solidFill>
              </a:rPr>
              <a:t>What Is the CLR?</a:t>
            </a:r>
            <a:br>
              <a:rPr lang="en-US">
                <a:solidFill>
                  <a:schemeClr val="tx1"/>
                </a:solidFill>
              </a:rPr>
            </a:br>
            <a:r>
              <a:rPr lang="en-US" sz="3200">
                <a:solidFill>
                  <a:schemeClr val="tx1"/>
                </a:solidFill>
              </a:rPr>
              <a:t>Goal: Scalability</a:t>
            </a:r>
          </a:p>
        </p:txBody>
      </p:sp>
      <p:sp>
        <p:nvSpPr>
          <p:cNvPr id="1513477" name="Rectangle 5"/>
          <p:cNvSpPr>
            <a:spLocks noGrp="1" noChangeArrowheads="1"/>
          </p:cNvSpPr>
          <p:nvPr>
            <p:ph type="body" idx="1"/>
          </p:nvPr>
        </p:nvSpPr>
        <p:spPr/>
        <p:txBody>
          <a:bodyPr/>
          <a:lstStyle/>
          <a:p>
            <a:r>
              <a:rPr lang="en-US" sz="2400"/>
              <a:t>Smart device to Web Farm</a:t>
            </a:r>
          </a:p>
          <a:p>
            <a:r>
              <a:rPr lang="en-US" sz="2400"/>
              <a:t>Automatic memory management</a:t>
            </a:r>
          </a:p>
          <a:p>
            <a:pPr lvl="1"/>
            <a:r>
              <a:rPr lang="en-US" sz="2000"/>
              <a:t>Self-configuring</a:t>
            </a:r>
          </a:p>
          <a:p>
            <a:pPr lvl="1"/>
            <a:r>
              <a:rPr lang="en-US" sz="2000"/>
              <a:t>Dynamically tuning</a:t>
            </a:r>
          </a:p>
          <a:p>
            <a:r>
              <a:rPr lang="en-US" sz="2400"/>
              <a:t>Thread pool</a:t>
            </a:r>
          </a:p>
          <a:p>
            <a:r>
              <a:rPr lang="en-US" sz="2400"/>
              <a:t>Asynchronous messaging</a:t>
            </a:r>
          </a:p>
          <a:p>
            <a:pPr lvl="1"/>
            <a:r>
              <a:rPr lang="en-US" sz="2000"/>
              <a:t>Object remoting</a:t>
            </a:r>
          </a:p>
          <a:p>
            <a:pPr lvl="1"/>
            <a:r>
              <a:rPr lang="en-US" sz="2000"/>
              <a:t>Events</a:t>
            </a:r>
          </a:p>
          <a:p>
            <a:r>
              <a:rPr lang="en-US" sz="2400"/>
              <a:t>Smart device version</a:t>
            </a:r>
          </a:p>
          <a:p>
            <a:pPr lvl="1"/>
            <a:r>
              <a:rPr lang="en-US" sz="2000"/>
              <a:t>Multiple RTOSes</a:t>
            </a:r>
          </a:p>
          <a:p>
            <a:pPr lvl="1"/>
            <a:r>
              <a:rPr lang="en-US" sz="2000"/>
              <a:t>Same tools used for desktop</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lstStyle/>
          <a:p>
            <a:r>
              <a:rPr lang="en-US">
                <a:solidFill>
                  <a:schemeClr val="tx1"/>
                </a:solidFill>
              </a:rPr>
              <a:t>What Is the CLR?</a:t>
            </a:r>
            <a:r>
              <a:rPr lang="en-US" sz="4800">
                <a:solidFill>
                  <a:schemeClr val="tx1"/>
                </a:solidFill>
              </a:rPr>
              <a:t/>
            </a:r>
            <a:br>
              <a:rPr lang="en-US" sz="4800">
                <a:solidFill>
                  <a:schemeClr val="tx1"/>
                </a:solidFill>
              </a:rPr>
            </a:br>
            <a:r>
              <a:rPr lang="en-US" sz="3200">
                <a:solidFill>
                  <a:schemeClr val="tx1"/>
                </a:solidFill>
              </a:rPr>
              <a:t>Goal: Rich Web Clients, Safe Hosting</a:t>
            </a:r>
          </a:p>
        </p:txBody>
      </p:sp>
      <p:sp>
        <p:nvSpPr>
          <p:cNvPr id="1515525" name="Rectangle 5"/>
          <p:cNvSpPr>
            <a:spLocks noGrp="1" noChangeArrowheads="1"/>
          </p:cNvSpPr>
          <p:nvPr>
            <p:ph type="body" idx="1"/>
          </p:nvPr>
        </p:nvSpPr>
        <p:spPr/>
        <p:txBody>
          <a:bodyPr/>
          <a:lstStyle/>
          <a:p>
            <a:r>
              <a:rPr lang="en-US"/>
              <a:t>WinForms on the client</a:t>
            </a:r>
          </a:p>
          <a:p>
            <a:r>
              <a:rPr lang="en-US"/>
              <a:t>ASP.NET Web Forms on the server</a:t>
            </a:r>
          </a:p>
          <a:p>
            <a:r>
              <a:rPr lang="en-US"/>
              <a:t>Code is granted permissions</a:t>
            </a:r>
          </a:p>
          <a:p>
            <a:pPr lvl="1"/>
            <a:r>
              <a:rPr lang="en-US"/>
              <a:t>Evidence is used by policy to grant permissions</a:t>
            </a:r>
          </a:p>
          <a:p>
            <a:r>
              <a:rPr lang="en-US"/>
              <a:t>Application that starts runtime</a:t>
            </a:r>
          </a:p>
          <a:p>
            <a:pPr lvl="2"/>
            <a:r>
              <a:rPr lang="en-US"/>
              <a:t>Like Internet Explorer, IIS, SQL Server</a:t>
            </a:r>
            <a:r>
              <a:rPr lang="en-US" baseline="30000"/>
              <a:t>™</a:t>
            </a:r>
            <a:r>
              <a:rPr lang="en-US"/>
              <a:t>, Shell</a:t>
            </a:r>
          </a:p>
          <a:p>
            <a:pPr lvl="1"/>
            <a:r>
              <a:rPr lang="en-US"/>
              <a:t>Provides some evidence</a:t>
            </a:r>
          </a:p>
          <a:p>
            <a:pPr lvl="1"/>
            <a:r>
              <a:rPr lang="en-US"/>
              <a:t>Controls code loading</a:t>
            </a:r>
          </a:p>
          <a:p>
            <a:pPr lvl="1"/>
            <a:r>
              <a:rPr lang="en-US"/>
              <a:t>Maps applications to processes</a:t>
            </a:r>
          </a:p>
          <a:p>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1" name="Rectangle 3"/>
          <p:cNvSpPr>
            <a:spLocks noGrp="1" noChangeArrowheads="1"/>
          </p:cNvSpPr>
          <p:nvPr>
            <p:ph type="body" idx="1"/>
          </p:nvPr>
        </p:nvSpPr>
        <p:spPr>
          <a:xfrm>
            <a:off x="363538" y="1905000"/>
            <a:ext cx="8399462" cy="3492500"/>
          </a:xfrm>
          <a:noFill/>
          <a:ln/>
        </p:spPr>
        <p:txBody>
          <a:bodyPr lIns="182562" tIns="46038" rIns="182562" bIns="46038">
            <a:spAutoFit/>
          </a:bodyPr>
          <a:lstStyle/>
          <a:p>
            <a:pPr marL="463550" indent="-463550"/>
            <a:r>
              <a:rPr lang="en-US" sz="2400"/>
              <a:t>COM, ASP, VB, C++</a:t>
            </a:r>
          </a:p>
          <a:p>
            <a:pPr marL="852488" lvl="1" indent="-387350"/>
            <a:r>
              <a:rPr lang="en-US" sz="2000"/>
              <a:t>All services available</a:t>
            </a:r>
          </a:p>
          <a:p>
            <a:pPr marL="852488" lvl="1" indent="-387350"/>
            <a:r>
              <a:rPr lang="en-US" sz="2000"/>
              <a:t>Many services redesigned</a:t>
            </a:r>
          </a:p>
          <a:p>
            <a:pPr marL="1265238" lvl="2" indent="-411163"/>
            <a:r>
              <a:rPr lang="en-US" sz="1800"/>
              <a:t>Ease of use</a:t>
            </a:r>
          </a:p>
          <a:p>
            <a:pPr marL="1265238" lvl="2" indent="-411163"/>
            <a:r>
              <a:rPr lang="en-US" sz="1800"/>
              <a:t>Scalability</a:t>
            </a:r>
          </a:p>
          <a:p>
            <a:pPr marL="1265238" lvl="2" indent="-411163"/>
            <a:r>
              <a:rPr lang="en-US" sz="1800"/>
              <a:t>Consistent API</a:t>
            </a:r>
          </a:p>
          <a:p>
            <a:pPr marL="463550" indent="-463550"/>
            <a:r>
              <a:rPr lang="en-US" sz="2400"/>
              <a:t>Consistent framework raises the abstraction layer</a:t>
            </a:r>
          </a:p>
          <a:p>
            <a:pPr marL="463550" indent="-463550"/>
            <a:r>
              <a:rPr lang="en-US" sz="2400"/>
              <a:t>Gradual transition from simplicity to full power</a:t>
            </a:r>
          </a:p>
          <a:p>
            <a:pPr marL="463550" indent="-463550"/>
            <a:r>
              <a:rPr lang="en-US" sz="2400"/>
              <a:t>Less training, greater productivity</a:t>
            </a:r>
          </a:p>
        </p:txBody>
      </p:sp>
      <p:sp>
        <p:nvSpPr>
          <p:cNvPr id="1517573" name="Rectangle 5"/>
          <p:cNvSpPr>
            <a:spLocks noGrp="1" noChangeArrowheads="1"/>
          </p:cNvSpPr>
          <p:nvPr>
            <p:ph type="title"/>
          </p:nvPr>
        </p:nvSpPr>
        <p:spPr/>
        <p:txBody>
          <a:bodyPr/>
          <a:lstStyle/>
          <a:p>
            <a:r>
              <a:rPr lang="en-US">
                <a:solidFill>
                  <a:schemeClr val="tx1"/>
                </a:solidFill>
              </a:rPr>
              <a:t>What Is the CLR?</a:t>
            </a:r>
            <a:r>
              <a:rPr lang="en-US" sz="4800">
                <a:solidFill>
                  <a:schemeClr val="tx1"/>
                </a:solidFill>
              </a:rPr>
              <a:t/>
            </a:r>
            <a:br>
              <a:rPr lang="en-US" sz="4800">
                <a:solidFill>
                  <a:schemeClr val="tx1"/>
                </a:solidFill>
              </a:rPr>
            </a:br>
            <a:r>
              <a:rPr lang="en-US" sz="3200">
                <a:solidFill>
                  <a:schemeClr val="tx1"/>
                </a:solidFill>
              </a:rPr>
              <a:t>Goal: Converge Programming Models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Grp="1" noChangeArrowheads="1"/>
          </p:cNvSpPr>
          <p:nvPr>
            <p:ph type="title"/>
          </p:nvPr>
        </p:nvSpPr>
        <p:spPr/>
        <p:txBody>
          <a:bodyPr/>
          <a:lstStyle/>
          <a:p>
            <a:r>
              <a:rPr lang="en-US">
                <a:solidFill>
                  <a:schemeClr val="tx1"/>
                </a:solidFill>
              </a:rPr>
              <a:t>What Is the CLR?</a:t>
            </a:r>
            <a:r>
              <a:rPr lang="en-US" sz="4800">
                <a:solidFill>
                  <a:schemeClr val="tx1"/>
                </a:solidFill>
              </a:rPr>
              <a:t/>
            </a:r>
            <a:br>
              <a:rPr lang="en-US" sz="4800">
                <a:solidFill>
                  <a:schemeClr val="tx1"/>
                </a:solidFill>
              </a:rPr>
            </a:br>
            <a:r>
              <a:rPr lang="en-US" sz="3200">
                <a:solidFill>
                  <a:schemeClr val="tx1"/>
                </a:solidFill>
              </a:rPr>
              <a:t>Goal: Multiple Languages</a:t>
            </a:r>
          </a:p>
        </p:txBody>
      </p:sp>
      <p:sp>
        <p:nvSpPr>
          <p:cNvPr id="1519621" name="Rectangle 5"/>
          <p:cNvSpPr>
            <a:spLocks noGrp="1" noChangeArrowheads="1"/>
          </p:cNvSpPr>
          <p:nvPr>
            <p:ph type="body" idx="1"/>
          </p:nvPr>
        </p:nvSpPr>
        <p:spPr/>
        <p:txBody>
          <a:bodyPr/>
          <a:lstStyle/>
          <a:p>
            <a:r>
              <a:rPr lang="en-US" sz="2400"/>
              <a:t>Common Type System</a:t>
            </a:r>
          </a:p>
          <a:p>
            <a:pPr lvl="1"/>
            <a:r>
              <a:rPr lang="en-US" sz="2000"/>
              <a:t>Object-oriented in flavor</a:t>
            </a:r>
          </a:p>
          <a:p>
            <a:pPr lvl="1"/>
            <a:r>
              <a:rPr lang="en-US" sz="2000"/>
              <a:t>Procedural languages well supported</a:t>
            </a:r>
          </a:p>
          <a:p>
            <a:pPr lvl="1"/>
            <a:r>
              <a:rPr lang="en-US" sz="2000"/>
              <a:t>Functional languages possible</a:t>
            </a:r>
          </a:p>
          <a:p>
            <a:r>
              <a:rPr lang="en-US" sz="2400"/>
              <a:t>CLS guides frameworks design</a:t>
            </a:r>
          </a:p>
          <a:p>
            <a:pPr lvl="1"/>
            <a:r>
              <a:rPr lang="en-US" sz="2000"/>
              <a:t>Rules for wide reach</a:t>
            </a:r>
          </a:p>
          <a:p>
            <a:pPr lvl="1"/>
            <a:r>
              <a:rPr lang="en-US" sz="2000"/>
              <a:t>All .NET Framework functionality available</a:t>
            </a:r>
          </a:p>
          <a:p>
            <a:r>
              <a:rPr lang="en-US" sz="2400"/>
              <a:t>Over 15 languages investigated</a:t>
            </a:r>
          </a:p>
          <a:p>
            <a:pPr lvl="1"/>
            <a:r>
              <a:rPr lang="en-US" sz="2000"/>
              <a:t>Most are CLS consumers</a:t>
            </a:r>
          </a:p>
          <a:p>
            <a:pPr lvl="1"/>
            <a:r>
              <a:rPr lang="en-US" sz="2000"/>
              <a:t>Many are CLS extenders</a:t>
            </a:r>
          </a:p>
          <a:p>
            <a:r>
              <a:rPr lang="en-US" sz="2400"/>
              <a:t>Choose the right language for a particular job</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4294967295"/>
          </p:nvPr>
        </p:nvSpPr>
        <p:spPr>
          <a:xfrm>
            <a:off x="4132264" y="6165850"/>
            <a:ext cx="4111625" cy="609600"/>
          </a:xfrm>
          <a:prstGeom prst="rect">
            <a:avLst/>
          </a:prstGeom>
        </p:spPr>
        <p:txBody>
          <a:bodyPr/>
          <a:lstStyle/>
          <a:p>
            <a:pPr>
              <a:defRPr/>
            </a:pPr>
            <a:r>
              <a:rPr lang="en-US" smtClean="0"/>
              <a:t>Microsoft Visual Basic .NET</a:t>
            </a:r>
            <a:endParaRPr lang="en-US"/>
          </a:p>
        </p:txBody>
      </p:sp>
      <p:pic>
        <p:nvPicPr>
          <p:cNvPr id="2050" name="Picture 2"/>
          <p:cNvPicPr>
            <a:picLocks noChangeAspect="1" noChangeArrowheads="1"/>
          </p:cNvPicPr>
          <p:nvPr/>
        </p:nvPicPr>
        <p:blipFill>
          <a:blip r:embed="rId3" cstate="print"/>
          <a:srcRect t="1139" r="161" b="2382"/>
          <a:stretch>
            <a:fillRect/>
          </a:stretch>
        </p:blipFill>
        <p:spPr bwMode="auto">
          <a:xfrm>
            <a:off x="0" y="690525"/>
            <a:ext cx="9144000" cy="591510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 Common Language Runtime</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9218" name="Picture 2"/>
          <p:cNvPicPr>
            <a:picLocks noChangeAspect="1" noChangeArrowheads="1"/>
          </p:cNvPicPr>
          <p:nvPr/>
        </p:nvPicPr>
        <p:blipFill>
          <a:blip r:embed="rId3" cstate="print"/>
          <a:srcRect/>
          <a:stretch>
            <a:fillRect/>
          </a:stretch>
        </p:blipFill>
        <p:spPr bwMode="auto">
          <a:xfrm>
            <a:off x="263467" y="727038"/>
            <a:ext cx="7777269" cy="5418336"/>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 Common Language Runtime</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0242" name="Picture 2"/>
          <p:cNvPicPr>
            <a:picLocks noChangeAspect="1" noChangeArrowheads="1"/>
          </p:cNvPicPr>
          <p:nvPr/>
        </p:nvPicPr>
        <p:blipFill>
          <a:blip r:embed="rId3" cstate="print"/>
          <a:srcRect/>
          <a:stretch>
            <a:fillRect/>
          </a:stretch>
        </p:blipFill>
        <p:spPr bwMode="auto">
          <a:xfrm>
            <a:off x="0" y="760932"/>
            <a:ext cx="9144000" cy="5114441"/>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ChangeArrowheads="1"/>
          </p:cNvSpPr>
          <p:nvPr>
            <p:ph type="title"/>
          </p:nvPr>
        </p:nvSpPr>
        <p:spPr/>
        <p:txBody>
          <a:bodyPr/>
          <a:lstStyle/>
          <a:p>
            <a:r>
              <a:rPr lang="en-US"/>
              <a:t>Assemblies</a:t>
            </a:r>
            <a:br>
              <a:rPr lang="en-US"/>
            </a:br>
            <a:r>
              <a:rPr lang="en-US" sz="3200"/>
              <a:t>Overview</a:t>
            </a:r>
          </a:p>
        </p:txBody>
      </p:sp>
      <p:sp>
        <p:nvSpPr>
          <p:cNvPr id="1571843" name="Rectangle 3"/>
          <p:cNvSpPr>
            <a:spLocks noGrp="1" noChangeArrowheads="1"/>
          </p:cNvSpPr>
          <p:nvPr>
            <p:ph type="body" idx="1"/>
          </p:nvPr>
        </p:nvSpPr>
        <p:spPr/>
        <p:txBody>
          <a:bodyPr/>
          <a:lstStyle/>
          <a:p>
            <a:r>
              <a:rPr lang="en-US"/>
              <a:t>Contains code and metadata</a:t>
            </a:r>
          </a:p>
          <a:p>
            <a:r>
              <a:rPr lang="en-US"/>
              <a:t>Assemblies function as: </a:t>
            </a:r>
          </a:p>
          <a:p>
            <a:pPr lvl="1"/>
            <a:r>
              <a:rPr lang="en-US"/>
              <a:t>Unit of deployment</a:t>
            </a:r>
          </a:p>
          <a:p>
            <a:pPr lvl="1"/>
            <a:r>
              <a:rPr lang="en-US"/>
              <a:t>Type boundary</a:t>
            </a:r>
          </a:p>
          <a:p>
            <a:pPr lvl="1"/>
            <a:r>
              <a:rPr lang="en-US"/>
              <a:t>Security boundary</a:t>
            </a:r>
          </a:p>
          <a:p>
            <a:pPr lvl="1"/>
            <a:r>
              <a:rPr lang="en-US"/>
              <a:t>Reference scope boundary</a:t>
            </a:r>
          </a:p>
          <a:p>
            <a:pPr lvl="1"/>
            <a:r>
              <a:rPr lang="en-US"/>
              <a:t>Version boundary</a:t>
            </a:r>
          </a:p>
          <a:p>
            <a:pPr lvl="1"/>
            <a:r>
              <a:rPr lang="en-US"/>
              <a:t>Unit of side-by-side execution</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Rectangle 2"/>
          <p:cNvSpPr>
            <a:spLocks noGrp="1" noChangeArrowheads="1"/>
          </p:cNvSpPr>
          <p:nvPr>
            <p:ph type="title"/>
          </p:nvPr>
        </p:nvSpPr>
        <p:spPr/>
        <p:txBody>
          <a:bodyPr/>
          <a:lstStyle/>
          <a:p>
            <a:r>
              <a:rPr lang="en-US"/>
              <a:t>Assemblies</a:t>
            </a:r>
            <a:br>
              <a:rPr lang="en-US"/>
            </a:br>
            <a:r>
              <a:rPr lang="en-US" sz="3200"/>
              <a:t>Overview</a:t>
            </a:r>
          </a:p>
        </p:txBody>
      </p:sp>
      <p:sp>
        <p:nvSpPr>
          <p:cNvPr id="1572867" name="Rectangle 3"/>
          <p:cNvSpPr>
            <a:spLocks noGrp="1" noChangeArrowheads="1"/>
          </p:cNvSpPr>
          <p:nvPr>
            <p:ph type="body" idx="1"/>
          </p:nvPr>
        </p:nvSpPr>
        <p:spPr/>
        <p:txBody>
          <a:bodyPr/>
          <a:lstStyle/>
          <a:p>
            <a:r>
              <a:rPr lang="en-US"/>
              <a:t>Assemblies can be:</a:t>
            </a:r>
          </a:p>
          <a:p>
            <a:pPr lvl="1"/>
            <a:r>
              <a:rPr lang="en-US"/>
              <a:t>Static: DLL, EXE</a:t>
            </a:r>
          </a:p>
          <a:p>
            <a:pPr lvl="2"/>
            <a:r>
              <a:rPr lang="en-US"/>
              <a:t>Uses existing COFF binary format</a:t>
            </a:r>
          </a:p>
          <a:p>
            <a:pPr lvl="3"/>
            <a:r>
              <a:rPr lang="en-US"/>
              <a:t>Via existing extension mechanism</a:t>
            </a:r>
            <a:endParaRPr lang="en-US" sz="1600"/>
          </a:p>
          <a:p>
            <a:pPr lvl="1"/>
            <a:r>
              <a:rPr lang="en-US"/>
              <a:t>Dynamic</a:t>
            </a:r>
          </a:p>
          <a:p>
            <a:r>
              <a:rPr lang="en-US"/>
              <a:t>Create assemblies with</a:t>
            </a:r>
          </a:p>
          <a:p>
            <a:pPr lvl="1"/>
            <a:r>
              <a:rPr lang="en-US"/>
              <a:t>.NET Framework SDK</a:t>
            </a:r>
          </a:p>
          <a:p>
            <a:pPr lvl="1"/>
            <a:r>
              <a:rPr lang="en-US"/>
              <a:t>Visual Studio.NET</a:t>
            </a:r>
          </a:p>
          <a:p>
            <a:pPr lvl="1"/>
            <a:r>
              <a:rPr lang="en-US"/>
              <a:t>Your own code</a:t>
            </a:r>
          </a:p>
          <a:p>
            <a:pPr lvl="2"/>
            <a:r>
              <a:rPr lang="en-US"/>
              <a:t>Dynamic assemblies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050"/>
          <p:cNvSpPr>
            <a:spLocks noGrp="1" noChangeArrowheads="1"/>
          </p:cNvSpPr>
          <p:nvPr>
            <p:ph type="title"/>
          </p:nvPr>
        </p:nvSpPr>
        <p:spPr/>
        <p:txBody>
          <a:bodyPr/>
          <a:lstStyle/>
          <a:p>
            <a:r>
              <a:rPr lang="de-DE"/>
              <a:t>Looking Back</a:t>
            </a:r>
            <a:endParaRPr lang="en-GB"/>
          </a:p>
        </p:txBody>
      </p:sp>
      <p:sp>
        <p:nvSpPr>
          <p:cNvPr id="673795" name="Rectangle 2051"/>
          <p:cNvSpPr>
            <a:spLocks noGrp="1" noChangeArrowheads="1"/>
          </p:cNvSpPr>
          <p:nvPr>
            <p:ph type="body" idx="1"/>
          </p:nvPr>
        </p:nvSpPr>
        <p:spPr>
          <a:xfrm>
            <a:off x="446031" y="1215706"/>
            <a:ext cx="7321550" cy="3527762"/>
          </a:xfrm>
        </p:spPr>
        <p:txBody>
          <a:bodyPr/>
          <a:lstStyle/>
          <a:p>
            <a:r>
              <a:rPr lang="ru-RU" dirty="0" smtClean="0"/>
              <a:t>Главный язык системного программирования</a:t>
            </a:r>
          </a:p>
          <a:p>
            <a:r>
              <a:rPr lang="ru-RU" dirty="0" smtClean="0"/>
              <a:t>99%</a:t>
            </a:r>
          </a:p>
          <a:p>
            <a:r>
              <a:rPr lang="ru-RU" dirty="0" smtClean="0"/>
              <a:t>Достоинства: мощь, гибкость, работа с системой на низком уровне</a:t>
            </a:r>
          </a:p>
          <a:p>
            <a:r>
              <a:rPr lang="ru-RU" dirty="0" smtClean="0"/>
              <a:t>Минусы:</a:t>
            </a:r>
            <a:endParaRPr lang="en-US" dirty="0" smtClean="0"/>
          </a:p>
          <a:p>
            <a:r>
              <a:rPr lang="ru-RU" dirty="0" smtClean="0"/>
              <a:t>Особенности программирования для </a:t>
            </a:r>
            <a:r>
              <a:rPr lang="en-US" dirty="0" smtClean="0"/>
              <a:t>Windows</a:t>
            </a:r>
            <a:endParaRPr lang="ru-RU" dirty="0" smtClean="0"/>
          </a:p>
          <a:p>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3795">
                                            <p:txEl>
                                              <p:pRg st="0" end="0"/>
                                            </p:txEl>
                                          </p:spTgt>
                                        </p:tgtEl>
                                        <p:attrNameLst>
                                          <p:attrName>style.visibility</p:attrName>
                                        </p:attrNameLst>
                                      </p:cBhvr>
                                      <p:to>
                                        <p:strVal val="visible"/>
                                      </p:to>
                                    </p:set>
                                    <p:anim calcmode="lin" valueType="num">
                                      <p:cBhvr additive="base">
                                        <p:cTn id="7" dur="500" fill="hold"/>
                                        <p:tgtEl>
                                          <p:spTgt spid="67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3795">
                                            <p:txEl>
                                              <p:pRg st="1" end="1"/>
                                            </p:txEl>
                                          </p:spTgt>
                                        </p:tgtEl>
                                        <p:attrNameLst>
                                          <p:attrName>style.visibility</p:attrName>
                                        </p:attrNameLst>
                                      </p:cBhvr>
                                      <p:to>
                                        <p:strVal val="visible"/>
                                      </p:to>
                                    </p:set>
                                    <p:anim calcmode="lin" valueType="num">
                                      <p:cBhvr additive="base">
                                        <p:cTn id="13" dur="500" fill="hold"/>
                                        <p:tgtEl>
                                          <p:spTgt spid="67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3795">
                                            <p:txEl>
                                              <p:pRg st="2" end="2"/>
                                            </p:txEl>
                                          </p:spTgt>
                                        </p:tgtEl>
                                        <p:attrNameLst>
                                          <p:attrName>style.visibility</p:attrName>
                                        </p:attrNameLst>
                                      </p:cBhvr>
                                      <p:to>
                                        <p:strVal val="visible"/>
                                      </p:to>
                                    </p:set>
                                    <p:anim calcmode="lin" valueType="num">
                                      <p:cBhvr additive="base">
                                        <p:cTn id="19" dur="500" fill="hold"/>
                                        <p:tgtEl>
                                          <p:spTgt spid="67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3795">
                                            <p:txEl>
                                              <p:pRg st="3" end="3"/>
                                            </p:txEl>
                                          </p:spTgt>
                                        </p:tgtEl>
                                        <p:attrNameLst>
                                          <p:attrName>style.visibility</p:attrName>
                                        </p:attrNameLst>
                                      </p:cBhvr>
                                      <p:to>
                                        <p:strVal val="visible"/>
                                      </p:to>
                                    </p:set>
                                    <p:anim calcmode="lin" valueType="num">
                                      <p:cBhvr additive="base">
                                        <p:cTn id="25" dur="500" fill="hold"/>
                                        <p:tgtEl>
                                          <p:spTgt spid="67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3795">
                                            <p:txEl>
                                              <p:pRg st="4" end="4"/>
                                            </p:txEl>
                                          </p:spTgt>
                                        </p:tgtEl>
                                        <p:attrNameLst>
                                          <p:attrName>style.visibility</p:attrName>
                                        </p:attrNameLst>
                                      </p:cBhvr>
                                      <p:to>
                                        <p:strVal val="visible"/>
                                      </p:to>
                                    </p:set>
                                    <p:anim calcmode="lin" valueType="num">
                                      <p:cBhvr additive="base">
                                        <p:cTn id="31" dur="500" fill="hold"/>
                                        <p:tgtEl>
                                          <p:spTgt spid="673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7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ChangeArrowheads="1"/>
          </p:cNvSpPr>
          <p:nvPr>
            <p:ph type="body" idx="1"/>
          </p:nvPr>
        </p:nvSpPr>
        <p:spPr>
          <a:xfrm>
            <a:off x="381000" y="1905000"/>
            <a:ext cx="8305800" cy="4572000"/>
          </a:xfrm>
        </p:spPr>
        <p:txBody>
          <a:bodyPr/>
          <a:lstStyle/>
          <a:p>
            <a:pPr marL="565150" indent="-565150"/>
            <a:r>
              <a:rPr lang="en-US"/>
              <a:t>Manifest</a:t>
            </a:r>
          </a:p>
          <a:p>
            <a:pPr marL="969963" lvl="1" indent="-403225"/>
            <a:r>
              <a:rPr lang="en-US"/>
              <a:t>Metadata about the assembly itself</a:t>
            </a:r>
          </a:p>
          <a:p>
            <a:pPr marL="565150" indent="-565150"/>
            <a:r>
              <a:rPr lang="en-US"/>
              <a:t>Type metadata </a:t>
            </a:r>
          </a:p>
          <a:p>
            <a:pPr marL="969963" lvl="1" indent="-403225"/>
            <a:r>
              <a:rPr lang="en-US"/>
              <a:t>Completely describes all types defined in </a:t>
            </a:r>
            <a:br>
              <a:rPr lang="en-US"/>
            </a:br>
            <a:r>
              <a:rPr lang="en-US"/>
              <a:t>an assembly</a:t>
            </a:r>
          </a:p>
          <a:p>
            <a:pPr marL="565150" indent="-565150"/>
            <a:r>
              <a:rPr lang="en-US"/>
              <a:t>Managed code</a:t>
            </a:r>
          </a:p>
          <a:p>
            <a:pPr marL="969963" lvl="1" indent="-403225"/>
            <a:r>
              <a:rPr lang="en-US"/>
              <a:t>Microsoft Intermediate Language (MSIL)</a:t>
            </a:r>
          </a:p>
          <a:p>
            <a:pPr marL="565150" indent="-565150"/>
            <a:r>
              <a:rPr lang="en-US"/>
              <a:t>Resources</a:t>
            </a:r>
          </a:p>
          <a:p>
            <a:pPr marL="969963" lvl="1" indent="-403225"/>
            <a:r>
              <a:rPr lang="en-US"/>
              <a:t>For example, .bmp, .jpg</a:t>
            </a:r>
          </a:p>
        </p:txBody>
      </p:sp>
      <p:sp>
        <p:nvSpPr>
          <p:cNvPr id="1573891" name="Rectangle 3"/>
          <p:cNvSpPr>
            <a:spLocks noGrp="1" noChangeArrowheads="1"/>
          </p:cNvSpPr>
          <p:nvPr>
            <p:ph type="title"/>
          </p:nvPr>
        </p:nvSpPr>
        <p:spPr/>
        <p:txBody>
          <a:bodyPr/>
          <a:lstStyle/>
          <a:p>
            <a:r>
              <a:rPr lang="en-US"/>
              <a:t>Assemblies</a:t>
            </a:r>
            <a:br>
              <a:rPr lang="en-US"/>
            </a:br>
            <a:r>
              <a:rPr lang="en-US" sz="3200"/>
              <a:t>Components of an Assembly</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ChangeArrowheads="1"/>
          </p:cNvSpPr>
          <p:nvPr/>
        </p:nvSpPr>
        <p:spPr bwMode="auto">
          <a:xfrm>
            <a:off x="3124200" y="2209800"/>
            <a:ext cx="2667000" cy="37338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endParaRPr lang="ru-RU"/>
          </a:p>
        </p:txBody>
      </p:sp>
      <p:sp>
        <p:nvSpPr>
          <p:cNvPr id="1575939" name="Rectangle 3"/>
          <p:cNvSpPr>
            <a:spLocks noChangeArrowheads="1"/>
          </p:cNvSpPr>
          <p:nvPr/>
        </p:nvSpPr>
        <p:spPr bwMode="auto">
          <a:xfrm>
            <a:off x="3276600" y="2819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r>
              <a:rPr lang="en-GB" sz="2000"/>
              <a:t>Manifest</a:t>
            </a:r>
          </a:p>
        </p:txBody>
      </p:sp>
      <p:sp>
        <p:nvSpPr>
          <p:cNvPr id="1575940" name="Rectangle 4"/>
          <p:cNvSpPr>
            <a:spLocks noChangeArrowheads="1"/>
          </p:cNvSpPr>
          <p:nvPr/>
        </p:nvSpPr>
        <p:spPr bwMode="auto">
          <a:xfrm>
            <a:off x="3276600" y="4343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r>
              <a:rPr lang="en-GB" sz="2000"/>
              <a:t>MSIL</a:t>
            </a:r>
          </a:p>
        </p:txBody>
      </p:sp>
      <p:sp>
        <p:nvSpPr>
          <p:cNvPr id="1575941" name="Rectangle 5"/>
          <p:cNvSpPr>
            <a:spLocks noChangeArrowheads="1"/>
          </p:cNvSpPr>
          <p:nvPr/>
        </p:nvSpPr>
        <p:spPr bwMode="auto">
          <a:xfrm>
            <a:off x="3276600" y="5105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r>
              <a:rPr lang="en-GB" sz="2000"/>
              <a:t>Resources</a:t>
            </a:r>
          </a:p>
        </p:txBody>
      </p:sp>
      <p:sp>
        <p:nvSpPr>
          <p:cNvPr id="1575942" name="Text Box 6"/>
          <p:cNvSpPr txBox="1">
            <a:spLocks noChangeArrowheads="1"/>
          </p:cNvSpPr>
          <p:nvPr/>
        </p:nvSpPr>
        <p:spPr bwMode="auto">
          <a:xfrm>
            <a:off x="3200400" y="2286000"/>
            <a:ext cx="2428875" cy="396875"/>
          </a:xfrm>
          <a:prstGeom prst="rect">
            <a:avLst/>
          </a:prstGeom>
          <a:noFill/>
          <a:ln w="9525">
            <a:noFill/>
            <a:miter lim="800000"/>
            <a:headEnd/>
            <a:tailEnd/>
          </a:ln>
          <a:effectLst/>
        </p:spPr>
        <p:txBody>
          <a:bodyPr wrap="none">
            <a:spAutoFit/>
          </a:bodyPr>
          <a:lstStyle/>
          <a:p>
            <a:pPr algn="l"/>
            <a:r>
              <a:rPr lang="en-GB" sz="2000">
                <a:solidFill>
                  <a:schemeClr val="bg1"/>
                </a:solidFill>
              </a:rPr>
              <a:t>ParcelTracker.DLL</a:t>
            </a:r>
          </a:p>
        </p:txBody>
      </p:sp>
      <p:sp>
        <p:nvSpPr>
          <p:cNvPr id="1575944" name="Rectangle 8"/>
          <p:cNvSpPr>
            <a:spLocks noGrp="1" noChangeArrowheads="1"/>
          </p:cNvSpPr>
          <p:nvPr>
            <p:ph type="title"/>
          </p:nvPr>
        </p:nvSpPr>
        <p:spPr/>
        <p:txBody>
          <a:bodyPr/>
          <a:lstStyle/>
          <a:p>
            <a:r>
              <a:rPr lang="en-US"/>
              <a:t>Assemblies</a:t>
            </a:r>
            <a:br>
              <a:rPr lang="en-US"/>
            </a:br>
            <a:r>
              <a:rPr lang="en-US" sz="3200"/>
              <a:t>Components of an Assembly</a:t>
            </a:r>
          </a:p>
        </p:txBody>
      </p:sp>
      <p:sp>
        <p:nvSpPr>
          <p:cNvPr id="1575945" name="Rectangle 9"/>
          <p:cNvSpPr>
            <a:spLocks noChangeArrowheads="1"/>
          </p:cNvSpPr>
          <p:nvPr/>
        </p:nvSpPr>
        <p:spPr bwMode="auto">
          <a:xfrm>
            <a:off x="3276600" y="3581400"/>
            <a:ext cx="2362200" cy="609600"/>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r>
              <a:rPr lang="en-GB" sz="2000"/>
              <a:t>Type Metadata</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 Common Language Runtime</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5362" name="Picture 2"/>
          <p:cNvPicPr>
            <a:picLocks noChangeAspect="1" noChangeArrowheads="1"/>
          </p:cNvPicPr>
          <p:nvPr/>
        </p:nvPicPr>
        <p:blipFill>
          <a:blip r:embed="rId3" cstate="print"/>
          <a:srcRect/>
          <a:stretch>
            <a:fillRect/>
          </a:stretch>
        </p:blipFill>
        <p:spPr bwMode="auto">
          <a:xfrm>
            <a:off x="-1" y="800065"/>
            <a:ext cx="9096033" cy="4418073"/>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218" name="Rectangle 2"/>
          <p:cNvSpPr>
            <a:spLocks noGrp="1" noChangeArrowheads="1"/>
          </p:cNvSpPr>
          <p:nvPr>
            <p:ph type="title"/>
          </p:nvPr>
        </p:nvSpPr>
        <p:spPr/>
        <p:txBody>
          <a:bodyPr/>
          <a:lstStyle/>
          <a:p>
            <a:r>
              <a:rPr lang="en-US"/>
              <a:t>Assemblies</a:t>
            </a:r>
            <a:br>
              <a:rPr lang="en-US"/>
            </a:br>
            <a:r>
              <a:rPr lang="en-US" sz="3200"/>
              <a:t>Components of an Assembly</a:t>
            </a:r>
          </a:p>
        </p:txBody>
      </p:sp>
      <p:sp>
        <p:nvSpPr>
          <p:cNvPr id="1673219" name="Rectangle 3"/>
          <p:cNvSpPr>
            <a:spLocks noGrp="1" noChangeArrowheads="1"/>
          </p:cNvSpPr>
          <p:nvPr>
            <p:ph type="body" idx="1"/>
          </p:nvPr>
        </p:nvSpPr>
        <p:spPr/>
        <p:txBody>
          <a:bodyPr/>
          <a:lstStyle/>
          <a:p>
            <a:r>
              <a:rPr lang="en-US"/>
              <a:t>An assembly is a logical unit, not physical</a:t>
            </a:r>
          </a:p>
          <a:p>
            <a:pPr lvl="1"/>
            <a:r>
              <a:rPr lang="en-US"/>
              <a:t>It can consist of multiple modules (.DLL, .JPG, etc.)</a:t>
            </a:r>
          </a:p>
        </p:txBody>
      </p:sp>
      <p:grpSp>
        <p:nvGrpSpPr>
          <p:cNvPr id="2" name="Group 4"/>
          <p:cNvGrpSpPr>
            <a:grpSpLocks/>
          </p:cNvGrpSpPr>
          <p:nvPr/>
        </p:nvGrpSpPr>
        <p:grpSpPr bwMode="auto">
          <a:xfrm>
            <a:off x="3429000" y="3200400"/>
            <a:ext cx="3810000" cy="2971800"/>
            <a:chOff x="3024" y="1584"/>
            <a:chExt cx="2400" cy="1872"/>
          </a:xfrm>
        </p:grpSpPr>
        <p:sp>
          <p:nvSpPr>
            <p:cNvPr id="1673221" name="Rectangle 5"/>
            <p:cNvSpPr>
              <a:spLocks noChangeArrowheads="1"/>
            </p:cNvSpPr>
            <p:nvPr/>
          </p:nvSpPr>
          <p:spPr bwMode="auto">
            <a:xfrm>
              <a:off x="3024" y="1584"/>
              <a:ext cx="2400" cy="1872"/>
            </a:xfrm>
            <a:prstGeom prst="rect">
              <a:avLst/>
            </a:prstGeom>
            <a:solidFill>
              <a:schemeClr val="accent2"/>
            </a:solidFill>
            <a:ln w="9525">
              <a:solidFill>
                <a:schemeClr val="tx1"/>
              </a:solidFill>
              <a:miter lim="800000"/>
              <a:headEnd/>
              <a:tailEnd/>
            </a:ln>
            <a:effectLst/>
          </p:spPr>
          <p:txBody>
            <a:bodyPr wrap="none" lIns="91638" tIns="45819" rIns="91638" bIns="45819" anchorCtr="1"/>
            <a:lstStyle/>
            <a:p>
              <a:pPr>
                <a:spcBef>
                  <a:spcPct val="30000"/>
                </a:spcBef>
              </a:pPr>
              <a:r>
                <a:rPr lang="en-US" sz="2800" b="0">
                  <a:solidFill>
                    <a:schemeClr val="bg1"/>
                  </a:solidFill>
                </a:rPr>
                <a:t>Assembly</a:t>
              </a:r>
            </a:p>
          </p:txBody>
        </p:sp>
        <p:sp>
          <p:nvSpPr>
            <p:cNvPr id="1673222" name="Rectangle 6"/>
            <p:cNvSpPr>
              <a:spLocks noChangeArrowheads="1"/>
            </p:cNvSpPr>
            <p:nvPr/>
          </p:nvSpPr>
          <p:spPr bwMode="auto">
            <a:xfrm>
              <a:off x="3216" y="1889"/>
              <a:ext cx="2016" cy="1349"/>
            </a:xfrm>
            <a:prstGeom prst="rect">
              <a:avLst/>
            </a:prstGeom>
            <a:solidFill>
              <a:schemeClr val="folHlink"/>
            </a:solidFill>
            <a:ln w="9525">
              <a:solidFill>
                <a:schemeClr val="tx1"/>
              </a:solidFill>
              <a:miter lim="800000"/>
              <a:headEnd/>
              <a:tailEnd/>
            </a:ln>
            <a:effectLst/>
          </p:spPr>
          <p:txBody>
            <a:bodyPr wrap="none" lIns="91638" tIns="45819" rIns="91638" bIns="45819" anchorCtr="1"/>
            <a:lstStyle/>
            <a:p>
              <a:pPr>
                <a:spcBef>
                  <a:spcPct val="30000"/>
                </a:spcBef>
              </a:pPr>
              <a:r>
                <a:rPr lang="en-US" sz="2800" b="0"/>
                <a:t>Module</a:t>
              </a:r>
            </a:p>
          </p:txBody>
        </p:sp>
        <p:sp>
          <p:nvSpPr>
            <p:cNvPr id="1673223" name="Rectangle 7"/>
            <p:cNvSpPr>
              <a:spLocks noChangeArrowheads="1"/>
            </p:cNvSpPr>
            <p:nvPr/>
          </p:nvSpPr>
          <p:spPr bwMode="auto">
            <a:xfrm>
              <a:off x="3456" y="2193"/>
              <a:ext cx="1536" cy="871"/>
            </a:xfrm>
            <a:prstGeom prst="rect">
              <a:avLst/>
            </a:prstGeom>
            <a:solidFill>
              <a:schemeClr val="bg2"/>
            </a:solidFill>
            <a:ln w="9525">
              <a:solidFill>
                <a:schemeClr val="tx1"/>
              </a:solidFill>
              <a:miter lim="800000"/>
              <a:headEnd/>
              <a:tailEnd/>
            </a:ln>
            <a:effectLst/>
          </p:spPr>
          <p:txBody>
            <a:bodyPr wrap="none" lIns="91638" tIns="45819" rIns="91638" bIns="45819" anchorCtr="1"/>
            <a:lstStyle/>
            <a:p>
              <a:pPr>
                <a:spcBef>
                  <a:spcPct val="30000"/>
                </a:spcBef>
              </a:pPr>
              <a:r>
                <a:rPr lang="en-US" sz="2800" b="0"/>
                <a:t>File</a:t>
              </a:r>
            </a:p>
          </p:txBody>
        </p:sp>
        <p:sp>
          <p:nvSpPr>
            <p:cNvPr id="1673224" name="Rectangle 8"/>
            <p:cNvSpPr>
              <a:spLocks noChangeArrowheads="1"/>
            </p:cNvSpPr>
            <p:nvPr/>
          </p:nvSpPr>
          <p:spPr bwMode="auto">
            <a:xfrm>
              <a:off x="3672" y="2498"/>
              <a:ext cx="1104" cy="392"/>
            </a:xfrm>
            <a:prstGeom prst="rect">
              <a:avLst/>
            </a:prstGeom>
            <a:solidFill>
              <a:schemeClr val="bg1"/>
            </a:solidFill>
            <a:ln w="9525">
              <a:solidFill>
                <a:schemeClr val="tx1"/>
              </a:solidFill>
              <a:miter lim="800000"/>
              <a:headEnd/>
              <a:tailEnd/>
            </a:ln>
            <a:effectLst/>
          </p:spPr>
          <p:txBody>
            <a:bodyPr wrap="none" lIns="91638" tIns="45819" rIns="91638" bIns="45819" anchor="ctr"/>
            <a:lstStyle/>
            <a:p>
              <a:pPr>
                <a:spcBef>
                  <a:spcPct val="30000"/>
                </a:spcBef>
              </a:pPr>
              <a:r>
                <a:rPr lang="en-US" sz="2800" b="0"/>
                <a:t>Type</a:t>
              </a:r>
            </a:p>
          </p:txBody>
        </p:sp>
      </p:grpSp>
      <p:sp>
        <p:nvSpPr>
          <p:cNvPr id="1673225" name="Text Box 9"/>
          <p:cNvSpPr txBox="1">
            <a:spLocks noChangeArrowheads="1"/>
          </p:cNvSpPr>
          <p:nvPr/>
        </p:nvSpPr>
        <p:spPr bwMode="auto">
          <a:xfrm>
            <a:off x="704850" y="4113213"/>
            <a:ext cx="2266950" cy="915987"/>
          </a:xfrm>
          <a:prstGeom prst="rect">
            <a:avLst/>
          </a:prstGeom>
          <a:noFill/>
          <a:ln w="12700">
            <a:noFill/>
            <a:miter lim="800000"/>
            <a:headEnd/>
            <a:tailEnd/>
          </a:ln>
          <a:effectLst/>
        </p:spPr>
        <p:txBody>
          <a:bodyPr wrap="none">
            <a:spAutoFit/>
          </a:bodyPr>
          <a:lstStyle/>
          <a:p>
            <a:pPr algn="l"/>
            <a:r>
              <a:rPr lang="en-US" b="0"/>
              <a:t>In this figure, </a:t>
            </a:r>
            <a:br>
              <a:rPr lang="en-US" b="0"/>
            </a:br>
            <a:r>
              <a:rPr lang="en-US" b="0"/>
              <a:t>containment implies </a:t>
            </a:r>
            <a:br>
              <a:rPr lang="en-US" b="0"/>
            </a:br>
            <a:r>
              <a:rPr lang="en-US" b="0"/>
              <a:t>a 1:M relationship</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Rectangle 2"/>
          <p:cNvSpPr>
            <a:spLocks noGrp="1" noChangeArrowheads="1"/>
          </p:cNvSpPr>
          <p:nvPr>
            <p:ph type="title"/>
          </p:nvPr>
        </p:nvSpPr>
        <p:spPr/>
        <p:txBody>
          <a:bodyPr/>
          <a:lstStyle/>
          <a:p>
            <a:r>
              <a:rPr lang="en-US"/>
              <a:t>Assemblies</a:t>
            </a:r>
            <a:br>
              <a:rPr lang="en-US"/>
            </a:br>
            <a:r>
              <a:rPr lang="en-US" sz="3200"/>
              <a:t>Components of an Assembly</a:t>
            </a:r>
          </a:p>
        </p:txBody>
      </p:sp>
      <p:sp>
        <p:nvSpPr>
          <p:cNvPr id="1702915" name="Text Box 3"/>
          <p:cNvSpPr txBox="1">
            <a:spLocks noChangeArrowheads="1"/>
          </p:cNvSpPr>
          <p:nvPr/>
        </p:nvSpPr>
        <p:spPr bwMode="auto">
          <a:xfrm>
            <a:off x="838200" y="2514600"/>
            <a:ext cx="2597150" cy="379413"/>
          </a:xfrm>
          <a:prstGeom prst="rect">
            <a:avLst/>
          </a:prstGeom>
          <a:solidFill>
            <a:schemeClr val="folHlink"/>
          </a:solidFill>
          <a:ln w="12700">
            <a:solidFill>
              <a:schemeClr val="tx1"/>
            </a:solidFill>
            <a:miter lim="800000"/>
            <a:headEnd/>
            <a:tailEnd/>
          </a:ln>
          <a:effectLst/>
        </p:spPr>
        <p:txBody>
          <a:bodyPr wrap="none">
            <a:spAutoFit/>
          </a:bodyPr>
          <a:lstStyle/>
          <a:p>
            <a:r>
              <a:rPr lang="en-US"/>
              <a:t>A single-file assembly</a:t>
            </a:r>
          </a:p>
        </p:txBody>
      </p:sp>
      <p:sp>
        <p:nvSpPr>
          <p:cNvPr id="1702931" name="Text Box 19"/>
          <p:cNvSpPr txBox="1">
            <a:spLocks noChangeArrowheads="1"/>
          </p:cNvSpPr>
          <p:nvPr/>
        </p:nvSpPr>
        <p:spPr bwMode="auto">
          <a:xfrm>
            <a:off x="5083175" y="2514600"/>
            <a:ext cx="2482850" cy="379413"/>
          </a:xfrm>
          <a:prstGeom prst="rect">
            <a:avLst/>
          </a:prstGeom>
          <a:solidFill>
            <a:schemeClr val="folHlink"/>
          </a:solidFill>
          <a:ln w="12700">
            <a:solidFill>
              <a:schemeClr val="tx1"/>
            </a:solidFill>
            <a:miter lim="800000"/>
            <a:headEnd/>
            <a:tailEnd/>
          </a:ln>
          <a:effectLst/>
        </p:spPr>
        <p:txBody>
          <a:bodyPr wrap="none">
            <a:spAutoFit/>
          </a:bodyPr>
          <a:lstStyle/>
          <a:p>
            <a:r>
              <a:rPr lang="en-US"/>
              <a:t>A multi-file assembly</a:t>
            </a:r>
          </a:p>
        </p:txBody>
      </p:sp>
      <p:sp>
        <p:nvSpPr>
          <p:cNvPr id="1702935" name="Line 23"/>
          <p:cNvSpPr>
            <a:spLocks noChangeShapeType="1"/>
          </p:cNvSpPr>
          <p:nvPr/>
        </p:nvSpPr>
        <p:spPr bwMode="auto">
          <a:xfrm>
            <a:off x="3886200" y="1981200"/>
            <a:ext cx="0" cy="4343400"/>
          </a:xfrm>
          <a:prstGeom prst="line">
            <a:avLst/>
          </a:prstGeom>
          <a:noFill/>
          <a:ln w="57150">
            <a:solidFill>
              <a:schemeClr val="tx1"/>
            </a:solidFill>
            <a:round/>
            <a:headEnd/>
            <a:tailEnd/>
          </a:ln>
          <a:effectLst/>
        </p:spPr>
        <p:txBody>
          <a:bodyPr wrap="none" anchor="ctr"/>
          <a:lstStyle/>
          <a:p>
            <a:endParaRPr lang="ru-RU"/>
          </a:p>
        </p:txBody>
      </p:sp>
      <p:grpSp>
        <p:nvGrpSpPr>
          <p:cNvPr id="2" name="Group 41"/>
          <p:cNvGrpSpPr>
            <a:grpSpLocks/>
          </p:cNvGrpSpPr>
          <p:nvPr/>
        </p:nvGrpSpPr>
        <p:grpSpPr bwMode="auto">
          <a:xfrm>
            <a:off x="1527175" y="3276600"/>
            <a:ext cx="1219200" cy="1219200"/>
            <a:chOff x="910" y="2064"/>
            <a:chExt cx="768" cy="768"/>
          </a:xfrm>
        </p:grpSpPr>
        <p:sp>
          <p:nvSpPr>
            <p:cNvPr id="1702918" name="Rectangle 6"/>
            <p:cNvSpPr>
              <a:spLocks noChangeArrowheads="1"/>
            </p:cNvSpPr>
            <p:nvPr/>
          </p:nvSpPr>
          <p:spPr bwMode="auto">
            <a:xfrm>
              <a:off x="910" y="2064"/>
              <a:ext cx="768" cy="768"/>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702916" name="Text Box 4"/>
            <p:cNvSpPr txBox="1">
              <a:spLocks noChangeArrowheads="1"/>
            </p:cNvSpPr>
            <p:nvPr/>
          </p:nvSpPr>
          <p:spPr bwMode="auto">
            <a:xfrm>
              <a:off x="1236" y="2279"/>
              <a:ext cx="116" cy="231"/>
            </a:xfrm>
            <a:prstGeom prst="rect">
              <a:avLst/>
            </a:prstGeom>
            <a:noFill/>
            <a:ln w="12700">
              <a:noFill/>
              <a:miter lim="800000"/>
              <a:headEnd/>
              <a:tailEnd/>
            </a:ln>
            <a:effectLst/>
          </p:spPr>
          <p:txBody>
            <a:bodyPr wrap="none">
              <a:spAutoFit/>
            </a:bodyPr>
            <a:lstStyle/>
            <a:p>
              <a:endParaRPr lang="ru-RU"/>
            </a:p>
          </p:txBody>
        </p:sp>
        <p:sp>
          <p:nvSpPr>
            <p:cNvPr id="1702920" name="Line 8"/>
            <p:cNvSpPr>
              <a:spLocks noChangeShapeType="1"/>
            </p:cNvSpPr>
            <p:nvPr/>
          </p:nvSpPr>
          <p:spPr bwMode="auto">
            <a:xfrm>
              <a:off x="910" y="2304"/>
              <a:ext cx="768" cy="0"/>
            </a:xfrm>
            <a:prstGeom prst="line">
              <a:avLst/>
            </a:prstGeom>
            <a:noFill/>
            <a:ln w="12700">
              <a:solidFill>
                <a:schemeClr val="tx1"/>
              </a:solidFill>
              <a:round/>
              <a:headEnd/>
              <a:tailEnd/>
            </a:ln>
            <a:effectLst/>
          </p:spPr>
          <p:txBody>
            <a:bodyPr wrap="none" anchor="ctr"/>
            <a:lstStyle/>
            <a:p>
              <a:endParaRPr lang="ru-RU"/>
            </a:p>
          </p:txBody>
        </p:sp>
        <p:sp>
          <p:nvSpPr>
            <p:cNvPr id="1702921" name="Text Box 9"/>
            <p:cNvSpPr txBox="1">
              <a:spLocks noChangeArrowheads="1"/>
            </p:cNvSpPr>
            <p:nvPr/>
          </p:nvSpPr>
          <p:spPr bwMode="auto">
            <a:xfrm>
              <a:off x="960" y="2352"/>
              <a:ext cx="672" cy="460"/>
            </a:xfrm>
            <a:prstGeom prst="rect">
              <a:avLst/>
            </a:prstGeom>
            <a:solidFill>
              <a:schemeClr val="accent1"/>
            </a:solidFill>
            <a:ln w="12700">
              <a:noFill/>
              <a:miter lim="800000"/>
              <a:headEnd/>
              <a:tailEnd/>
            </a:ln>
            <a:effectLst/>
          </p:spPr>
          <p:txBody>
            <a:bodyPr>
              <a:spAutoFit/>
            </a:bodyPr>
            <a:lstStyle/>
            <a:p>
              <a:r>
                <a:rPr lang="en-US" sz="1400"/>
                <a:t>Manifest</a:t>
              </a:r>
              <a:br>
                <a:rPr lang="en-US" sz="1400"/>
              </a:br>
              <a:r>
                <a:rPr lang="en-US" sz="1400"/>
                <a:t>Metadata</a:t>
              </a:r>
            </a:p>
            <a:p>
              <a:r>
                <a:rPr lang="en-US" sz="1400"/>
                <a:t>MSIL  </a:t>
              </a:r>
            </a:p>
          </p:txBody>
        </p:sp>
        <p:sp>
          <p:nvSpPr>
            <p:cNvPr id="1702936" name="Text Box 24"/>
            <p:cNvSpPr txBox="1">
              <a:spLocks noChangeArrowheads="1"/>
            </p:cNvSpPr>
            <p:nvPr/>
          </p:nvSpPr>
          <p:spPr bwMode="auto">
            <a:xfrm>
              <a:off x="934" y="2092"/>
              <a:ext cx="720" cy="212"/>
            </a:xfrm>
            <a:prstGeom prst="rect">
              <a:avLst/>
            </a:prstGeom>
            <a:solidFill>
              <a:schemeClr val="accent1"/>
            </a:solidFill>
            <a:ln w="12700">
              <a:noFill/>
              <a:miter lim="800000"/>
              <a:headEnd/>
              <a:tailEnd/>
            </a:ln>
            <a:effectLst/>
          </p:spPr>
          <p:txBody>
            <a:bodyPr>
              <a:spAutoFit/>
            </a:bodyPr>
            <a:lstStyle/>
            <a:p>
              <a:r>
                <a:rPr lang="en-US" sz="1600"/>
                <a:t>File1.dll   </a:t>
              </a:r>
            </a:p>
          </p:txBody>
        </p:sp>
      </p:grpSp>
      <p:grpSp>
        <p:nvGrpSpPr>
          <p:cNvPr id="3" name="Group 33"/>
          <p:cNvGrpSpPr>
            <a:grpSpLocks/>
          </p:cNvGrpSpPr>
          <p:nvPr/>
        </p:nvGrpSpPr>
        <p:grpSpPr bwMode="auto">
          <a:xfrm>
            <a:off x="4267200" y="3200400"/>
            <a:ext cx="1219200" cy="1219200"/>
            <a:chOff x="2472" y="2036"/>
            <a:chExt cx="768" cy="768"/>
          </a:xfrm>
        </p:grpSpPr>
        <p:sp>
          <p:nvSpPr>
            <p:cNvPr id="1702938" name="Rectangle 26"/>
            <p:cNvSpPr>
              <a:spLocks noChangeArrowheads="1"/>
            </p:cNvSpPr>
            <p:nvPr/>
          </p:nvSpPr>
          <p:spPr bwMode="auto">
            <a:xfrm>
              <a:off x="2472" y="2036"/>
              <a:ext cx="768" cy="768"/>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702939" name="Text Box 27"/>
            <p:cNvSpPr txBox="1">
              <a:spLocks noChangeArrowheads="1"/>
            </p:cNvSpPr>
            <p:nvPr/>
          </p:nvSpPr>
          <p:spPr bwMode="auto">
            <a:xfrm>
              <a:off x="2798" y="2251"/>
              <a:ext cx="116" cy="231"/>
            </a:xfrm>
            <a:prstGeom prst="rect">
              <a:avLst/>
            </a:prstGeom>
            <a:noFill/>
            <a:ln w="12700">
              <a:noFill/>
              <a:miter lim="800000"/>
              <a:headEnd/>
              <a:tailEnd/>
            </a:ln>
            <a:effectLst/>
          </p:spPr>
          <p:txBody>
            <a:bodyPr wrap="none">
              <a:spAutoFit/>
            </a:bodyPr>
            <a:lstStyle/>
            <a:p>
              <a:endParaRPr lang="ru-RU"/>
            </a:p>
          </p:txBody>
        </p:sp>
        <p:sp>
          <p:nvSpPr>
            <p:cNvPr id="1702940" name="Line 28"/>
            <p:cNvSpPr>
              <a:spLocks noChangeShapeType="1"/>
            </p:cNvSpPr>
            <p:nvPr/>
          </p:nvSpPr>
          <p:spPr bwMode="auto">
            <a:xfrm>
              <a:off x="2472" y="2276"/>
              <a:ext cx="768" cy="0"/>
            </a:xfrm>
            <a:prstGeom prst="line">
              <a:avLst/>
            </a:prstGeom>
            <a:noFill/>
            <a:ln w="12700">
              <a:solidFill>
                <a:schemeClr val="tx1"/>
              </a:solidFill>
              <a:round/>
              <a:headEnd/>
              <a:tailEnd/>
            </a:ln>
            <a:effectLst/>
          </p:spPr>
          <p:txBody>
            <a:bodyPr wrap="none" anchor="ctr"/>
            <a:lstStyle/>
            <a:p>
              <a:endParaRPr lang="ru-RU"/>
            </a:p>
          </p:txBody>
        </p:sp>
        <p:sp>
          <p:nvSpPr>
            <p:cNvPr id="1702941" name="Text Box 29"/>
            <p:cNvSpPr txBox="1">
              <a:spLocks noChangeArrowheads="1"/>
            </p:cNvSpPr>
            <p:nvPr/>
          </p:nvSpPr>
          <p:spPr bwMode="auto">
            <a:xfrm>
              <a:off x="2522" y="2324"/>
              <a:ext cx="672" cy="326"/>
            </a:xfrm>
            <a:prstGeom prst="rect">
              <a:avLst/>
            </a:prstGeom>
            <a:solidFill>
              <a:schemeClr val="accent1"/>
            </a:solidFill>
            <a:ln w="12700">
              <a:noFill/>
              <a:miter lim="800000"/>
              <a:headEnd/>
              <a:tailEnd/>
            </a:ln>
            <a:effectLst/>
          </p:spPr>
          <p:txBody>
            <a:bodyPr>
              <a:spAutoFit/>
            </a:bodyPr>
            <a:lstStyle/>
            <a:p>
              <a:r>
                <a:rPr lang="en-US" sz="1400"/>
                <a:t>Metadata</a:t>
              </a:r>
            </a:p>
            <a:p>
              <a:r>
                <a:rPr lang="en-US" sz="1400"/>
                <a:t>MSIL  </a:t>
              </a:r>
            </a:p>
          </p:txBody>
        </p:sp>
        <p:sp>
          <p:nvSpPr>
            <p:cNvPr id="1702942" name="Text Box 30"/>
            <p:cNvSpPr txBox="1">
              <a:spLocks noChangeArrowheads="1"/>
            </p:cNvSpPr>
            <p:nvPr/>
          </p:nvSpPr>
          <p:spPr bwMode="auto">
            <a:xfrm>
              <a:off x="2496" y="2064"/>
              <a:ext cx="720" cy="212"/>
            </a:xfrm>
            <a:prstGeom prst="rect">
              <a:avLst/>
            </a:prstGeom>
            <a:solidFill>
              <a:schemeClr val="accent1"/>
            </a:solidFill>
            <a:ln w="12700">
              <a:noFill/>
              <a:miter lim="800000"/>
              <a:headEnd/>
              <a:tailEnd/>
            </a:ln>
            <a:effectLst/>
          </p:spPr>
          <p:txBody>
            <a:bodyPr>
              <a:spAutoFit/>
            </a:bodyPr>
            <a:lstStyle/>
            <a:p>
              <a:r>
                <a:rPr lang="en-US" sz="1600"/>
                <a:t>File2.dll   </a:t>
              </a:r>
            </a:p>
          </p:txBody>
        </p:sp>
      </p:grpSp>
      <p:grpSp>
        <p:nvGrpSpPr>
          <p:cNvPr id="4" name="Group 35"/>
          <p:cNvGrpSpPr>
            <a:grpSpLocks/>
          </p:cNvGrpSpPr>
          <p:nvPr/>
        </p:nvGrpSpPr>
        <p:grpSpPr bwMode="auto">
          <a:xfrm>
            <a:off x="5638800" y="3200400"/>
            <a:ext cx="1371600" cy="1219200"/>
            <a:chOff x="3408" y="2064"/>
            <a:chExt cx="864" cy="768"/>
          </a:xfrm>
        </p:grpSpPr>
        <p:sp>
          <p:nvSpPr>
            <p:cNvPr id="1702923" name="Rectangle 11"/>
            <p:cNvSpPr>
              <a:spLocks noChangeArrowheads="1"/>
            </p:cNvSpPr>
            <p:nvPr/>
          </p:nvSpPr>
          <p:spPr bwMode="auto">
            <a:xfrm>
              <a:off x="3456" y="2064"/>
              <a:ext cx="768" cy="768"/>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702927" name="Text Box 15"/>
            <p:cNvSpPr txBox="1">
              <a:spLocks noChangeArrowheads="1"/>
            </p:cNvSpPr>
            <p:nvPr/>
          </p:nvSpPr>
          <p:spPr bwMode="auto">
            <a:xfrm>
              <a:off x="3408" y="2080"/>
              <a:ext cx="864" cy="212"/>
            </a:xfrm>
            <a:prstGeom prst="rect">
              <a:avLst/>
            </a:prstGeom>
            <a:noFill/>
            <a:ln w="12700">
              <a:noFill/>
              <a:miter lim="800000"/>
              <a:headEnd/>
              <a:tailEnd/>
            </a:ln>
            <a:effectLst/>
          </p:spPr>
          <p:txBody>
            <a:bodyPr>
              <a:spAutoFit/>
            </a:bodyPr>
            <a:lstStyle/>
            <a:p>
              <a:r>
                <a:rPr lang="en-US" sz="1600"/>
                <a:t>Graphic.jpg   </a:t>
              </a:r>
            </a:p>
          </p:txBody>
        </p:sp>
        <p:sp>
          <p:nvSpPr>
            <p:cNvPr id="1702943" name="Line 31"/>
            <p:cNvSpPr>
              <a:spLocks noChangeShapeType="1"/>
            </p:cNvSpPr>
            <p:nvPr/>
          </p:nvSpPr>
          <p:spPr bwMode="auto">
            <a:xfrm>
              <a:off x="3456" y="2304"/>
              <a:ext cx="768" cy="0"/>
            </a:xfrm>
            <a:prstGeom prst="line">
              <a:avLst/>
            </a:prstGeom>
            <a:noFill/>
            <a:ln w="12700">
              <a:solidFill>
                <a:schemeClr val="tx1"/>
              </a:solidFill>
              <a:round/>
              <a:headEnd/>
              <a:tailEnd/>
            </a:ln>
            <a:effectLst/>
          </p:spPr>
          <p:txBody>
            <a:bodyPr wrap="none" anchor="ctr"/>
            <a:lstStyle/>
            <a:p>
              <a:endParaRPr lang="ru-RU"/>
            </a:p>
          </p:txBody>
        </p:sp>
        <p:sp>
          <p:nvSpPr>
            <p:cNvPr id="1702944" name="Text Box 32"/>
            <p:cNvSpPr txBox="1">
              <a:spLocks noChangeArrowheads="1"/>
            </p:cNvSpPr>
            <p:nvPr/>
          </p:nvSpPr>
          <p:spPr bwMode="auto">
            <a:xfrm>
              <a:off x="3512" y="2352"/>
              <a:ext cx="672" cy="192"/>
            </a:xfrm>
            <a:prstGeom prst="rect">
              <a:avLst/>
            </a:prstGeom>
            <a:solidFill>
              <a:schemeClr val="accent1"/>
            </a:solidFill>
            <a:ln w="12700">
              <a:noFill/>
              <a:miter lim="800000"/>
              <a:headEnd/>
              <a:tailEnd/>
            </a:ln>
            <a:effectLst/>
          </p:spPr>
          <p:txBody>
            <a:bodyPr>
              <a:spAutoFit/>
            </a:bodyPr>
            <a:lstStyle/>
            <a:p>
              <a:r>
                <a:rPr lang="en-US" sz="1400"/>
                <a:t>Resource  </a:t>
              </a:r>
            </a:p>
          </p:txBody>
        </p:sp>
      </p:grpSp>
      <p:grpSp>
        <p:nvGrpSpPr>
          <p:cNvPr id="5" name="Group 36"/>
          <p:cNvGrpSpPr>
            <a:grpSpLocks/>
          </p:cNvGrpSpPr>
          <p:nvPr/>
        </p:nvGrpSpPr>
        <p:grpSpPr bwMode="auto">
          <a:xfrm>
            <a:off x="7086600" y="3200400"/>
            <a:ext cx="1371600" cy="1219200"/>
            <a:chOff x="3408" y="2064"/>
            <a:chExt cx="864" cy="768"/>
          </a:xfrm>
        </p:grpSpPr>
        <p:sp>
          <p:nvSpPr>
            <p:cNvPr id="1702949" name="Rectangle 37"/>
            <p:cNvSpPr>
              <a:spLocks noChangeArrowheads="1"/>
            </p:cNvSpPr>
            <p:nvPr/>
          </p:nvSpPr>
          <p:spPr bwMode="auto">
            <a:xfrm>
              <a:off x="3456" y="2064"/>
              <a:ext cx="768" cy="768"/>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702950" name="Text Box 38"/>
            <p:cNvSpPr txBox="1">
              <a:spLocks noChangeArrowheads="1"/>
            </p:cNvSpPr>
            <p:nvPr/>
          </p:nvSpPr>
          <p:spPr bwMode="auto">
            <a:xfrm>
              <a:off x="3408" y="2080"/>
              <a:ext cx="864" cy="212"/>
            </a:xfrm>
            <a:prstGeom prst="rect">
              <a:avLst/>
            </a:prstGeom>
            <a:noFill/>
            <a:ln w="12700">
              <a:noFill/>
              <a:miter lim="800000"/>
              <a:headEnd/>
              <a:tailEnd/>
            </a:ln>
            <a:effectLst/>
          </p:spPr>
          <p:txBody>
            <a:bodyPr>
              <a:spAutoFit/>
            </a:bodyPr>
            <a:lstStyle/>
            <a:p>
              <a:r>
                <a:rPr lang="en-US" sz="1600"/>
                <a:t>Logo.gif   </a:t>
              </a:r>
            </a:p>
          </p:txBody>
        </p:sp>
        <p:sp>
          <p:nvSpPr>
            <p:cNvPr id="1702951" name="Line 39"/>
            <p:cNvSpPr>
              <a:spLocks noChangeShapeType="1"/>
            </p:cNvSpPr>
            <p:nvPr/>
          </p:nvSpPr>
          <p:spPr bwMode="auto">
            <a:xfrm>
              <a:off x="3456" y="2304"/>
              <a:ext cx="768" cy="0"/>
            </a:xfrm>
            <a:prstGeom prst="line">
              <a:avLst/>
            </a:prstGeom>
            <a:noFill/>
            <a:ln w="12700">
              <a:solidFill>
                <a:schemeClr val="tx1"/>
              </a:solidFill>
              <a:round/>
              <a:headEnd/>
              <a:tailEnd/>
            </a:ln>
            <a:effectLst/>
          </p:spPr>
          <p:txBody>
            <a:bodyPr wrap="none" anchor="ctr"/>
            <a:lstStyle/>
            <a:p>
              <a:endParaRPr lang="ru-RU"/>
            </a:p>
          </p:txBody>
        </p:sp>
        <p:sp>
          <p:nvSpPr>
            <p:cNvPr id="1702952" name="Text Box 40"/>
            <p:cNvSpPr txBox="1">
              <a:spLocks noChangeArrowheads="1"/>
            </p:cNvSpPr>
            <p:nvPr/>
          </p:nvSpPr>
          <p:spPr bwMode="auto">
            <a:xfrm>
              <a:off x="3512" y="2352"/>
              <a:ext cx="672" cy="192"/>
            </a:xfrm>
            <a:prstGeom prst="rect">
              <a:avLst/>
            </a:prstGeom>
            <a:solidFill>
              <a:schemeClr val="accent1"/>
            </a:solidFill>
            <a:ln w="12700">
              <a:noFill/>
              <a:miter lim="800000"/>
              <a:headEnd/>
              <a:tailEnd/>
            </a:ln>
            <a:effectLst/>
          </p:spPr>
          <p:txBody>
            <a:bodyPr>
              <a:spAutoFit/>
            </a:bodyPr>
            <a:lstStyle/>
            <a:p>
              <a:r>
                <a:rPr lang="en-US" sz="1400"/>
                <a:t>Resource  </a:t>
              </a:r>
            </a:p>
          </p:txBody>
        </p:sp>
      </p:grpSp>
      <p:grpSp>
        <p:nvGrpSpPr>
          <p:cNvPr id="6" name="Group 42"/>
          <p:cNvGrpSpPr>
            <a:grpSpLocks/>
          </p:cNvGrpSpPr>
          <p:nvPr/>
        </p:nvGrpSpPr>
        <p:grpSpPr bwMode="auto">
          <a:xfrm>
            <a:off x="5715000" y="4800600"/>
            <a:ext cx="1219200" cy="1219200"/>
            <a:chOff x="2472" y="2036"/>
            <a:chExt cx="768" cy="768"/>
          </a:xfrm>
        </p:grpSpPr>
        <p:sp>
          <p:nvSpPr>
            <p:cNvPr id="1702955" name="Rectangle 43"/>
            <p:cNvSpPr>
              <a:spLocks noChangeArrowheads="1"/>
            </p:cNvSpPr>
            <p:nvPr/>
          </p:nvSpPr>
          <p:spPr bwMode="auto">
            <a:xfrm>
              <a:off x="2472" y="2036"/>
              <a:ext cx="768" cy="768"/>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702956" name="Text Box 44"/>
            <p:cNvSpPr txBox="1">
              <a:spLocks noChangeArrowheads="1"/>
            </p:cNvSpPr>
            <p:nvPr/>
          </p:nvSpPr>
          <p:spPr bwMode="auto">
            <a:xfrm>
              <a:off x="2798" y="2251"/>
              <a:ext cx="116" cy="231"/>
            </a:xfrm>
            <a:prstGeom prst="rect">
              <a:avLst/>
            </a:prstGeom>
            <a:noFill/>
            <a:ln w="12700">
              <a:noFill/>
              <a:miter lim="800000"/>
              <a:headEnd/>
              <a:tailEnd/>
            </a:ln>
            <a:effectLst/>
          </p:spPr>
          <p:txBody>
            <a:bodyPr wrap="none">
              <a:spAutoFit/>
            </a:bodyPr>
            <a:lstStyle/>
            <a:p>
              <a:endParaRPr lang="ru-RU"/>
            </a:p>
          </p:txBody>
        </p:sp>
        <p:sp>
          <p:nvSpPr>
            <p:cNvPr id="1702957" name="Line 45"/>
            <p:cNvSpPr>
              <a:spLocks noChangeShapeType="1"/>
            </p:cNvSpPr>
            <p:nvPr/>
          </p:nvSpPr>
          <p:spPr bwMode="auto">
            <a:xfrm>
              <a:off x="2472" y="2276"/>
              <a:ext cx="768" cy="0"/>
            </a:xfrm>
            <a:prstGeom prst="line">
              <a:avLst/>
            </a:prstGeom>
            <a:noFill/>
            <a:ln w="12700">
              <a:solidFill>
                <a:schemeClr val="tx1"/>
              </a:solidFill>
              <a:round/>
              <a:headEnd/>
              <a:tailEnd/>
            </a:ln>
            <a:effectLst/>
          </p:spPr>
          <p:txBody>
            <a:bodyPr wrap="none" anchor="ctr"/>
            <a:lstStyle/>
            <a:p>
              <a:endParaRPr lang="ru-RU"/>
            </a:p>
          </p:txBody>
        </p:sp>
        <p:sp>
          <p:nvSpPr>
            <p:cNvPr id="1702958" name="Text Box 46"/>
            <p:cNvSpPr txBox="1">
              <a:spLocks noChangeArrowheads="1"/>
            </p:cNvSpPr>
            <p:nvPr/>
          </p:nvSpPr>
          <p:spPr bwMode="auto">
            <a:xfrm>
              <a:off x="2522" y="2324"/>
              <a:ext cx="672" cy="192"/>
            </a:xfrm>
            <a:prstGeom prst="rect">
              <a:avLst/>
            </a:prstGeom>
            <a:solidFill>
              <a:schemeClr val="accent1"/>
            </a:solidFill>
            <a:ln w="12700">
              <a:noFill/>
              <a:miter lim="800000"/>
              <a:headEnd/>
              <a:tailEnd/>
            </a:ln>
            <a:effectLst/>
          </p:spPr>
          <p:txBody>
            <a:bodyPr>
              <a:spAutoFit/>
            </a:bodyPr>
            <a:lstStyle/>
            <a:p>
              <a:r>
                <a:rPr lang="en-US" sz="1400"/>
                <a:t>Manifest</a:t>
              </a:r>
            </a:p>
          </p:txBody>
        </p:sp>
        <p:sp>
          <p:nvSpPr>
            <p:cNvPr id="1702959" name="Text Box 47"/>
            <p:cNvSpPr txBox="1">
              <a:spLocks noChangeArrowheads="1"/>
            </p:cNvSpPr>
            <p:nvPr/>
          </p:nvSpPr>
          <p:spPr bwMode="auto">
            <a:xfrm>
              <a:off x="2496" y="2064"/>
              <a:ext cx="720" cy="212"/>
            </a:xfrm>
            <a:prstGeom prst="rect">
              <a:avLst/>
            </a:prstGeom>
            <a:solidFill>
              <a:schemeClr val="accent1"/>
            </a:solidFill>
            <a:ln w="12700">
              <a:noFill/>
              <a:miter lim="800000"/>
              <a:headEnd/>
              <a:tailEnd/>
            </a:ln>
            <a:effectLst/>
          </p:spPr>
          <p:txBody>
            <a:bodyPr>
              <a:spAutoFit/>
            </a:bodyPr>
            <a:lstStyle/>
            <a:p>
              <a:r>
                <a:rPr lang="en-US" sz="1600"/>
                <a:t>File3.dll   </a:t>
              </a:r>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p:txBody>
          <a:bodyPr/>
          <a:lstStyle/>
          <a:p>
            <a:r>
              <a:rPr lang="en-US"/>
              <a:t>Assemblies</a:t>
            </a:r>
            <a:br>
              <a:rPr lang="en-US"/>
            </a:br>
            <a:r>
              <a:rPr lang="en-US" sz="3200"/>
              <a:t>Assembly Generation Tool: </a:t>
            </a:r>
            <a:r>
              <a:rPr lang="en-US" sz="3200">
                <a:latin typeface="Lucida Console" pitchFamily="49" charset="0"/>
              </a:rPr>
              <a:t>al.exe</a:t>
            </a:r>
          </a:p>
        </p:txBody>
      </p:sp>
      <p:sp>
        <p:nvSpPr>
          <p:cNvPr id="1608707" name="Rectangle 3"/>
          <p:cNvSpPr>
            <a:spLocks noGrp="1" noChangeArrowheads="1"/>
          </p:cNvSpPr>
          <p:nvPr>
            <p:ph type="body" idx="1"/>
          </p:nvPr>
        </p:nvSpPr>
        <p:spPr/>
        <p:txBody>
          <a:bodyPr/>
          <a:lstStyle/>
          <a:p>
            <a:r>
              <a:rPr lang="en-US"/>
              <a:t>Takes one or more files (containing either MSIL or resource files) and produces a file with an assembly manifest.</a:t>
            </a:r>
          </a:p>
          <a:p>
            <a:r>
              <a:rPr lang="en-US"/>
              <a:t>When compiling a C# file, you can specify that it create a module instead of an assembly by using </a:t>
            </a:r>
            <a:r>
              <a:rPr lang="en-US">
                <a:latin typeface="Lucida Console" pitchFamily="49" charset="0"/>
              </a:rPr>
              <a:t>/target:module</a:t>
            </a:r>
            <a:r>
              <a:rPr lang="en-US"/>
              <a:t>.</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Rectangle 2"/>
          <p:cNvSpPr>
            <a:spLocks noGrp="1" noChangeArrowheads="1"/>
          </p:cNvSpPr>
          <p:nvPr>
            <p:ph type="title"/>
          </p:nvPr>
        </p:nvSpPr>
        <p:spPr/>
        <p:txBody>
          <a:bodyPr/>
          <a:lstStyle/>
          <a:p>
            <a:r>
              <a:rPr lang="en-US"/>
              <a:t>Assemblies</a:t>
            </a:r>
            <a:br>
              <a:rPr lang="en-US"/>
            </a:br>
            <a:r>
              <a:rPr lang="en-US" sz="3200"/>
              <a:t>Manifest</a:t>
            </a:r>
          </a:p>
        </p:txBody>
      </p:sp>
      <p:sp>
        <p:nvSpPr>
          <p:cNvPr id="1581059" name="Rectangle 3"/>
          <p:cNvSpPr>
            <a:spLocks noGrp="1" noChangeArrowheads="1"/>
          </p:cNvSpPr>
          <p:nvPr>
            <p:ph type="body" idx="1"/>
          </p:nvPr>
        </p:nvSpPr>
        <p:spPr/>
        <p:txBody>
          <a:bodyPr/>
          <a:lstStyle/>
          <a:p>
            <a:r>
              <a:rPr lang="en-US"/>
              <a:t>Manifest contains:</a:t>
            </a:r>
          </a:p>
          <a:p>
            <a:pPr lvl="1"/>
            <a:r>
              <a:rPr lang="en-US"/>
              <a:t>Identity information</a:t>
            </a:r>
          </a:p>
          <a:p>
            <a:pPr lvl="2"/>
            <a:r>
              <a:rPr lang="en-US"/>
              <a:t>Name, version number, culture, strong name</a:t>
            </a:r>
          </a:p>
          <a:p>
            <a:pPr lvl="1"/>
            <a:r>
              <a:rPr lang="en-US"/>
              <a:t>List of files in the assembly</a:t>
            </a:r>
          </a:p>
          <a:p>
            <a:pPr lvl="1"/>
            <a:r>
              <a:rPr lang="en-US"/>
              <a:t>Map of assembly types to files</a:t>
            </a:r>
          </a:p>
          <a:p>
            <a:pPr lvl="1"/>
            <a:r>
              <a:rPr lang="en-US"/>
              <a:t>Dependencies</a:t>
            </a:r>
          </a:p>
          <a:p>
            <a:pPr lvl="2"/>
            <a:r>
              <a:rPr lang="en-US"/>
              <a:t>Other assemblies used by this assembly</a:t>
            </a:r>
          </a:p>
          <a:p>
            <a:pPr lvl="1"/>
            <a:r>
              <a:rPr lang="en-US"/>
              <a:t>Exported types</a:t>
            </a:r>
          </a:p>
          <a:p>
            <a:pPr lvl="1"/>
            <a:r>
              <a:rPr lang="en-US"/>
              <a:t>Security permissions needed to run</a:t>
            </a:r>
          </a:p>
          <a:p>
            <a:pPr lvl="1"/>
            <a:endParaRPr 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ChangeArrowheads="1"/>
          </p:cNvSpPr>
          <p:nvPr/>
        </p:nvSpPr>
        <p:spPr bwMode="auto">
          <a:xfrm>
            <a:off x="2819400" y="1981200"/>
            <a:ext cx="4572000" cy="4343400"/>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anchor="ctr"/>
          <a:lstStyle/>
          <a:p>
            <a:endParaRPr lang="ru-RU" sz="1600"/>
          </a:p>
        </p:txBody>
      </p:sp>
      <p:sp>
        <p:nvSpPr>
          <p:cNvPr id="1577987" name="Text Box 3"/>
          <p:cNvSpPr txBox="1">
            <a:spLocks noChangeArrowheads="1"/>
          </p:cNvSpPr>
          <p:nvPr/>
        </p:nvSpPr>
        <p:spPr bwMode="auto">
          <a:xfrm>
            <a:off x="2846388" y="2108200"/>
            <a:ext cx="2165350" cy="366713"/>
          </a:xfrm>
          <a:prstGeom prst="rect">
            <a:avLst/>
          </a:prstGeom>
          <a:noFill/>
          <a:ln w="9525">
            <a:noFill/>
            <a:miter lim="800000"/>
            <a:headEnd/>
            <a:tailEnd/>
          </a:ln>
          <a:effectLst/>
        </p:spPr>
        <p:txBody>
          <a:bodyPr wrap="none">
            <a:spAutoFit/>
          </a:bodyPr>
          <a:lstStyle/>
          <a:p>
            <a:r>
              <a:rPr lang="en-GB"/>
              <a:t>Type Descriptions</a:t>
            </a:r>
          </a:p>
        </p:txBody>
      </p:sp>
      <p:sp>
        <p:nvSpPr>
          <p:cNvPr id="1577988" name="Rectangle 4"/>
          <p:cNvSpPr>
            <a:spLocks noChangeArrowheads="1"/>
          </p:cNvSpPr>
          <p:nvPr/>
        </p:nvSpPr>
        <p:spPr bwMode="auto">
          <a:xfrm>
            <a:off x="3111500" y="4495800"/>
            <a:ext cx="3917950" cy="1508125"/>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nchor="ctr"/>
          <a:lstStyle/>
          <a:p>
            <a:pPr algn="l"/>
            <a:r>
              <a:rPr lang="en-GB"/>
              <a:t>Classes</a:t>
            </a:r>
          </a:p>
          <a:p>
            <a:pPr algn="l"/>
            <a:r>
              <a:rPr lang="en-GB"/>
              <a:t>Base classes</a:t>
            </a:r>
          </a:p>
          <a:p>
            <a:pPr algn="l"/>
            <a:r>
              <a:rPr lang="en-GB"/>
              <a:t>Implemented interfaces</a:t>
            </a:r>
          </a:p>
          <a:p>
            <a:pPr algn="l"/>
            <a:r>
              <a:rPr lang="en-GB"/>
              <a:t>Data members</a:t>
            </a:r>
          </a:p>
          <a:p>
            <a:pPr algn="l"/>
            <a:r>
              <a:rPr lang="en-GB"/>
              <a:t>Methods</a:t>
            </a:r>
          </a:p>
        </p:txBody>
      </p:sp>
      <p:sp>
        <p:nvSpPr>
          <p:cNvPr id="1577990" name="Text Box 6"/>
          <p:cNvSpPr txBox="1">
            <a:spLocks noChangeArrowheads="1"/>
          </p:cNvSpPr>
          <p:nvPr/>
        </p:nvSpPr>
        <p:spPr bwMode="auto">
          <a:xfrm>
            <a:off x="2835275" y="4056063"/>
            <a:ext cx="2584450" cy="366712"/>
          </a:xfrm>
          <a:prstGeom prst="rect">
            <a:avLst/>
          </a:prstGeom>
          <a:noFill/>
          <a:ln w="9525">
            <a:noFill/>
            <a:miter lim="800000"/>
            <a:headEnd/>
            <a:tailEnd/>
          </a:ln>
          <a:effectLst/>
        </p:spPr>
        <p:txBody>
          <a:bodyPr wrap="none">
            <a:spAutoFit/>
          </a:bodyPr>
          <a:lstStyle/>
          <a:p>
            <a:r>
              <a:rPr lang="en-GB"/>
              <a:t>Assembly Description</a:t>
            </a:r>
          </a:p>
        </p:txBody>
      </p:sp>
      <p:grpSp>
        <p:nvGrpSpPr>
          <p:cNvPr id="2" name="Group 10"/>
          <p:cNvGrpSpPr>
            <a:grpSpLocks/>
          </p:cNvGrpSpPr>
          <p:nvPr/>
        </p:nvGrpSpPr>
        <p:grpSpPr bwMode="auto">
          <a:xfrm>
            <a:off x="3111500" y="2209800"/>
            <a:ext cx="3962400" cy="1989138"/>
            <a:chOff x="1592" y="2731"/>
            <a:chExt cx="2496" cy="1253"/>
          </a:xfrm>
        </p:grpSpPr>
        <p:sp>
          <p:nvSpPr>
            <p:cNvPr id="1577989" name="Rectangle 5"/>
            <p:cNvSpPr>
              <a:spLocks noChangeArrowheads="1"/>
            </p:cNvSpPr>
            <p:nvPr/>
          </p:nvSpPr>
          <p:spPr bwMode="auto">
            <a:xfrm>
              <a:off x="1592" y="2731"/>
              <a:ext cx="2496" cy="1253"/>
            </a:xfrm>
            <a:prstGeom prst="rect">
              <a:avLst/>
            </a:prstGeom>
            <a:solidFill>
              <a:schemeClr val="folHlink"/>
            </a:solidFill>
            <a:ln w="9525">
              <a:noFill/>
              <a:miter lim="800000"/>
              <a:headEnd/>
              <a:tailEnd/>
            </a:ln>
            <a:effectLst>
              <a:prstShdw prst="shdw17" dist="17961" dir="2700000">
                <a:schemeClr val="folHlink">
                  <a:gamma/>
                  <a:shade val="60000"/>
                  <a:invGamma/>
                </a:schemeClr>
              </a:prstShdw>
            </a:effectLst>
          </p:spPr>
          <p:txBody>
            <a:bodyPr wrap="none"/>
            <a:lstStyle/>
            <a:p>
              <a:pPr algn="l"/>
              <a:r>
                <a:rPr lang="en-GB"/>
                <a:t>Name</a:t>
              </a:r>
            </a:p>
            <a:p>
              <a:pPr algn="l"/>
              <a:r>
                <a:rPr lang="en-GB"/>
                <a:t>Version</a:t>
              </a:r>
            </a:p>
            <a:p>
              <a:pPr algn="l"/>
              <a:r>
                <a:rPr lang="en-GB"/>
                <a:t>Culture</a:t>
              </a:r>
            </a:p>
          </p:txBody>
        </p:sp>
        <p:sp>
          <p:nvSpPr>
            <p:cNvPr id="1577991" name="Rectangle 7"/>
            <p:cNvSpPr>
              <a:spLocks noChangeArrowheads="1"/>
            </p:cNvSpPr>
            <p:nvPr/>
          </p:nvSpPr>
          <p:spPr bwMode="auto">
            <a:xfrm>
              <a:off x="1705" y="3341"/>
              <a:ext cx="2270" cy="589"/>
            </a:xfrm>
            <a:prstGeom prst="rect">
              <a:avLst/>
            </a:prstGeom>
            <a:solidFill>
              <a:schemeClr val="hlink"/>
            </a:solidFill>
            <a:ln w="9525">
              <a:noFill/>
              <a:miter lim="800000"/>
              <a:headEnd/>
              <a:tailEnd/>
            </a:ln>
            <a:effectLst>
              <a:prstShdw prst="shdw17" dist="17961" dir="2700000">
                <a:schemeClr val="hlink">
                  <a:gamma/>
                  <a:shade val="60000"/>
                  <a:invGamma/>
                </a:schemeClr>
              </a:prstShdw>
            </a:effectLst>
          </p:spPr>
          <p:txBody>
            <a:bodyPr wrap="none"/>
            <a:lstStyle/>
            <a:p>
              <a:pPr algn="l"/>
              <a:r>
                <a:rPr lang="en-GB"/>
                <a:t>Other assemblies</a:t>
              </a:r>
            </a:p>
            <a:p>
              <a:pPr algn="l"/>
              <a:r>
                <a:rPr lang="en-GB"/>
                <a:t>Security Permissions</a:t>
              </a:r>
            </a:p>
            <a:p>
              <a:pPr algn="l"/>
              <a:r>
                <a:rPr lang="en-GB"/>
                <a:t>Exported Types</a:t>
              </a:r>
            </a:p>
          </p:txBody>
        </p:sp>
      </p:grpSp>
      <p:sp>
        <p:nvSpPr>
          <p:cNvPr id="1577993" name="Rectangle 9"/>
          <p:cNvSpPr>
            <a:spLocks noGrp="1" noChangeArrowheads="1"/>
          </p:cNvSpPr>
          <p:nvPr>
            <p:ph type="title"/>
          </p:nvPr>
        </p:nvSpPr>
        <p:spPr/>
        <p:txBody>
          <a:bodyPr/>
          <a:lstStyle/>
          <a:p>
            <a:r>
              <a:rPr lang="en-US"/>
              <a:t>Assemblies</a:t>
            </a:r>
            <a:br>
              <a:rPr lang="en-US"/>
            </a:br>
            <a:r>
              <a:rPr lang="en-US" sz="3200"/>
              <a:t>Manifest and Metadata</a:t>
            </a:r>
          </a:p>
        </p:txBody>
      </p:sp>
      <p:sp>
        <p:nvSpPr>
          <p:cNvPr id="1577995" name="Text Box 11"/>
          <p:cNvSpPr txBox="1">
            <a:spLocks noChangeArrowheads="1"/>
          </p:cNvSpPr>
          <p:nvPr/>
        </p:nvSpPr>
        <p:spPr bwMode="auto">
          <a:xfrm>
            <a:off x="1054100" y="2870200"/>
            <a:ext cx="1212850" cy="396875"/>
          </a:xfrm>
          <a:prstGeom prst="rect">
            <a:avLst/>
          </a:prstGeom>
          <a:noFill/>
          <a:ln w="12700">
            <a:noFill/>
            <a:miter lim="800000"/>
            <a:headEnd/>
            <a:tailEnd/>
          </a:ln>
          <a:effectLst/>
        </p:spPr>
        <p:txBody>
          <a:bodyPr wrap="none">
            <a:spAutoFit/>
          </a:bodyPr>
          <a:lstStyle/>
          <a:p>
            <a:pPr algn="l"/>
            <a:r>
              <a:rPr lang="en-US" sz="2000"/>
              <a:t>Manifest</a:t>
            </a:r>
          </a:p>
        </p:txBody>
      </p:sp>
      <p:sp>
        <p:nvSpPr>
          <p:cNvPr id="1577996" name="Text Box 12"/>
          <p:cNvSpPr txBox="1">
            <a:spLocks noChangeArrowheads="1"/>
          </p:cNvSpPr>
          <p:nvPr/>
        </p:nvSpPr>
        <p:spPr bwMode="auto">
          <a:xfrm>
            <a:off x="1054100" y="5003800"/>
            <a:ext cx="1284288" cy="396875"/>
          </a:xfrm>
          <a:prstGeom prst="rect">
            <a:avLst/>
          </a:prstGeom>
          <a:noFill/>
          <a:ln w="12700">
            <a:noFill/>
            <a:miter lim="800000"/>
            <a:headEnd/>
            <a:tailEnd/>
          </a:ln>
          <a:effectLst/>
        </p:spPr>
        <p:txBody>
          <a:bodyPr wrap="none">
            <a:spAutoFit/>
          </a:bodyPr>
          <a:lstStyle/>
          <a:p>
            <a:pPr algn="l"/>
            <a:r>
              <a:rPr lang="en-US" sz="2000"/>
              <a:t>Metadata</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ChangeArrowheads="1"/>
          </p:cNvSpPr>
          <p:nvPr>
            <p:ph type="title"/>
          </p:nvPr>
        </p:nvSpPr>
        <p:spPr/>
        <p:txBody>
          <a:bodyPr/>
          <a:lstStyle/>
          <a:p>
            <a:r>
              <a:rPr lang="en-US"/>
              <a:t>Assemblies</a:t>
            </a:r>
            <a:r>
              <a:rPr lang="en-US" sz="4000"/>
              <a:t/>
            </a:r>
            <a:br>
              <a:rPr lang="en-US" sz="4000"/>
            </a:br>
            <a:r>
              <a:rPr lang="en-US" sz="3200"/>
              <a:t>What’s In the Metadata</a:t>
            </a:r>
          </a:p>
        </p:txBody>
      </p:sp>
      <p:sp>
        <p:nvSpPr>
          <p:cNvPr id="1584132" name="Rectangle 4"/>
          <p:cNvSpPr>
            <a:spLocks noGrp="1" noChangeArrowheads="1"/>
          </p:cNvSpPr>
          <p:nvPr>
            <p:ph type="body" idx="1"/>
          </p:nvPr>
        </p:nvSpPr>
        <p:spPr/>
        <p:txBody>
          <a:bodyPr/>
          <a:lstStyle/>
          <a:p>
            <a:r>
              <a:rPr lang="en-US"/>
              <a:t>Description of types</a:t>
            </a:r>
          </a:p>
          <a:p>
            <a:pPr lvl="1"/>
            <a:r>
              <a:rPr lang="en-US"/>
              <a:t>Name, visibility, base class, interfaces implemented</a:t>
            </a:r>
          </a:p>
          <a:p>
            <a:pPr lvl="1"/>
            <a:r>
              <a:rPr lang="en-US"/>
              <a:t>Members </a:t>
            </a:r>
          </a:p>
          <a:p>
            <a:pPr lvl="2"/>
            <a:r>
              <a:rPr lang="en-US"/>
              <a:t>methods, fields, properties, events, nested types</a:t>
            </a:r>
          </a:p>
          <a:p>
            <a:r>
              <a:rPr lang="en-US"/>
              <a:t>Attributes</a:t>
            </a:r>
          </a:p>
          <a:p>
            <a:pPr lvl="1"/>
            <a:r>
              <a:rPr lang="en-US"/>
              <a:t>User-defined</a:t>
            </a:r>
          </a:p>
          <a:p>
            <a:pPr lvl="1"/>
            <a:r>
              <a:rPr lang="en-US"/>
              <a:t>Compiler-defined</a:t>
            </a:r>
          </a:p>
          <a:p>
            <a:pPr lvl="1"/>
            <a:r>
              <a:rPr lang="en-US"/>
              <a:t>Framework-defined</a:t>
            </a:r>
          </a:p>
          <a:p>
            <a:endParaRPr 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2590800"/>
            <a:ext cx="2286000" cy="2927350"/>
            <a:chOff x="240" y="1872"/>
            <a:chExt cx="1440" cy="1844"/>
          </a:xfrm>
        </p:grpSpPr>
        <p:sp>
          <p:nvSpPr>
            <p:cNvPr id="1592323" name="Rectangle 3"/>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r>
                <a:rPr lang="en-GB" sz="2000">
                  <a:solidFill>
                    <a:schemeClr val="bg1"/>
                  </a:solidFill>
                </a:rPr>
                <a:t>Source Code</a:t>
              </a:r>
            </a:p>
          </p:txBody>
        </p:sp>
        <p:sp>
          <p:nvSpPr>
            <p:cNvPr id="1592324" name="Text Box 4"/>
            <p:cNvSpPr txBox="1">
              <a:spLocks noChangeArrowheads="1"/>
            </p:cNvSpPr>
            <p:nvPr/>
          </p:nvSpPr>
          <p:spPr bwMode="auto">
            <a:xfrm>
              <a:off x="240" y="3312"/>
              <a:ext cx="1440" cy="404"/>
            </a:xfrm>
            <a:prstGeom prst="rect">
              <a:avLst/>
            </a:prstGeom>
            <a:noFill/>
            <a:ln w="9525">
              <a:noFill/>
              <a:miter lim="800000"/>
              <a:headEnd/>
              <a:tailEnd/>
            </a:ln>
            <a:effectLst/>
          </p:spPr>
          <p:txBody>
            <a:bodyPr>
              <a:spAutoFit/>
            </a:bodyPr>
            <a:lstStyle/>
            <a:p>
              <a:r>
                <a:rPr lang="en-GB"/>
                <a:t>C++, C#, VB or any .NET language</a:t>
              </a:r>
            </a:p>
          </p:txBody>
        </p:sp>
      </p:grpSp>
      <p:sp>
        <p:nvSpPr>
          <p:cNvPr id="1592325" name="Text Box 5"/>
          <p:cNvSpPr txBox="1">
            <a:spLocks noChangeArrowheads="1"/>
          </p:cNvSpPr>
          <p:nvPr/>
        </p:nvSpPr>
        <p:spPr bwMode="auto">
          <a:xfrm>
            <a:off x="3308350" y="4848225"/>
            <a:ext cx="2711450" cy="396875"/>
          </a:xfrm>
          <a:prstGeom prst="rect">
            <a:avLst/>
          </a:prstGeom>
          <a:noFill/>
          <a:ln w="9525">
            <a:noFill/>
            <a:miter lim="800000"/>
            <a:headEnd/>
            <a:tailEnd/>
          </a:ln>
          <a:effectLst/>
        </p:spPr>
        <p:txBody>
          <a:bodyPr wrap="none">
            <a:spAutoFit/>
          </a:bodyPr>
          <a:lstStyle/>
          <a:p>
            <a:pPr algn="l"/>
            <a:r>
              <a:rPr lang="en-GB" sz="2000">
                <a:latin typeface="Lucida Console" pitchFamily="49" charset="0"/>
              </a:rPr>
              <a:t>csc.exe</a:t>
            </a:r>
            <a:r>
              <a:rPr lang="en-GB" sz="2000"/>
              <a:t> or </a:t>
            </a:r>
            <a:r>
              <a:rPr lang="en-GB" sz="2000">
                <a:latin typeface="Lucida Console" pitchFamily="49" charset="0"/>
              </a:rPr>
              <a:t>vbc.exe</a:t>
            </a:r>
          </a:p>
        </p:txBody>
      </p:sp>
      <p:grpSp>
        <p:nvGrpSpPr>
          <p:cNvPr id="3" name="Group 6"/>
          <p:cNvGrpSpPr>
            <a:grpSpLocks/>
          </p:cNvGrpSpPr>
          <p:nvPr/>
        </p:nvGrpSpPr>
        <p:grpSpPr bwMode="auto">
          <a:xfrm>
            <a:off x="3505200" y="2209800"/>
            <a:ext cx="2052638" cy="2043113"/>
            <a:chOff x="1632" y="1248"/>
            <a:chExt cx="2682" cy="2286"/>
          </a:xfrm>
        </p:grpSpPr>
        <p:sp>
          <p:nvSpPr>
            <p:cNvPr id="1592327"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ru-RU"/>
            </a:p>
          </p:txBody>
        </p:sp>
        <p:sp>
          <p:nvSpPr>
            <p:cNvPr id="1592328" name="AutoShape 8"/>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ru-RU"/>
            </a:p>
          </p:txBody>
        </p:sp>
        <p:sp>
          <p:nvSpPr>
            <p:cNvPr id="1592329" name="AutoShape 9"/>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ru-RU"/>
            </a:p>
          </p:txBody>
        </p:sp>
      </p:grpSp>
      <p:sp>
        <p:nvSpPr>
          <p:cNvPr id="1592330" name="Text Box 10"/>
          <p:cNvSpPr txBox="1">
            <a:spLocks noChangeArrowheads="1"/>
          </p:cNvSpPr>
          <p:nvPr/>
        </p:nvSpPr>
        <p:spPr bwMode="auto">
          <a:xfrm>
            <a:off x="3692525" y="4267200"/>
            <a:ext cx="1944688" cy="579438"/>
          </a:xfrm>
          <a:prstGeom prst="rect">
            <a:avLst/>
          </a:prstGeom>
          <a:noFill/>
          <a:ln w="19050">
            <a:noFill/>
            <a:prstDash val="lgDash"/>
            <a:miter lim="800000"/>
            <a:headEnd/>
            <a:tailEnd/>
          </a:ln>
          <a:effectLst/>
        </p:spPr>
        <p:txBody>
          <a:bodyPr wrap="none">
            <a:spAutoFit/>
          </a:bodyPr>
          <a:lstStyle/>
          <a:p>
            <a:r>
              <a:rPr lang="en-GB" sz="3200"/>
              <a:t>Compiler</a:t>
            </a:r>
          </a:p>
        </p:txBody>
      </p:sp>
      <p:sp>
        <p:nvSpPr>
          <p:cNvPr id="1592331" name="Line 11"/>
          <p:cNvSpPr>
            <a:spLocks noChangeShapeType="1"/>
          </p:cNvSpPr>
          <p:nvPr/>
        </p:nvSpPr>
        <p:spPr bwMode="auto">
          <a:xfrm>
            <a:off x="2590800" y="3733800"/>
            <a:ext cx="1066800" cy="0"/>
          </a:xfrm>
          <a:prstGeom prst="line">
            <a:avLst/>
          </a:prstGeom>
          <a:noFill/>
          <a:ln w="38100">
            <a:solidFill>
              <a:schemeClr val="tx1"/>
            </a:solidFill>
            <a:round/>
            <a:headEnd/>
            <a:tailEnd type="stealth" w="lg" len="lg"/>
          </a:ln>
          <a:effectLst/>
        </p:spPr>
        <p:txBody>
          <a:bodyPr wrap="none" anchor="ctr"/>
          <a:lstStyle/>
          <a:p>
            <a:endParaRPr lang="ru-RU"/>
          </a:p>
        </p:txBody>
      </p:sp>
      <p:grpSp>
        <p:nvGrpSpPr>
          <p:cNvPr id="4" name="Group 12"/>
          <p:cNvGrpSpPr>
            <a:grpSpLocks/>
          </p:cNvGrpSpPr>
          <p:nvPr/>
        </p:nvGrpSpPr>
        <p:grpSpPr bwMode="auto">
          <a:xfrm>
            <a:off x="6781800" y="2590800"/>
            <a:ext cx="1981200" cy="2743200"/>
            <a:chOff x="4272" y="1872"/>
            <a:chExt cx="1248" cy="1728"/>
          </a:xfrm>
        </p:grpSpPr>
        <p:sp>
          <p:nvSpPr>
            <p:cNvPr id="1592333" name="Rectangle 13"/>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r>
                <a:rPr lang="en-GB" sz="2000">
                  <a:solidFill>
                    <a:schemeClr val="bg1"/>
                  </a:solidFill>
                </a:rPr>
                <a:t>Assembly</a:t>
              </a:r>
            </a:p>
          </p:txBody>
        </p:sp>
        <p:sp>
          <p:nvSpPr>
            <p:cNvPr id="1592334" name="Text Box 14"/>
            <p:cNvSpPr txBox="1">
              <a:spLocks noChangeArrowheads="1"/>
            </p:cNvSpPr>
            <p:nvPr/>
          </p:nvSpPr>
          <p:spPr bwMode="auto">
            <a:xfrm>
              <a:off x="4272" y="3369"/>
              <a:ext cx="1248" cy="231"/>
            </a:xfrm>
            <a:prstGeom prst="rect">
              <a:avLst/>
            </a:prstGeom>
            <a:noFill/>
            <a:ln w="9525">
              <a:noFill/>
              <a:miter lim="800000"/>
              <a:headEnd/>
              <a:tailEnd/>
            </a:ln>
            <a:effectLst/>
          </p:spPr>
          <p:txBody>
            <a:bodyPr>
              <a:spAutoFit/>
            </a:bodyPr>
            <a:lstStyle/>
            <a:p>
              <a:r>
                <a:rPr lang="en-GB"/>
                <a:t>DLL or EXE</a:t>
              </a:r>
            </a:p>
          </p:txBody>
        </p:sp>
      </p:grpSp>
      <p:sp>
        <p:nvSpPr>
          <p:cNvPr id="1592335" name="Line 15"/>
          <p:cNvSpPr>
            <a:spLocks noChangeShapeType="1"/>
          </p:cNvSpPr>
          <p:nvPr/>
        </p:nvSpPr>
        <p:spPr bwMode="auto">
          <a:xfrm>
            <a:off x="5715000" y="3733800"/>
            <a:ext cx="1066800" cy="0"/>
          </a:xfrm>
          <a:prstGeom prst="line">
            <a:avLst/>
          </a:prstGeom>
          <a:noFill/>
          <a:ln w="38100">
            <a:solidFill>
              <a:schemeClr val="tx1"/>
            </a:solidFill>
            <a:round/>
            <a:headEnd/>
            <a:tailEnd type="stealth" w="lg" len="lg"/>
          </a:ln>
          <a:effectLst/>
        </p:spPr>
        <p:txBody>
          <a:bodyPr wrap="none" anchor="ctr"/>
          <a:lstStyle/>
          <a:p>
            <a:endParaRPr lang="ru-RU"/>
          </a:p>
        </p:txBody>
      </p:sp>
      <p:sp>
        <p:nvSpPr>
          <p:cNvPr id="1592336" name="Rectangle 16"/>
          <p:cNvSpPr>
            <a:spLocks noGrp="1" noChangeArrowheads="1"/>
          </p:cNvSpPr>
          <p:nvPr>
            <p:ph type="title"/>
          </p:nvPr>
        </p:nvSpPr>
        <p:spPr/>
        <p:txBody>
          <a:bodyPr/>
          <a:lstStyle/>
          <a:p>
            <a:r>
              <a:rPr lang="en-US">
                <a:solidFill>
                  <a:schemeClr val="tx1"/>
                </a:solidFill>
              </a:rPr>
              <a:t>Execution Model</a:t>
            </a:r>
            <a:br>
              <a:rPr lang="en-US">
                <a:solidFill>
                  <a:schemeClr val="tx1"/>
                </a:solidFill>
              </a:rPr>
            </a:br>
            <a:r>
              <a:rPr lang="en-US" sz="3200">
                <a:solidFill>
                  <a:schemeClr val="tx1"/>
                </a:solidFill>
              </a:rPr>
              <a:t>Create Assembly</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Rectangle 2"/>
          <p:cNvSpPr>
            <a:spLocks noGrp="1" noChangeArrowheads="1"/>
          </p:cNvSpPr>
          <p:nvPr>
            <p:ph type="title"/>
          </p:nvPr>
        </p:nvSpPr>
        <p:spPr/>
        <p:txBody>
          <a:bodyPr/>
          <a:lstStyle/>
          <a:p>
            <a:r>
              <a:rPr lang="en-US">
                <a:solidFill>
                  <a:schemeClr val="tx1"/>
                </a:solidFill>
              </a:rPr>
              <a:t>Web Services</a:t>
            </a:r>
            <a:br>
              <a:rPr lang="en-US">
                <a:solidFill>
                  <a:schemeClr val="tx1"/>
                </a:solidFill>
              </a:rPr>
            </a:br>
            <a:r>
              <a:rPr lang="en-US" sz="3200">
                <a:solidFill>
                  <a:schemeClr val="tx1"/>
                </a:solidFill>
              </a:rPr>
              <a:t>Evolution of the Web</a:t>
            </a:r>
          </a:p>
        </p:txBody>
      </p:sp>
      <p:grpSp>
        <p:nvGrpSpPr>
          <p:cNvPr id="2" name="Group 3"/>
          <p:cNvGrpSpPr>
            <a:grpSpLocks/>
          </p:cNvGrpSpPr>
          <p:nvPr/>
        </p:nvGrpSpPr>
        <p:grpSpPr bwMode="auto">
          <a:xfrm>
            <a:off x="533400" y="1981200"/>
            <a:ext cx="1735138" cy="4435475"/>
            <a:chOff x="336" y="1248"/>
            <a:chExt cx="1093" cy="2794"/>
          </a:xfrm>
        </p:grpSpPr>
        <p:sp>
          <p:nvSpPr>
            <p:cNvPr id="1507332" name="Rectangle 4"/>
            <p:cNvSpPr>
              <a:spLocks noChangeArrowheads="1"/>
            </p:cNvSpPr>
            <p:nvPr/>
          </p:nvSpPr>
          <p:spPr bwMode="auto">
            <a:xfrm>
              <a:off x="432" y="2736"/>
              <a:ext cx="912" cy="864"/>
            </a:xfrm>
            <a:prstGeom prst="rect">
              <a:avLst/>
            </a:prstGeom>
            <a:solidFill>
              <a:schemeClr val="accent1"/>
            </a:solidFill>
            <a:ln w="9525">
              <a:solidFill>
                <a:schemeClr val="tx1"/>
              </a:solidFill>
              <a:miter lim="800000"/>
              <a:headEnd/>
              <a:tailEnd/>
            </a:ln>
            <a:effectLst/>
          </p:spPr>
          <p:txBody>
            <a:bodyPr anchor="ctr">
              <a:spAutoFit/>
            </a:bodyPr>
            <a:lstStyle/>
            <a:p>
              <a:endParaRPr lang="ru-RU"/>
            </a:p>
          </p:txBody>
        </p:sp>
        <p:pic>
          <p:nvPicPr>
            <p:cNvPr id="1507333" name="Picture 5"/>
            <p:cNvPicPr>
              <a:picLocks noChangeAspect="1" noChangeArrowheads="1"/>
            </p:cNvPicPr>
            <p:nvPr/>
          </p:nvPicPr>
          <p:blipFill>
            <a:blip r:embed="rId3" cstate="print"/>
            <a:srcRect/>
            <a:stretch>
              <a:fillRect/>
            </a:stretch>
          </p:blipFill>
          <p:spPr bwMode="auto">
            <a:xfrm>
              <a:off x="528" y="2064"/>
              <a:ext cx="720" cy="414"/>
            </a:xfrm>
            <a:prstGeom prst="rect">
              <a:avLst/>
            </a:prstGeom>
            <a:noFill/>
          </p:spPr>
        </p:pic>
        <p:sp>
          <p:nvSpPr>
            <p:cNvPr id="1507334" name="Line 6"/>
            <p:cNvSpPr>
              <a:spLocks noChangeShapeType="1"/>
            </p:cNvSpPr>
            <p:nvPr/>
          </p:nvSpPr>
          <p:spPr bwMode="auto">
            <a:xfrm>
              <a:off x="864" y="1872"/>
              <a:ext cx="0" cy="1008"/>
            </a:xfrm>
            <a:prstGeom prst="line">
              <a:avLst/>
            </a:prstGeom>
            <a:noFill/>
            <a:ln w="19050">
              <a:solidFill>
                <a:schemeClr val="tx1"/>
              </a:solidFill>
              <a:round/>
              <a:headEnd/>
              <a:tailEnd type="triangle" w="lg" len="lg"/>
            </a:ln>
            <a:effectLst/>
          </p:spPr>
          <p:txBody>
            <a:bodyPr wrap="none"/>
            <a:lstStyle/>
            <a:p>
              <a:endParaRPr lang="ru-RU"/>
            </a:p>
          </p:txBody>
        </p:sp>
        <p:pic>
          <p:nvPicPr>
            <p:cNvPr id="1507335" name="Picture 7"/>
            <p:cNvPicPr>
              <a:picLocks noChangeAspect="1" noChangeArrowheads="1"/>
            </p:cNvPicPr>
            <p:nvPr/>
          </p:nvPicPr>
          <p:blipFill>
            <a:blip r:embed="rId4" cstate="print"/>
            <a:srcRect/>
            <a:stretch>
              <a:fillRect/>
            </a:stretch>
          </p:blipFill>
          <p:spPr bwMode="auto">
            <a:xfrm>
              <a:off x="528" y="1248"/>
              <a:ext cx="624" cy="582"/>
            </a:xfrm>
            <a:prstGeom prst="rect">
              <a:avLst/>
            </a:prstGeom>
            <a:noFill/>
          </p:spPr>
        </p:pic>
        <p:pic>
          <p:nvPicPr>
            <p:cNvPr id="1507336" name="Picture 8"/>
            <p:cNvPicPr>
              <a:picLocks noChangeAspect="1" noChangeArrowheads="1"/>
            </p:cNvPicPr>
            <p:nvPr/>
          </p:nvPicPr>
          <p:blipFill>
            <a:blip r:embed="rId5" cstate="print"/>
            <a:srcRect/>
            <a:stretch>
              <a:fillRect/>
            </a:stretch>
          </p:blipFill>
          <p:spPr bwMode="auto">
            <a:xfrm>
              <a:off x="624" y="2928"/>
              <a:ext cx="511" cy="576"/>
            </a:xfrm>
            <a:prstGeom prst="rect">
              <a:avLst/>
            </a:prstGeom>
            <a:noFill/>
          </p:spPr>
        </p:pic>
        <p:sp>
          <p:nvSpPr>
            <p:cNvPr id="1507337" name="Text Box 9"/>
            <p:cNvSpPr txBox="1">
              <a:spLocks noChangeArrowheads="1"/>
            </p:cNvSpPr>
            <p:nvPr/>
          </p:nvSpPr>
          <p:spPr bwMode="auto">
            <a:xfrm>
              <a:off x="336" y="3600"/>
              <a:ext cx="1093" cy="442"/>
            </a:xfrm>
            <a:prstGeom prst="rect">
              <a:avLst/>
            </a:prstGeom>
            <a:noFill/>
            <a:ln w="9525">
              <a:noFill/>
              <a:miter lim="800000"/>
              <a:headEnd/>
              <a:tailEnd/>
            </a:ln>
            <a:effectLst/>
          </p:spPr>
          <p:txBody>
            <a:bodyPr wrap="none">
              <a:spAutoFit/>
            </a:bodyPr>
            <a:lstStyle/>
            <a:p>
              <a:r>
                <a:rPr lang="en-US" sz="2000"/>
                <a:t>Generation 1</a:t>
              </a:r>
              <a:br>
                <a:rPr lang="en-US" sz="2000"/>
              </a:br>
              <a:r>
                <a:rPr lang="en-US" sz="2000"/>
                <a:t>Static HTML</a:t>
              </a:r>
            </a:p>
          </p:txBody>
        </p:sp>
        <p:sp>
          <p:nvSpPr>
            <p:cNvPr id="1507338" name="Text Box 10"/>
            <p:cNvSpPr txBox="1">
              <a:spLocks noChangeArrowheads="1"/>
            </p:cNvSpPr>
            <p:nvPr/>
          </p:nvSpPr>
          <p:spPr bwMode="auto">
            <a:xfrm>
              <a:off x="663" y="2160"/>
              <a:ext cx="426" cy="192"/>
            </a:xfrm>
            <a:prstGeom prst="rect">
              <a:avLst/>
            </a:prstGeom>
            <a:noFill/>
            <a:ln w="9525" algn="ctr">
              <a:noFill/>
              <a:miter lim="800000"/>
              <a:headEnd/>
              <a:tailEnd/>
            </a:ln>
            <a:effectLst/>
          </p:spPr>
          <p:txBody>
            <a:bodyPr wrap="none">
              <a:spAutoFit/>
            </a:bodyPr>
            <a:lstStyle/>
            <a:p>
              <a:r>
                <a:rPr lang="en-US" sz="1400"/>
                <a:t>HTML</a:t>
              </a:r>
            </a:p>
          </p:txBody>
        </p:sp>
      </p:grpSp>
      <p:grpSp>
        <p:nvGrpSpPr>
          <p:cNvPr id="3" name="Group 11"/>
          <p:cNvGrpSpPr>
            <a:grpSpLocks/>
          </p:cNvGrpSpPr>
          <p:nvPr/>
        </p:nvGrpSpPr>
        <p:grpSpPr bwMode="auto">
          <a:xfrm>
            <a:off x="2819400" y="1971675"/>
            <a:ext cx="2314575" cy="4445000"/>
            <a:chOff x="1776" y="1242"/>
            <a:chExt cx="1458" cy="2800"/>
          </a:xfrm>
        </p:grpSpPr>
        <p:sp>
          <p:nvSpPr>
            <p:cNvPr id="1507340" name="Rectangle 12"/>
            <p:cNvSpPr>
              <a:spLocks noChangeArrowheads="1"/>
            </p:cNvSpPr>
            <p:nvPr/>
          </p:nvSpPr>
          <p:spPr bwMode="auto">
            <a:xfrm>
              <a:off x="2064" y="2784"/>
              <a:ext cx="912" cy="816"/>
            </a:xfrm>
            <a:prstGeom prst="rect">
              <a:avLst/>
            </a:prstGeom>
            <a:solidFill>
              <a:schemeClr val="accent1"/>
            </a:solidFill>
            <a:ln w="9525">
              <a:solidFill>
                <a:schemeClr val="tx1"/>
              </a:solidFill>
              <a:miter lim="800000"/>
              <a:headEnd/>
              <a:tailEnd/>
            </a:ln>
            <a:effectLst/>
          </p:spPr>
          <p:txBody>
            <a:bodyPr anchor="ctr">
              <a:spAutoFit/>
            </a:bodyPr>
            <a:lstStyle/>
            <a:p>
              <a:endParaRPr lang="ru-RU"/>
            </a:p>
          </p:txBody>
        </p:sp>
        <p:pic>
          <p:nvPicPr>
            <p:cNvPr id="1507341" name="Picture 13"/>
            <p:cNvPicPr>
              <a:picLocks noChangeAspect="1" noChangeArrowheads="1"/>
            </p:cNvPicPr>
            <p:nvPr/>
          </p:nvPicPr>
          <p:blipFill>
            <a:blip r:embed="rId3" cstate="print"/>
            <a:srcRect/>
            <a:stretch>
              <a:fillRect/>
            </a:stretch>
          </p:blipFill>
          <p:spPr bwMode="auto">
            <a:xfrm>
              <a:off x="2064" y="2054"/>
              <a:ext cx="768" cy="442"/>
            </a:xfrm>
            <a:prstGeom prst="rect">
              <a:avLst/>
            </a:prstGeom>
            <a:noFill/>
          </p:spPr>
        </p:pic>
        <p:sp>
          <p:nvSpPr>
            <p:cNvPr id="1507342" name="Line 14"/>
            <p:cNvSpPr>
              <a:spLocks noChangeShapeType="1"/>
            </p:cNvSpPr>
            <p:nvPr/>
          </p:nvSpPr>
          <p:spPr bwMode="auto">
            <a:xfrm flipH="1">
              <a:off x="2448" y="1844"/>
              <a:ext cx="0" cy="988"/>
            </a:xfrm>
            <a:prstGeom prst="line">
              <a:avLst/>
            </a:prstGeom>
            <a:noFill/>
            <a:ln w="19050">
              <a:solidFill>
                <a:schemeClr val="tx1"/>
              </a:solidFill>
              <a:round/>
              <a:headEnd/>
              <a:tailEnd type="triangle" w="lg" len="lg"/>
            </a:ln>
            <a:effectLst/>
          </p:spPr>
          <p:txBody>
            <a:bodyPr wrap="none"/>
            <a:lstStyle/>
            <a:p>
              <a:endParaRPr lang="ru-RU"/>
            </a:p>
          </p:txBody>
        </p:sp>
        <p:pic>
          <p:nvPicPr>
            <p:cNvPr id="1507343" name="Picture 15"/>
            <p:cNvPicPr>
              <a:picLocks noChangeAspect="1" noChangeArrowheads="1"/>
            </p:cNvPicPr>
            <p:nvPr/>
          </p:nvPicPr>
          <p:blipFill>
            <a:blip r:embed="rId4" cstate="print"/>
            <a:srcRect/>
            <a:stretch>
              <a:fillRect/>
            </a:stretch>
          </p:blipFill>
          <p:spPr bwMode="auto">
            <a:xfrm>
              <a:off x="2112" y="1242"/>
              <a:ext cx="624" cy="582"/>
            </a:xfrm>
            <a:prstGeom prst="rect">
              <a:avLst/>
            </a:prstGeom>
            <a:noFill/>
          </p:spPr>
        </p:pic>
        <p:sp>
          <p:nvSpPr>
            <p:cNvPr id="1507344" name="Text Box 16"/>
            <p:cNvSpPr txBox="1">
              <a:spLocks noChangeArrowheads="1"/>
            </p:cNvSpPr>
            <p:nvPr/>
          </p:nvSpPr>
          <p:spPr bwMode="auto">
            <a:xfrm>
              <a:off x="1776" y="3600"/>
              <a:ext cx="1458" cy="442"/>
            </a:xfrm>
            <a:prstGeom prst="rect">
              <a:avLst/>
            </a:prstGeom>
            <a:noFill/>
            <a:ln w="9525">
              <a:noFill/>
              <a:miter lim="800000"/>
              <a:headEnd/>
              <a:tailEnd/>
            </a:ln>
            <a:effectLst/>
          </p:spPr>
          <p:txBody>
            <a:bodyPr wrap="none">
              <a:spAutoFit/>
            </a:bodyPr>
            <a:lstStyle/>
            <a:p>
              <a:r>
                <a:rPr lang="en-US" sz="2000"/>
                <a:t>Generation 2</a:t>
              </a:r>
              <a:br>
                <a:rPr lang="en-US" sz="2000"/>
              </a:br>
              <a:r>
                <a:rPr lang="en-US" sz="2000"/>
                <a:t>Web Applications</a:t>
              </a:r>
            </a:p>
          </p:txBody>
        </p:sp>
        <p:sp>
          <p:nvSpPr>
            <p:cNvPr id="1507345" name="Text Box 17"/>
            <p:cNvSpPr txBox="1">
              <a:spLocks noChangeArrowheads="1"/>
            </p:cNvSpPr>
            <p:nvPr/>
          </p:nvSpPr>
          <p:spPr bwMode="auto">
            <a:xfrm>
              <a:off x="2247" y="2160"/>
              <a:ext cx="426" cy="192"/>
            </a:xfrm>
            <a:prstGeom prst="rect">
              <a:avLst/>
            </a:prstGeom>
            <a:noFill/>
            <a:ln w="9525" algn="ctr">
              <a:noFill/>
              <a:miter lim="800000"/>
              <a:headEnd/>
              <a:tailEnd/>
            </a:ln>
            <a:effectLst/>
          </p:spPr>
          <p:txBody>
            <a:bodyPr wrap="none">
              <a:spAutoFit/>
            </a:bodyPr>
            <a:lstStyle/>
            <a:p>
              <a:r>
                <a:rPr lang="en-US" sz="1400"/>
                <a:t>HTML</a:t>
              </a:r>
            </a:p>
          </p:txBody>
        </p:sp>
        <p:grpSp>
          <p:nvGrpSpPr>
            <p:cNvPr id="4" name="Group 18"/>
            <p:cNvGrpSpPr>
              <a:grpSpLocks/>
            </p:cNvGrpSpPr>
            <p:nvPr/>
          </p:nvGrpSpPr>
          <p:grpSpPr bwMode="auto">
            <a:xfrm>
              <a:off x="2160" y="2880"/>
              <a:ext cx="720" cy="672"/>
              <a:chOff x="2160" y="2880"/>
              <a:chExt cx="720" cy="672"/>
            </a:xfrm>
          </p:grpSpPr>
          <p:pic>
            <p:nvPicPr>
              <p:cNvPr id="1507347" name="Picture 19"/>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48" name="Picture 20"/>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49" name="AutoShape 21"/>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endParaRPr lang="ru-RU"/>
              </a:p>
            </p:txBody>
          </p:sp>
        </p:grpSp>
      </p:grpSp>
      <p:grpSp>
        <p:nvGrpSpPr>
          <p:cNvPr id="5" name="Group 22"/>
          <p:cNvGrpSpPr>
            <a:grpSpLocks/>
          </p:cNvGrpSpPr>
          <p:nvPr/>
        </p:nvGrpSpPr>
        <p:grpSpPr bwMode="auto">
          <a:xfrm>
            <a:off x="5410200" y="1905000"/>
            <a:ext cx="3581400" cy="4511675"/>
            <a:chOff x="3408" y="1200"/>
            <a:chExt cx="2256" cy="2842"/>
          </a:xfrm>
        </p:grpSpPr>
        <p:grpSp>
          <p:nvGrpSpPr>
            <p:cNvPr id="6" name="Group 23"/>
            <p:cNvGrpSpPr>
              <a:grpSpLocks/>
            </p:cNvGrpSpPr>
            <p:nvPr/>
          </p:nvGrpSpPr>
          <p:grpSpPr bwMode="auto">
            <a:xfrm>
              <a:off x="4800" y="1776"/>
              <a:ext cx="864" cy="816"/>
              <a:chOff x="3504" y="2784"/>
              <a:chExt cx="864" cy="816"/>
            </a:xfrm>
          </p:grpSpPr>
          <p:sp>
            <p:nvSpPr>
              <p:cNvPr id="1507352" name="Rectangle 24"/>
              <p:cNvSpPr>
                <a:spLocks noChangeArrowheads="1"/>
              </p:cNvSpPr>
              <p:nvPr/>
            </p:nvSpPr>
            <p:spPr bwMode="auto">
              <a:xfrm>
                <a:off x="3504" y="2784"/>
                <a:ext cx="864" cy="816"/>
              </a:xfrm>
              <a:prstGeom prst="rect">
                <a:avLst/>
              </a:prstGeom>
              <a:solidFill>
                <a:schemeClr val="accent1"/>
              </a:solidFill>
              <a:ln w="9525">
                <a:solidFill>
                  <a:schemeClr val="tx1"/>
                </a:solidFill>
                <a:miter lim="800000"/>
                <a:headEnd/>
                <a:tailEnd/>
              </a:ln>
              <a:effectLst/>
            </p:spPr>
            <p:txBody>
              <a:bodyPr anchor="ctr">
                <a:spAutoFit/>
              </a:bodyPr>
              <a:lstStyle/>
              <a:p>
                <a:endParaRPr lang="ru-RU"/>
              </a:p>
            </p:txBody>
          </p:sp>
          <p:grpSp>
            <p:nvGrpSpPr>
              <p:cNvPr id="7" name="Group 25"/>
              <p:cNvGrpSpPr>
                <a:grpSpLocks/>
              </p:cNvGrpSpPr>
              <p:nvPr/>
            </p:nvGrpSpPr>
            <p:grpSpPr bwMode="auto">
              <a:xfrm>
                <a:off x="3570" y="2862"/>
                <a:ext cx="720" cy="672"/>
                <a:chOff x="2160" y="2880"/>
                <a:chExt cx="720" cy="672"/>
              </a:xfrm>
            </p:grpSpPr>
            <p:pic>
              <p:nvPicPr>
                <p:cNvPr id="1507354" name="Picture 26"/>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55" name="Picture 27"/>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56" name="AutoShape 28"/>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endParaRPr lang="ru-RU"/>
                </a:p>
              </p:txBody>
            </p:sp>
          </p:grpSp>
        </p:grpSp>
        <p:grpSp>
          <p:nvGrpSpPr>
            <p:cNvPr id="8" name="Group 29"/>
            <p:cNvGrpSpPr>
              <a:grpSpLocks/>
            </p:cNvGrpSpPr>
            <p:nvPr/>
          </p:nvGrpSpPr>
          <p:grpSpPr bwMode="auto">
            <a:xfrm>
              <a:off x="3888" y="1776"/>
              <a:ext cx="816" cy="359"/>
              <a:chOff x="3840" y="1849"/>
              <a:chExt cx="816" cy="359"/>
            </a:xfrm>
          </p:grpSpPr>
          <p:pic>
            <p:nvPicPr>
              <p:cNvPr id="1507358" name="Picture 30"/>
              <p:cNvPicPr>
                <a:picLocks noChangeAspect="1" noChangeArrowheads="1"/>
              </p:cNvPicPr>
              <p:nvPr/>
            </p:nvPicPr>
            <p:blipFill>
              <a:blip r:embed="rId3" cstate="print"/>
              <a:srcRect/>
              <a:stretch>
                <a:fillRect/>
              </a:stretch>
            </p:blipFill>
            <p:spPr bwMode="auto">
              <a:xfrm>
                <a:off x="3840" y="1849"/>
                <a:ext cx="816" cy="359"/>
              </a:xfrm>
              <a:prstGeom prst="rect">
                <a:avLst/>
              </a:prstGeom>
              <a:noFill/>
            </p:spPr>
          </p:pic>
          <p:sp>
            <p:nvSpPr>
              <p:cNvPr id="1507359" name="Text Box 31"/>
              <p:cNvSpPr txBox="1">
                <a:spLocks noChangeArrowheads="1"/>
              </p:cNvSpPr>
              <p:nvPr/>
            </p:nvSpPr>
            <p:spPr bwMode="auto">
              <a:xfrm>
                <a:off x="3879" y="1968"/>
                <a:ext cx="724" cy="192"/>
              </a:xfrm>
              <a:prstGeom prst="rect">
                <a:avLst/>
              </a:prstGeom>
              <a:noFill/>
              <a:ln w="9525" algn="ctr">
                <a:noFill/>
                <a:miter lim="800000"/>
                <a:headEnd/>
                <a:tailEnd/>
              </a:ln>
              <a:effectLst/>
            </p:spPr>
            <p:txBody>
              <a:bodyPr wrap="none">
                <a:spAutoFit/>
              </a:bodyPr>
              <a:lstStyle/>
              <a:p>
                <a:r>
                  <a:rPr lang="en-US" sz="1400"/>
                  <a:t>HTML, XML</a:t>
                </a:r>
              </a:p>
            </p:txBody>
          </p:sp>
        </p:grpSp>
        <p:grpSp>
          <p:nvGrpSpPr>
            <p:cNvPr id="9" name="Group 32"/>
            <p:cNvGrpSpPr>
              <a:grpSpLocks/>
            </p:cNvGrpSpPr>
            <p:nvPr/>
          </p:nvGrpSpPr>
          <p:grpSpPr bwMode="auto">
            <a:xfrm>
              <a:off x="4464" y="2736"/>
              <a:ext cx="816" cy="359"/>
              <a:chOff x="3840" y="1849"/>
              <a:chExt cx="816" cy="359"/>
            </a:xfrm>
          </p:grpSpPr>
          <p:pic>
            <p:nvPicPr>
              <p:cNvPr id="1507361" name="Picture 33"/>
              <p:cNvPicPr>
                <a:picLocks noChangeAspect="1" noChangeArrowheads="1"/>
              </p:cNvPicPr>
              <p:nvPr/>
            </p:nvPicPr>
            <p:blipFill>
              <a:blip r:embed="rId3" cstate="print"/>
              <a:srcRect/>
              <a:stretch>
                <a:fillRect/>
              </a:stretch>
            </p:blipFill>
            <p:spPr bwMode="auto">
              <a:xfrm>
                <a:off x="3840" y="1849"/>
                <a:ext cx="816" cy="359"/>
              </a:xfrm>
              <a:prstGeom prst="rect">
                <a:avLst/>
              </a:prstGeom>
              <a:noFill/>
            </p:spPr>
          </p:pic>
          <p:sp>
            <p:nvSpPr>
              <p:cNvPr id="1507362" name="Text Box 34"/>
              <p:cNvSpPr txBox="1">
                <a:spLocks noChangeArrowheads="1"/>
              </p:cNvSpPr>
              <p:nvPr/>
            </p:nvSpPr>
            <p:spPr bwMode="auto">
              <a:xfrm>
                <a:off x="3879" y="1968"/>
                <a:ext cx="724" cy="192"/>
              </a:xfrm>
              <a:prstGeom prst="rect">
                <a:avLst/>
              </a:prstGeom>
              <a:noFill/>
              <a:ln w="9525" algn="ctr">
                <a:noFill/>
                <a:miter lim="800000"/>
                <a:headEnd/>
                <a:tailEnd/>
              </a:ln>
              <a:effectLst/>
            </p:spPr>
            <p:txBody>
              <a:bodyPr wrap="none">
                <a:spAutoFit/>
              </a:bodyPr>
              <a:lstStyle/>
              <a:p>
                <a:r>
                  <a:rPr lang="en-US" sz="1400"/>
                  <a:t>HTML, XML</a:t>
                </a:r>
              </a:p>
            </p:txBody>
          </p:sp>
        </p:grpSp>
        <p:pic>
          <p:nvPicPr>
            <p:cNvPr id="1507363" name="Picture 35"/>
            <p:cNvPicPr>
              <a:picLocks noChangeAspect="1" noChangeArrowheads="1"/>
            </p:cNvPicPr>
            <p:nvPr/>
          </p:nvPicPr>
          <p:blipFill>
            <a:blip r:embed="rId4" cstate="print"/>
            <a:srcRect/>
            <a:stretch>
              <a:fillRect/>
            </a:stretch>
          </p:blipFill>
          <p:spPr bwMode="auto">
            <a:xfrm>
              <a:off x="3552" y="1200"/>
              <a:ext cx="624" cy="582"/>
            </a:xfrm>
            <a:prstGeom prst="rect">
              <a:avLst/>
            </a:prstGeom>
            <a:noFill/>
          </p:spPr>
        </p:pic>
        <p:sp>
          <p:nvSpPr>
            <p:cNvPr id="1507364" name="Text Box 36"/>
            <p:cNvSpPr txBox="1">
              <a:spLocks noChangeArrowheads="1"/>
            </p:cNvSpPr>
            <p:nvPr/>
          </p:nvSpPr>
          <p:spPr bwMode="auto">
            <a:xfrm>
              <a:off x="3408" y="3600"/>
              <a:ext cx="1156" cy="442"/>
            </a:xfrm>
            <a:prstGeom prst="rect">
              <a:avLst/>
            </a:prstGeom>
            <a:noFill/>
            <a:ln w="9525">
              <a:noFill/>
              <a:miter lim="800000"/>
              <a:headEnd/>
              <a:tailEnd/>
            </a:ln>
            <a:effectLst/>
          </p:spPr>
          <p:txBody>
            <a:bodyPr wrap="none">
              <a:spAutoFit/>
            </a:bodyPr>
            <a:lstStyle/>
            <a:p>
              <a:r>
                <a:rPr lang="en-US" sz="2000"/>
                <a:t>Generation 3</a:t>
              </a:r>
              <a:br>
                <a:rPr lang="en-US" sz="2000"/>
              </a:br>
              <a:r>
                <a:rPr lang="en-US" sz="2000"/>
                <a:t>Web Services</a:t>
              </a:r>
            </a:p>
          </p:txBody>
        </p:sp>
        <p:sp>
          <p:nvSpPr>
            <p:cNvPr id="1507365" name="Line 37"/>
            <p:cNvSpPr>
              <a:spLocks noChangeShapeType="1"/>
            </p:cNvSpPr>
            <p:nvPr/>
          </p:nvSpPr>
          <p:spPr bwMode="auto">
            <a:xfrm>
              <a:off x="4032" y="1776"/>
              <a:ext cx="864" cy="240"/>
            </a:xfrm>
            <a:prstGeom prst="line">
              <a:avLst/>
            </a:prstGeom>
            <a:noFill/>
            <a:ln w="19050">
              <a:solidFill>
                <a:schemeClr val="tx1"/>
              </a:solidFill>
              <a:round/>
              <a:headEnd/>
              <a:tailEnd type="triangle" w="lg" len="lg"/>
            </a:ln>
            <a:effectLst/>
          </p:spPr>
          <p:txBody>
            <a:bodyPr wrap="none"/>
            <a:lstStyle/>
            <a:p>
              <a:endParaRPr lang="ru-RU"/>
            </a:p>
          </p:txBody>
        </p:sp>
        <p:grpSp>
          <p:nvGrpSpPr>
            <p:cNvPr id="10" name="Group 38"/>
            <p:cNvGrpSpPr>
              <a:grpSpLocks/>
            </p:cNvGrpSpPr>
            <p:nvPr/>
          </p:nvGrpSpPr>
          <p:grpSpPr bwMode="auto">
            <a:xfrm>
              <a:off x="3504" y="2784"/>
              <a:ext cx="864" cy="816"/>
              <a:chOff x="3504" y="2784"/>
              <a:chExt cx="864" cy="816"/>
            </a:xfrm>
          </p:grpSpPr>
          <p:sp>
            <p:nvSpPr>
              <p:cNvPr id="1507367" name="Rectangle 39"/>
              <p:cNvSpPr>
                <a:spLocks noChangeArrowheads="1"/>
              </p:cNvSpPr>
              <p:nvPr/>
            </p:nvSpPr>
            <p:spPr bwMode="auto">
              <a:xfrm>
                <a:off x="3504" y="2784"/>
                <a:ext cx="864" cy="816"/>
              </a:xfrm>
              <a:prstGeom prst="rect">
                <a:avLst/>
              </a:prstGeom>
              <a:solidFill>
                <a:schemeClr val="accent1"/>
              </a:solidFill>
              <a:ln w="9525">
                <a:solidFill>
                  <a:schemeClr val="tx1"/>
                </a:solidFill>
                <a:miter lim="800000"/>
                <a:headEnd/>
                <a:tailEnd/>
              </a:ln>
              <a:effectLst/>
            </p:spPr>
            <p:txBody>
              <a:bodyPr anchor="ctr">
                <a:spAutoFit/>
              </a:bodyPr>
              <a:lstStyle/>
              <a:p>
                <a:endParaRPr lang="ru-RU"/>
              </a:p>
            </p:txBody>
          </p:sp>
          <p:grpSp>
            <p:nvGrpSpPr>
              <p:cNvPr id="11" name="Group 40"/>
              <p:cNvGrpSpPr>
                <a:grpSpLocks/>
              </p:cNvGrpSpPr>
              <p:nvPr/>
            </p:nvGrpSpPr>
            <p:grpSpPr bwMode="auto">
              <a:xfrm>
                <a:off x="3570" y="2862"/>
                <a:ext cx="720" cy="672"/>
                <a:chOff x="2160" y="2880"/>
                <a:chExt cx="720" cy="672"/>
              </a:xfrm>
            </p:grpSpPr>
            <p:pic>
              <p:nvPicPr>
                <p:cNvPr id="1507369" name="Picture 41"/>
                <p:cNvPicPr>
                  <a:picLocks noChangeAspect="1" noChangeArrowheads="1"/>
                </p:cNvPicPr>
                <p:nvPr/>
              </p:nvPicPr>
              <p:blipFill>
                <a:blip r:embed="rId5" cstate="print"/>
                <a:srcRect/>
                <a:stretch>
                  <a:fillRect/>
                </a:stretch>
              </p:blipFill>
              <p:spPr bwMode="auto">
                <a:xfrm>
                  <a:off x="2160" y="2880"/>
                  <a:ext cx="510" cy="576"/>
                </a:xfrm>
                <a:prstGeom prst="rect">
                  <a:avLst/>
                </a:prstGeom>
                <a:noFill/>
              </p:spPr>
            </p:pic>
            <p:pic>
              <p:nvPicPr>
                <p:cNvPr id="1507370" name="Picture 42"/>
                <p:cNvPicPr>
                  <a:picLocks noChangeAspect="1" noChangeArrowheads="1"/>
                </p:cNvPicPr>
                <p:nvPr/>
              </p:nvPicPr>
              <p:blipFill>
                <a:blip r:embed="rId5" cstate="print"/>
                <a:srcRect/>
                <a:stretch>
                  <a:fillRect/>
                </a:stretch>
              </p:blipFill>
              <p:spPr bwMode="auto">
                <a:xfrm>
                  <a:off x="2304" y="2976"/>
                  <a:ext cx="510" cy="576"/>
                </a:xfrm>
                <a:prstGeom prst="rect">
                  <a:avLst/>
                </a:prstGeom>
                <a:noFill/>
              </p:spPr>
            </p:pic>
            <p:sp>
              <p:nvSpPr>
                <p:cNvPr id="1507371" name="AutoShape 43"/>
                <p:cNvSpPr>
                  <a:spLocks noChangeArrowheads="1"/>
                </p:cNvSpPr>
                <p:nvPr/>
              </p:nvSpPr>
              <p:spPr bwMode="auto">
                <a:xfrm>
                  <a:off x="2640" y="3360"/>
                  <a:ext cx="240" cy="192"/>
                </a:xfrm>
                <a:prstGeom prst="can">
                  <a:avLst>
                    <a:gd name="adj" fmla="val 25000"/>
                  </a:avLst>
                </a:prstGeom>
                <a:solidFill>
                  <a:schemeClr val="bg2"/>
                </a:solidFill>
                <a:ln w="9525">
                  <a:solidFill>
                    <a:schemeClr val="tx1"/>
                  </a:solidFill>
                  <a:round/>
                  <a:headEnd/>
                  <a:tailEnd/>
                </a:ln>
                <a:effectLst/>
              </p:spPr>
              <p:txBody>
                <a:bodyPr anchor="ctr">
                  <a:spAutoFit/>
                </a:bodyPr>
                <a:lstStyle/>
                <a:p>
                  <a:endParaRPr lang="ru-RU"/>
                </a:p>
              </p:txBody>
            </p:sp>
          </p:grpSp>
        </p:grpSp>
        <p:sp>
          <p:nvSpPr>
            <p:cNvPr id="1507372" name="Line 44"/>
            <p:cNvSpPr>
              <a:spLocks noChangeShapeType="1"/>
            </p:cNvSpPr>
            <p:nvPr/>
          </p:nvSpPr>
          <p:spPr bwMode="auto">
            <a:xfrm flipH="1">
              <a:off x="4272" y="2544"/>
              <a:ext cx="864" cy="672"/>
            </a:xfrm>
            <a:prstGeom prst="line">
              <a:avLst/>
            </a:prstGeom>
            <a:noFill/>
            <a:ln w="19050">
              <a:solidFill>
                <a:schemeClr val="tx1"/>
              </a:solidFill>
              <a:round/>
              <a:headEnd/>
              <a:tailEnd type="triangle" w="lg" len="lg"/>
            </a:ln>
            <a:effectLst/>
          </p:spPr>
          <p:txBody>
            <a:bodyPr wrap="none"/>
            <a:lstStyle/>
            <a:p>
              <a:endParaRPr lang="ru-RU"/>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Rectangle 2"/>
          <p:cNvSpPr>
            <a:spLocks noGrp="1" noChangeArrowheads="1"/>
          </p:cNvSpPr>
          <p:nvPr>
            <p:ph type="title"/>
          </p:nvPr>
        </p:nvSpPr>
        <p:spPr/>
        <p:txBody>
          <a:bodyPr/>
          <a:lstStyle/>
          <a:p>
            <a:r>
              <a:rPr lang="en-US"/>
              <a:t>Assemblies</a:t>
            </a:r>
            <a:r>
              <a:rPr lang="en-US" sz="4000"/>
              <a:t/>
            </a:r>
            <a:br>
              <a:rPr lang="en-US" sz="4000"/>
            </a:br>
            <a:r>
              <a:rPr lang="en-US" sz="3200"/>
              <a:t>Demo: ILDASM.EXE</a:t>
            </a:r>
          </a:p>
        </p:txBody>
      </p:sp>
      <p:sp>
        <p:nvSpPr>
          <p:cNvPr id="1586179" name="Rectangle 3"/>
          <p:cNvSpPr>
            <a:spLocks noGrp="1" noChangeArrowheads="1"/>
          </p:cNvSpPr>
          <p:nvPr>
            <p:ph type="body" idx="1"/>
          </p:nvPr>
        </p:nvSpPr>
        <p:spPr/>
        <p:txBody>
          <a:bodyPr/>
          <a:lstStyle/>
          <a:p>
            <a:r>
              <a:rPr lang="en-US"/>
              <a:t>Allows you to inspect the metadata and disassembled IL code in an assembly</a:t>
            </a:r>
          </a:p>
          <a:p>
            <a:r>
              <a:rPr lang="en-US"/>
              <a:t>Great way to see what’s really going on</a:t>
            </a:r>
          </a:p>
          <a:p>
            <a:r>
              <a:rPr lang="en-US"/>
              <a:t>Use </a:t>
            </a:r>
            <a:r>
              <a:rPr lang="en-US">
                <a:latin typeface="Lucida Console" pitchFamily="49" charset="0"/>
              </a:rPr>
              <a:t>ildasm /?</a:t>
            </a:r>
            <a:r>
              <a:rPr lang="en-US"/>
              <a:t> to see the various options</a:t>
            </a:r>
          </a:p>
        </p:txBody>
      </p:sp>
      <p:grpSp>
        <p:nvGrpSpPr>
          <p:cNvPr id="2" name="Group 4"/>
          <p:cNvGrpSpPr>
            <a:grpSpLocks/>
          </p:cNvGrpSpPr>
          <p:nvPr/>
        </p:nvGrpSpPr>
        <p:grpSpPr bwMode="auto">
          <a:xfrm>
            <a:off x="3352800" y="4038600"/>
            <a:ext cx="2628900" cy="2220913"/>
            <a:chOff x="1704" y="1488"/>
            <a:chExt cx="2352" cy="2064"/>
          </a:xfrm>
        </p:grpSpPr>
        <p:sp>
          <p:nvSpPr>
            <p:cNvPr id="1586181" name="Rectangle 5"/>
            <p:cNvSpPr>
              <a:spLocks noChangeArrowheads="1"/>
            </p:cNvSpPr>
            <p:nvPr/>
          </p:nvSpPr>
          <p:spPr bwMode="auto">
            <a:xfrm>
              <a:off x="1704" y="1488"/>
              <a:ext cx="2352" cy="2064"/>
            </a:xfrm>
            <a:prstGeom prst="rect">
              <a:avLst/>
            </a:prstGeom>
            <a:solidFill>
              <a:schemeClr val="accent1"/>
            </a:solidFill>
            <a:ln w="12700">
              <a:solidFill>
                <a:schemeClr val="tx1"/>
              </a:solidFill>
              <a:miter lim="800000"/>
              <a:headEnd/>
              <a:tailEnd/>
            </a:ln>
          </p:spPr>
          <p:txBody>
            <a:bodyPr/>
            <a:lstStyle/>
            <a:p>
              <a:endParaRPr lang="ru-RU"/>
            </a:p>
          </p:txBody>
        </p:sp>
        <p:sp>
          <p:nvSpPr>
            <p:cNvPr id="1586182" name="Freeform 6"/>
            <p:cNvSpPr>
              <a:spLocks/>
            </p:cNvSpPr>
            <p:nvPr/>
          </p:nvSpPr>
          <p:spPr bwMode="auto">
            <a:xfrm>
              <a:off x="2895" y="1784"/>
              <a:ext cx="431" cy="559"/>
            </a:xfrm>
            <a:custGeom>
              <a:avLst/>
              <a:gdLst/>
              <a:ahLst/>
              <a:cxnLst>
                <a:cxn ang="0">
                  <a:pos x="258" y="252"/>
                </a:cxn>
                <a:cxn ang="0">
                  <a:pos x="256" y="222"/>
                </a:cxn>
                <a:cxn ang="0">
                  <a:pos x="272" y="212"/>
                </a:cxn>
                <a:cxn ang="0">
                  <a:pos x="293" y="190"/>
                </a:cxn>
                <a:cxn ang="0">
                  <a:pos x="309" y="156"/>
                </a:cxn>
                <a:cxn ang="0">
                  <a:pos x="310" y="134"/>
                </a:cxn>
                <a:cxn ang="0">
                  <a:pos x="302" y="135"/>
                </a:cxn>
                <a:cxn ang="0">
                  <a:pos x="288" y="135"/>
                </a:cxn>
                <a:cxn ang="0">
                  <a:pos x="273" y="130"/>
                </a:cxn>
                <a:cxn ang="0">
                  <a:pos x="267" y="122"/>
                </a:cxn>
                <a:cxn ang="0">
                  <a:pos x="267" y="98"/>
                </a:cxn>
                <a:cxn ang="0">
                  <a:pos x="260" y="65"/>
                </a:cxn>
                <a:cxn ang="0">
                  <a:pos x="233" y="40"/>
                </a:cxn>
                <a:cxn ang="0">
                  <a:pos x="205" y="31"/>
                </a:cxn>
                <a:cxn ang="0">
                  <a:pos x="175" y="12"/>
                </a:cxn>
                <a:cxn ang="0">
                  <a:pos x="125" y="0"/>
                </a:cxn>
                <a:cxn ang="0">
                  <a:pos x="61" y="21"/>
                </a:cxn>
                <a:cxn ang="0">
                  <a:pos x="52" y="82"/>
                </a:cxn>
                <a:cxn ang="0">
                  <a:pos x="42" y="101"/>
                </a:cxn>
                <a:cxn ang="0">
                  <a:pos x="40" y="122"/>
                </a:cxn>
                <a:cxn ang="0">
                  <a:pos x="51" y="143"/>
                </a:cxn>
                <a:cxn ang="0">
                  <a:pos x="72" y="162"/>
                </a:cxn>
                <a:cxn ang="0">
                  <a:pos x="76" y="194"/>
                </a:cxn>
                <a:cxn ang="0">
                  <a:pos x="64" y="219"/>
                </a:cxn>
                <a:cxn ang="0">
                  <a:pos x="69" y="224"/>
                </a:cxn>
                <a:cxn ang="0">
                  <a:pos x="81" y="233"/>
                </a:cxn>
                <a:cxn ang="0">
                  <a:pos x="103" y="240"/>
                </a:cxn>
                <a:cxn ang="0">
                  <a:pos x="132" y="238"/>
                </a:cxn>
                <a:cxn ang="0">
                  <a:pos x="147" y="236"/>
                </a:cxn>
                <a:cxn ang="0">
                  <a:pos x="150" y="234"/>
                </a:cxn>
                <a:cxn ang="0">
                  <a:pos x="0" y="349"/>
                </a:cxn>
                <a:cxn ang="0">
                  <a:pos x="93" y="559"/>
                </a:cxn>
                <a:cxn ang="0">
                  <a:pos x="95" y="525"/>
                </a:cxn>
                <a:cxn ang="0">
                  <a:pos x="98" y="485"/>
                </a:cxn>
                <a:cxn ang="0">
                  <a:pos x="105" y="484"/>
                </a:cxn>
                <a:cxn ang="0">
                  <a:pos x="124" y="508"/>
                </a:cxn>
                <a:cxn ang="0">
                  <a:pos x="143" y="537"/>
                </a:cxn>
                <a:cxn ang="0">
                  <a:pos x="151" y="551"/>
                </a:cxn>
                <a:cxn ang="0">
                  <a:pos x="166" y="547"/>
                </a:cxn>
                <a:cxn ang="0">
                  <a:pos x="199" y="538"/>
                </a:cxn>
                <a:cxn ang="0">
                  <a:pos x="237" y="530"/>
                </a:cxn>
                <a:cxn ang="0">
                  <a:pos x="264" y="526"/>
                </a:cxn>
                <a:cxn ang="0">
                  <a:pos x="296" y="526"/>
                </a:cxn>
                <a:cxn ang="0">
                  <a:pos x="347" y="525"/>
                </a:cxn>
                <a:cxn ang="0">
                  <a:pos x="395" y="525"/>
                </a:cxn>
                <a:cxn ang="0">
                  <a:pos x="416" y="525"/>
                </a:cxn>
                <a:cxn ang="0">
                  <a:pos x="414" y="275"/>
                </a:cxn>
              </a:cxnLst>
              <a:rect l="0" t="0" r="r" b="b"/>
              <a:pathLst>
                <a:path w="431" h="559">
                  <a:moveTo>
                    <a:pt x="414" y="275"/>
                  </a:moveTo>
                  <a:lnTo>
                    <a:pt x="258" y="252"/>
                  </a:lnTo>
                  <a:lnTo>
                    <a:pt x="254" y="223"/>
                  </a:lnTo>
                  <a:lnTo>
                    <a:pt x="256" y="222"/>
                  </a:lnTo>
                  <a:lnTo>
                    <a:pt x="264" y="218"/>
                  </a:lnTo>
                  <a:lnTo>
                    <a:pt x="272" y="212"/>
                  </a:lnTo>
                  <a:lnTo>
                    <a:pt x="283" y="203"/>
                  </a:lnTo>
                  <a:lnTo>
                    <a:pt x="293" y="190"/>
                  </a:lnTo>
                  <a:lnTo>
                    <a:pt x="303" y="174"/>
                  </a:lnTo>
                  <a:lnTo>
                    <a:pt x="309" y="156"/>
                  </a:lnTo>
                  <a:lnTo>
                    <a:pt x="311" y="134"/>
                  </a:lnTo>
                  <a:lnTo>
                    <a:pt x="310" y="134"/>
                  </a:lnTo>
                  <a:lnTo>
                    <a:pt x="307" y="135"/>
                  </a:lnTo>
                  <a:lnTo>
                    <a:pt x="302" y="135"/>
                  </a:lnTo>
                  <a:lnTo>
                    <a:pt x="295" y="136"/>
                  </a:lnTo>
                  <a:lnTo>
                    <a:pt x="288" y="135"/>
                  </a:lnTo>
                  <a:lnTo>
                    <a:pt x="280" y="134"/>
                  </a:lnTo>
                  <a:lnTo>
                    <a:pt x="273" y="130"/>
                  </a:lnTo>
                  <a:lnTo>
                    <a:pt x="266" y="125"/>
                  </a:lnTo>
                  <a:lnTo>
                    <a:pt x="267" y="122"/>
                  </a:lnTo>
                  <a:lnTo>
                    <a:pt x="267" y="112"/>
                  </a:lnTo>
                  <a:lnTo>
                    <a:pt x="267" y="98"/>
                  </a:lnTo>
                  <a:lnTo>
                    <a:pt x="266" y="82"/>
                  </a:lnTo>
                  <a:lnTo>
                    <a:pt x="260" y="65"/>
                  </a:lnTo>
                  <a:lnTo>
                    <a:pt x="249" y="51"/>
                  </a:lnTo>
                  <a:lnTo>
                    <a:pt x="233" y="40"/>
                  </a:lnTo>
                  <a:lnTo>
                    <a:pt x="209" y="34"/>
                  </a:lnTo>
                  <a:lnTo>
                    <a:pt x="205" y="31"/>
                  </a:lnTo>
                  <a:lnTo>
                    <a:pt x="193" y="23"/>
                  </a:lnTo>
                  <a:lnTo>
                    <a:pt x="175" y="12"/>
                  </a:lnTo>
                  <a:lnTo>
                    <a:pt x="153" y="3"/>
                  </a:lnTo>
                  <a:lnTo>
                    <a:pt x="125" y="0"/>
                  </a:lnTo>
                  <a:lnTo>
                    <a:pt x="94" y="5"/>
                  </a:lnTo>
                  <a:lnTo>
                    <a:pt x="61" y="21"/>
                  </a:lnTo>
                  <a:lnTo>
                    <a:pt x="26" y="54"/>
                  </a:lnTo>
                  <a:lnTo>
                    <a:pt x="52" y="82"/>
                  </a:lnTo>
                  <a:lnTo>
                    <a:pt x="45" y="92"/>
                  </a:lnTo>
                  <a:lnTo>
                    <a:pt x="42" y="101"/>
                  </a:lnTo>
                  <a:lnTo>
                    <a:pt x="40" y="112"/>
                  </a:lnTo>
                  <a:lnTo>
                    <a:pt x="40" y="122"/>
                  </a:lnTo>
                  <a:lnTo>
                    <a:pt x="44" y="132"/>
                  </a:lnTo>
                  <a:lnTo>
                    <a:pt x="51" y="143"/>
                  </a:lnTo>
                  <a:lnTo>
                    <a:pt x="60" y="153"/>
                  </a:lnTo>
                  <a:lnTo>
                    <a:pt x="72" y="162"/>
                  </a:lnTo>
                  <a:lnTo>
                    <a:pt x="74" y="174"/>
                  </a:lnTo>
                  <a:lnTo>
                    <a:pt x="76" y="194"/>
                  </a:lnTo>
                  <a:lnTo>
                    <a:pt x="74" y="211"/>
                  </a:lnTo>
                  <a:lnTo>
                    <a:pt x="64" y="219"/>
                  </a:lnTo>
                  <a:lnTo>
                    <a:pt x="66" y="221"/>
                  </a:lnTo>
                  <a:lnTo>
                    <a:pt x="69" y="224"/>
                  </a:lnTo>
                  <a:lnTo>
                    <a:pt x="74" y="228"/>
                  </a:lnTo>
                  <a:lnTo>
                    <a:pt x="81" y="233"/>
                  </a:lnTo>
                  <a:lnTo>
                    <a:pt x="91" y="237"/>
                  </a:lnTo>
                  <a:lnTo>
                    <a:pt x="103" y="240"/>
                  </a:lnTo>
                  <a:lnTo>
                    <a:pt x="117" y="241"/>
                  </a:lnTo>
                  <a:lnTo>
                    <a:pt x="132" y="238"/>
                  </a:lnTo>
                  <a:lnTo>
                    <a:pt x="141" y="237"/>
                  </a:lnTo>
                  <a:lnTo>
                    <a:pt x="147" y="236"/>
                  </a:lnTo>
                  <a:lnTo>
                    <a:pt x="149" y="235"/>
                  </a:lnTo>
                  <a:lnTo>
                    <a:pt x="150" y="234"/>
                  </a:lnTo>
                  <a:lnTo>
                    <a:pt x="161" y="267"/>
                  </a:lnTo>
                  <a:lnTo>
                    <a:pt x="0" y="349"/>
                  </a:lnTo>
                  <a:lnTo>
                    <a:pt x="8" y="520"/>
                  </a:lnTo>
                  <a:lnTo>
                    <a:pt x="93" y="559"/>
                  </a:lnTo>
                  <a:lnTo>
                    <a:pt x="94" y="549"/>
                  </a:lnTo>
                  <a:lnTo>
                    <a:pt x="95" y="525"/>
                  </a:lnTo>
                  <a:lnTo>
                    <a:pt x="98" y="500"/>
                  </a:lnTo>
                  <a:lnTo>
                    <a:pt x="98" y="485"/>
                  </a:lnTo>
                  <a:lnTo>
                    <a:pt x="99" y="481"/>
                  </a:lnTo>
                  <a:lnTo>
                    <a:pt x="105" y="484"/>
                  </a:lnTo>
                  <a:lnTo>
                    <a:pt x="113" y="495"/>
                  </a:lnTo>
                  <a:lnTo>
                    <a:pt x="124" y="508"/>
                  </a:lnTo>
                  <a:lnTo>
                    <a:pt x="134" y="524"/>
                  </a:lnTo>
                  <a:lnTo>
                    <a:pt x="143" y="537"/>
                  </a:lnTo>
                  <a:lnTo>
                    <a:pt x="149" y="547"/>
                  </a:lnTo>
                  <a:lnTo>
                    <a:pt x="151" y="551"/>
                  </a:lnTo>
                  <a:lnTo>
                    <a:pt x="155" y="550"/>
                  </a:lnTo>
                  <a:lnTo>
                    <a:pt x="166" y="547"/>
                  </a:lnTo>
                  <a:lnTo>
                    <a:pt x="181" y="543"/>
                  </a:lnTo>
                  <a:lnTo>
                    <a:pt x="199" y="538"/>
                  </a:lnTo>
                  <a:lnTo>
                    <a:pt x="218" y="534"/>
                  </a:lnTo>
                  <a:lnTo>
                    <a:pt x="237" y="530"/>
                  </a:lnTo>
                  <a:lnTo>
                    <a:pt x="253" y="527"/>
                  </a:lnTo>
                  <a:lnTo>
                    <a:pt x="264" y="526"/>
                  </a:lnTo>
                  <a:lnTo>
                    <a:pt x="276" y="526"/>
                  </a:lnTo>
                  <a:lnTo>
                    <a:pt x="296" y="526"/>
                  </a:lnTo>
                  <a:lnTo>
                    <a:pt x="321" y="526"/>
                  </a:lnTo>
                  <a:lnTo>
                    <a:pt x="347" y="525"/>
                  </a:lnTo>
                  <a:lnTo>
                    <a:pt x="373" y="525"/>
                  </a:lnTo>
                  <a:lnTo>
                    <a:pt x="395" y="525"/>
                  </a:lnTo>
                  <a:lnTo>
                    <a:pt x="410" y="525"/>
                  </a:lnTo>
                  <a:lnTo>
                    <a:pt x="416" y="525"/>
                  </a:lnTo>
                  <a:lnTo>
                    <a:pt x="431" y="349"/>
                  </a:lnTo>
                  <a:lnTo>
                    <a:pt x="414" y="275"/>
                  </a:lnTo>
                  <a:close/>
                </a:path>
              </a:pathLst>
            </a:custGeom>
            <a:solidFill>
              <a:schemeClr val="bg2"/>
            </a:solidFill>
            <a:ln w="9525">
              <a:noFill/>
              <a:round/>
              <a:headEnd/>
              <a:tailEnd/>
            </a:ln>
          </p:spPr>
          <p:txBody>
            <a:bodyPr/>
            <a:lstStyle/>
            <a:p>
              <a:endParaRPr lang="ru-RU"/>
            </a:p>
          </p:txBody>
        </p:sp>
        <p:sp>
          <p:nvSpPr>
            <p:cNvPr id="1586183" name="Freeform 7"/>
            <p:cNvSpPr>
              <a:spLocks/>
            </p:cNvSpPr>
            <p:nvPr/>
          </p:nvSpPr>
          <p:spPr bwMode="auto">
            <a:xfrm>
              <a:off x="3714" y="1841"/>
              <a:ext cx="341" cy="475"/>
            </a:xfrm>
            <a:custGeom>
              <a:avLst/>
              <a:gdLst/>
              <a:ahLst/>
              <a:cxnLst>
                <a:cxn ang="0">
                  <a:pos x="189" y="238"/>
                </a:cxn>
                <a:cxn ang="0">
                  <a:pos x="199" y="179"/>
                </a:cxn>
                <a:cxn ang="0">
                  <a:pos x="275" y="171"/>
                </a:cxn>
                <a:cxn ang="0">
                  <a:pos x="275" y="128"/>
                </a:cxn>
                <a:cxn ang="0">
                  <a:pos x="270" y="92"/>
                </a:cxn>
                <a:cxn ang="0">
                  <a:pos x="262" y="63"/>
                </a:cxn>
                <a:cxn ang="0">
                  <a:pos x="249" y="41"/>
                </a:cxn>
                <a:cxn ang="0">
                  <a:pos x="233" y="24"/>
                </a:cxn>
                <a:cxn ang="0">
                  <a:pos x="216" y="12"/>
                </a:cxn>
                <a:cxn ang="0">
                  <a:pos x="196" y="5"/>
                </a:cxn>
                <a:cxn ang="0">
                  <a:pos x="176" y="0"/>
                </a:cxn>
                <a:cxn ang="0">
                  <a:pos x="156" y="0"/>
                </a:cxn>
                <a:cxn ang="0">
                  <a:pos x="136" y="1"/>
                </a:cxn>
                <a:cxn ang="0">
                  <a:pos x="116" y="4"/>
                </a:cxn>
                <a:cxn ang="0">
                  <a:pos x="100" y="7"/>
                </a:cxn>
                <a:cxn ang="0">
                  <a:pos x="85" y="12"/>
                </a:cxn>
                <a:cxn ang="0">
                  <a:pos x="74" y="16"/>
                </a:cxn>
                <a:cxn ang="0">
                  <a:pos x="66" y="18"/>
                </a:cxn>
                <a:cxn ang="0">
                  <a:pos x="64" y="19"/>
                </a:cxn>
                <a:cxn ang="0">
                  <a:pos x="8" y="26"/>
                </a:cxn>
                <a:cxn ang="0">
                  <a:pos x="8" y="37"/>
                </a:cxn>
                <a:cxn ang="0">
                  <a:pos x="10" y="47"/>
                </a:cxn>
                <a:cxn ang="0">
                  <a:pos x="14" y="55"/>
                </a:cxn>
                <a:cxn ang="0">
                  <a:pos x="20" y="61"/>
                </a:cxn>
                <a:cxn ang="0">
                  <a:pos x="26" y="66"/>
                </a:cxn>
                <a:cxn ang="0">
                  <a:pos x="33" y="69"/>
                </a:cxn>
                <a:cxn ang="0">
                  <a:pos x="41" y="73"/>
                </a:cxn>
                <a:cxn ang="0">
                  <a:pos x="48" y="74"/>
                </a:cxn>
                <a:cxn ang="0">
                  <a:pos x="45" y="85"/>
                </a:cxn>
                <a:cxn ang="0">
                  <a:pos x="41" y="96"/>
                </a:cxn>
                <a:cxn ang="0">
                  <a:pos x="40" y="106"/>
                </a:cxn>
                <a:cxn ang="0">
                  <a:pos x="39" y="117"/>
                </a:cxn>
                <a:cxn ang="0">
                  <a:pos x="40" y="135"/>
                </a:cxn>
                <a:cxn ang="0">
                  <a:pos x="44" y="150"/>
                </a:cxn>
                <a:cxn ang="0">
                  <a:pos x="50" y="166"/>
                </a:cxn>
                <a:cxn ang="0">
                  <a:pos x="58" y="179"/>
                </a:cxn>
                <a:cxn ang="0">
                  <a:pos x="68" y="190"/>
                </a:cxn>
                <a:cxn ang="0">
                  <a:pos x="79" y="198"/>
                </a:cxn>
                <a:cxn ang="0">
                  <a:pos x="91" y="205"/>
                </a:cxn>
                <a:cxn ang="0">
                  <a:pos x="106" y="209"/>
                </a:cxn>
                <a:cxn ang="0">
                  <a:pos x="108" y="232"/>
                </a:cxn>
                <a:cxn ang="0">
                  <a:pos x="0" y="286"/>
                </a:cxn>
                <a:cxn ang="0">
                  <a:pos x="26" y="475"/>
                </a:cxn>
                <a:cxn ang="0">
                  <a:pos x="306" y="475"/>
                </a:cxn>
                <a:cxn ang="0">
                  <a:pos x="341" y="297"/>
                </a:cxn>
                <a:cxn ang="0">
                  <a:pos x="189" y="238"/>
                </a:cxn>
              </a:cxnLst>
              <a:rect l="0" t="0" r="r" b="b"/>
              <a:pathLst>
                <a:path w="341" h="475">
                  <a:moveTo>
                    <a:pt x="189" y="238"/>
                  </a:moveTo>
                  <a:lnTo>
                    <a:pt x="199" y="179"/>
                  </a:lnTo>
                  <a:lnTo>
                    <a:pt x="275" y="171"/>
                  </a:lnTo>
                  <a:lnTo>
                    <a:pt x="275" y="128"/>
                  </a:lnTo>
                  <a:lnTo>
                    <a:pt x="270" y="92"/>
                  </a:lnTo>
                  <a:lnTo>
                    <a:pt x="262" y="63"/>
                  </a:lnTo>
                  <a:lnTo>
                    <a:pt x="249" y="41"/>
                  </a:lnTo>
                  <a:lnTo>
                    <a:pt x="233" y="24"/>
                  </a:lnTo>
                  <a:lnTo>
                    <a:pt x="216" y="12"/>
                  </a:lnTo>
                  <a:lnTo>
                    <a:pt x="196" y="5"/>
                  </a:lnTo>
                  <a:lnTo>
                    <a:pt x="176" y="0"/>
                  </a:lnTo>
                  <a:lnTo>
                    <a:pt x="156" y="0"/>
                  </a:lnTo>
                  <a:lnTo>
                    <a:pt x="136" y="1"/>
                  </a:lnTo>
                  <a:lnTo>
                    <a:pt x="116" y="4"/>
                  </a:lnTo>
                  <a:lnTo>
                    <a:pt x="100" y="7"/>
                  </a:lnTo>
                  <a:lnTo>
                    <a:pt x="85" y="12"/>
                  </a:lnTo>
                  <a:lnTo>
                    <a:pt x="74" y="16"/>
                  </a:lnTo>
                  <a:lnTo>
                    <a:pt x="66" y="18"/>
                  </a:lnTo>
                  <a:lnTo>
                    <a:pt x="64" y="19"/>
                  </a:lnTo>
                  <a:lnTo>
                    <a:pt x="8" y="26"/>
                  </a:lnTo>
                  <a:lnTo>
                    <a:pt x="8" y="37"/>
                  </a:lnTo>
                  <a:lnTo>
                    <a:pt x="10" y="47"/>
                  </a:lnTo>
                  <a:lnTo>
                    <a:pt x="14" y="55"/>
                  </a:lnTo>
                  <a:lnTo>
                    <a:pt x="20" y="61"/>
                  </a:lnTo>
                  <a:lnTo>
                    <a:pt x="26" y="66"/>
                  </a:lnTo>
                  <a:lnTo>
                    <a:pt x="33" y="69"/>
                  </a:lnTo>
                  <a:lnTo>
                    <a:pt x="41" y="73"/>
                  </a:lnTo>
                  <a:lnTo>
                    <a:pt x="48" y="74"/>
                  </a:lnTo>
                  <a:lnTo>
                    <a:pt x="45" y="85"/>
                  </a:lnTo>
                  <a:lnTo>
                    <a:pt x="41" y="96"/>
                  </a:lnTo>
                  <a:lnTo>
                    <a:pt x="40" y="106"/>
                  </a:lnTo>
                  <a:lnTo>
                    <a:pt x="39" y="117"/>
                  </a:lnTo>
                  <a:lnTo>
                    <a:pt x="40" y="135"/>
                  </a:lnTo>
                  <a:lnTo>
                    <a:pt x="44" y="150"/>
                  </a:lnTo>
                  <a:lnTo>
                    <a:pt x="50" y="166"/>
                  </a:lnTo>
                  <a:lnTo>
                    <a:pt x="58" y="179"/>
                  </a:lnTo>
                  <a:lnTo>
                    <a:pt x="68" y="190"/>
                  </a:lnTo>
                  <a:lnTo>
                    <a:pt x="79" y="198"/>
                  </a:lnTo>
                  <a:lnTo>
                    <a:pt x="91" y="205"/>
                  </a:lnTo>
                  <a:lnTo>
                    <a:pt x="106" y="209"/>
                  </a:lnTo>
                  <a:lnTo>
                    <a:pt x="108" y="232"/>
                  </a:lnTo>
                  <a:lnTo>
                    <a:pt x="0" y="286"/>
                  </a:lnTo>
                  <a:lnTo>
                    <a:pt x="26" y="475"/>
                  </a:lnTo>
                  <a:lnTo>
                    <a:pt x="306" y="475"/>
                  </a:lnTo>
                  <a:lnTo>
                    <a:pt x="341" y="297"/>
                  </a:lnTo>
                  <a:lnTo>
                    <a:pt x="189" y="238"/>
                  </a:lnTo>
                  <a:close/>
                </a:path>
              </a:pathLst>
            </a:custGeom>
            <a:solidFill>
              <a:schemeClr val="bg2"/>
            </a:solidFill>
            <a:ln w="9525">
              <a:noFill/>
              <a:round/>
              <a:headEnd/>
              <a:tailEnd/>
            </a:ln>
          </p:spPr>
          <p:txBody>
            <a:bodyPr/>
            <a:lstStyle/>
            <a:p>
              <a:endParaRPr lang="ru-RU"/>
            </a:p>
          </p:txBody>
        </p:sp>
        <p:sp>
          <p:nvSpPr>
            <p:cNvPr id="1586184" name="Freeform 8"/>
            <p:cNvSpPr>
              <a:spLocks/>
            </p:cNvSpPr>
            <p:nvPr/>
          </p:nvSpPr>
          <p:spPr bwMode="auto">
            <a:xfrm>
              <a:off x="2728" y="3020"/>
              <a:ext cx="1082" cy="532"/>
            </a:xfrm>
            <a:custGeom>
              <a:avLst/>
              <a:gdLst/>
              <a:ahLst/>
              <a:cxnLst>
                <a:cxn ang="0">
                  <a:pos x="246" y="0"/>
                </a:cxn>
                <a:cxn ang="0">
                  <a:pos x="1082" y="213"/>
                </a:cxn>
                <a:cxn ang="0">
                  <a:pos x="1054" y="364"/>
                </a:cxn>
                <a:cxn ang="0">
                  <a:pos x="608" y="532"/>
                </a:cxn>
                <a:cxn ang="0">
                  <a:pos x="0" y="213"/>
                </a:cxn>
                <a:cxn ang="0">
                  <a:pos x="246" y="0"/>
                </a:cxn>
              </a:cxnLst>
              <a:rect l="0" t="0" r="r" b="b"/>
              <a:pathLst>
                <a:path w="1082" h="532">
                  <a:moveTo>
                    <a:pt x="246" y="0"/>
                  </a:moveTo>
                  <a:lnTo>
                    <a:pt x="1082" y="213"/>
                  </a:lnTo>
                  <a:lnTo>
                    <a:pt x="1054" y="364"/>
                  </a:lnTo>
                  <a:lnTo>
                    <a:pt x="608" y="532"/>
                  </a:lnTo>
                  <a:lnTo>
                    <a:pt x="0" y="213"/>
                  </a:lnTo>
                  <a:lnTo>
                    <a:pt x="246" y="0"/>
                  </a:lnTo>
                  <a:close/>
                </a:path>
              </a:pathLst>
            </a:custGeom>
            <a:solidFill>
              <a:schemeClr val="accent2"/>
            </a:solidFill>
            <a:ln w="12700">
              <a:solidFill>
                <a:schemeClr val="tx1"/>
              </a:solidFill>
              <a:round/>
              <a:headEnd/>
              <a:tailEnd/>
            </a:ln>
          </p:spPr>
          <p:txBody>
            <a:bodyPr/>
            <a:lstStyle/>
            <a:p>
              <a:endParaRPr lang="ru-RU"/>
            </a:p>
          </p:txBody>
        </p:sp>
        <p:sp>
          <p:nvSpPr>
            <p:cNvPr id="1586185" name="Freeform 9"/>
            <p:cNvSpPr>
              <a:spLocks/>
            </p:cNvSpPr>
            <p:nvPr/>
          </p:nvSpPr>
          <p:spPr bwMode="auto">
            <a:xfrm>
              <a:off x="2161" y="2532"/>
              <a:ext cx="283" cy="394"/>
            </a:xfrm>
            <a:custGeom>
              <a:avLst/>
              <a:gdLst/>
              <a:ahLst/>
              <a:cxnLst>
                <a:cxn ang="0">
                  <a:pos x="283" y="50"/>
                </a:cxn>
                <a:cxn ang="0">
                  <a:pos x="218" y="35"/>
                </a:cxn>
                <a:cxn ang="0">
                  <a:pos x="195" y="79"/>
                </a:cxn>
                <a:cxn ang="0">
                  <a:pos x="0" y="0"/>
                </a:cxn>
                <a:cxn ang="0">
                  <a:pos x="195" y="394"/>
                </a:cxn>
                <a:cxn ang="0">
                  <a:pos x="283" y="50"/>
                </a:cxn>
              </a:cxnLst>
              <a:rect l="0" t="0" r="r" b="b"/>
              <a:pathLst>
                <a:path w="283" h="394">
                  <a:moveTo>
                    <a:pt x="283" y="50"/>
                  </a:moveTo>
                  <a:lnTo>
                    <a:pt x="218" y="35"/>
                  </a:lnTo>
                  <a:lnTo>
                    <a:pt x="195" y="79"/>
                  </a:lnTo>
                  <a:lnTo>
                    <a:pt x="0" y="0"/>
                  </a:lnTo>
                  <a:lnTo>
                    <a:pt x="195" y="394"/>
                  </a:lnTo>
                  <a:lnTo>
                    <a:pt x="283" y="50"/>
                  </a:lnTo>
                  <a:close/>
                </a:path>
              </a:pathLst>
            </a:custGeom>
            <a:solidFill>
              <a:srgbClr val="FFFFFF"/>
            </a:solidFill>
            <a:ln w="9525">
              <a:noFill/>
              <a:round/>
              <a:headEnd/>
              <a:tailEnd/>
            </a:ln>
          </p:spPr>
          <p:txBody>
            <a:bodyPr/>
            <a:lstStyle/>
            <a:p>
              <a:endParaRPr lang="ru-RU"/>
            </a:p>
          </p:txBody>
        </p:sp>
        <p:sp>
          <p:nvSpPr>
            <p:cNvPr id="1586186" name="Freeform 10"/>
            <p:cNvSpPr>
              <a:spLocks/>
            </p:cNvSpPr>
            <p:nvPr/>
          </p:nvSpPr>
          <p:spPr bwMode="auto">
            <a:xfrm>
              <a:off x="2795" y="3195"/>
              <a:ext cx="261" cy="126"/>
            </a:xfrm>
            <a:custGeom>
              <a:avLst/>
              <a:gdLst/>
              <a:ahLst/>
              <a:cxnLst>
                <a:cxn ang="0">
                  <a:pos x="7" y="1"/>
                </a:cxn>
                <a:cxn ang="0">
                  <a:pos x="8" y="1"/>
                </a:cxn>
                <a:cxn ang="0">
                  <a:pos x="13" y="1"/>
                </a:cxn>
                <a:cxn ang="0">
                  <a:pos x="21" y="1"/>
                </a:cxn>
                <a:cxn ang="0">
                  <a:pos x="31" y="0"/>
                </a:cxn>
                <a:cxn ang="0">
                  <a:pos x="43" y="0"/>
                </a:cxn>
                <a:cxn ang="0">
                  <a:pos x="56" y="1"/>
                </a:cxn>
                <a:cxn ang="0">
                  <a:pos x="71" y="1"/>
                </a:cxn>
                <a:cxn ang="0">
                  <a:pos x="87" y="3"/>
                </a:cxn>
                <a:cxn ang="0">
                  <a:pos x="103" y="5"/>
                </a:cxn>
                <a:cxn ang="0">
                  <a:pos x="119" y="7"/>
                </a:cxn>
                <a:cxn ang="0">
                  <a:pos x="136" y="11"/>
                </a:cxn>
                <a:cxn ang="0">
                  <a:pos x="151" y="15"/>
                </a:cxn>
                <a:cxn ang="0">
                  <a:pos x="166" y="19"/>
                </a:cxn>
                <a:cxn ang="0">
                  <a:pos x="180" y="25"/>
                </a:cxn>
                <a:cxn ang="0">
                  <a:pos x="192" y="34"/>
                </a:cxn>
                <a:cxn ang="0">
                  <a:pos x="201" y="42"/>
                </a:cxn>
                <a:cxn ang="0">
                  <a:pos x="261" y="108"/>
                </a:cxn>
                <a:cxn ang="0">
                  <a:pos x="214" y="83"/>
                </a:cxn>
                <a:cxn ang="0">
                  <a:pos x="231" y="122"/>
                </a:cxn>
                <a:cxn ang="0">
                  <a:pos x="188" y="86"/>
                </a:cxn>
                <a:cxn ang="0">
                  <a:pos x="191" y="126"/>
                </a:cxn>
                <a:cxn ang="0">
                  <a:pos x="157" y="84"/>
                </a:cxn>
                <a:cxn ang="0">
                  <a:pos x="154" y="85"/>
                </a:cxn>
                <a:cxn ang="0">
                  <a:pos x="143" y="86"/>
                </a:cxn>
                <a:cxn ang="0">
                  <a:pos x="126" y="89"/>
                </a:cxn>
                <a:cxn ang="0">
                  <a:pos x="106" y="89"/>
                </a:cxn>
                <a:cxn ang="0">
                  <a:pos x="82" y="85"/>
                </a:cxn>
                <a:cxn ang="0">
                  <a:pos x="56" y="78"/>
                </a:cxn>
                <a:cxn ang="0">
                  <a:pos x="30" y="65"/>
                </a:cxn>
                <a:cxn ang="0">
                  <a:pos x="2" y="44"/>
                </a:cxn>
                <a:cxn ang="0">
                  <a:pos x="1" y="40"/>
                </a:cxn>
                <a:cxn ang="0">
                  <a:pos x="0" y="29"/>
                </a:cxn>
                <a:cxn ang="0">
                  <a:pos x="1" y="15"/>
                </a:cxn>
                <a:cxn ang="0">
                  <a:pos x="7" y="1"/>
                </a:cxn>
              </a:cxnLst>
              <a:rect l="0" t="0" r="r" b="b"/>
              <a:pathLst>
                <a:path w="261" h="126">
                  <a:moveTo>
                    <a:pt x="7" y="1"/>
                  </a:moveTo>
                  <a:lnTo>
                    <a:pt x="8" y="1"/>
                  </a:lnTo>
                  <a:lnTo>
                    <a:pt x="13" y="1"/>
                  </a:lnTo>
                  <a:lnTo>
                    <a:pt x="21" y="1"/>
                  </a:lnTo>
                  <a:lnTo>
                    <a:pt x="31" y="0"/>
                  </a:lnTo>
                  <a:lnTo>
                    <a:pt x="43" y="0"/>
                  </a:lnTo>
                  <a:lnTo>
                    <a:pt x="56" y="1"/>
                  </a:lnTo>
                  <a:lnTo>
                    <a:pt x="71" y="1"/>
                  </a:lnTo>
                  <a:lnTo>
                    <a:pt x="87" y="3"/>
                  </a:lnTo>
                  <a:lnTo>
                    <a:pt x="103" y="5"/>
                  </a:lnTo>
                  <a:lnTo>
                    <a:pt x="119" y="7"/>
                  </a:lnTo>
                  <a:lnTo>
                    <a:pt x="136" y="11"/>
                  </a:lnTo>
                  <a:lnTo>
                    <a:pt x="151" y="15"/>
                  </a:lnTo>
                  <a:lnTo>
                    <a:pt x="166" y="19"/>
                  </a:lnTo>
                  <a:lnTo>
                    <a:pt x="180" y="25"/>
                  </a:lnTo>
                  <a:lnTo>
                    <a:pt x="192" y="34"/>
                  </a:lnTo>
                  <a:lnTo>
                    <a:pt x="201" y="42"/>
                  </a:lnTo>
                  <a:lnTo>
                    <a:pt x="261" y="108"/>
                  </a:lnTo>
                  <a:lnTo>
                    <a:pt x="214" y="83"/>
                  </a:lnTo>
                  <a:lnTo>
                    <a:pt x="231" y="122"/>
                  </a:lnTo>
                  <a:lnTo>
                    <a:pt x="188" y="86"/>
                  </a:lnTo>
                  <a:lnTo>
                    <a:pt x="191" y="126"/>
                  </a:lnTo>
                  <a:lnTo>
                    <a:pt x="157" y="84"/>
                  </a:lnTo>
                  <a:lnTo>
                    <a:pt x="154" y="85"/>
                  </a:lnTo>
                  <a:lnTo>
                    <a:pt x="143" y="86"/>
                  </a:lnTo>
                  <a:lnTo>
                    <a:pt x="126" y="89"/>
                  </a:lnTo>
                  <a:lnTo>
                    <a:pt x="106" y="89"/>
                  </a:lnTo>
                  <a:lnTo>
                    <a:pt x="82" y="85"/>
                  </a:lnTo>
                  <a:lnTo>
                    <a:pt x="56" y="78"/>
                  </a:lnTo>
                  <a:lnTo>
                    <a:pt x="30" y="65"/>
                  </a:lnTo>
                  <a:lnTo>
                    <a:pt x="2" y="44"/>
                  </a:lnTo>
                  <a:lnTo>
                    <a:pt x="1" y="40"/>
                  </a:lnTo>
                  <a:lnTo>
                    <a:pt x="0" y="29"/>
                  </a:lnTo>
                  <a:lnTo>
                    <a:pt x="1" y="15"/>
                  </a:lnTo>
                  <a:lnTo>
                    <a:pt x="7" y="1"/>
                  </a:lnTo>
                  <a:close/>
                </a:path>
              </a:pathLst>
            </a:custGeom>
            <a:solidFill>
              <a:srgbClr val="FFFFFF"/>
            </a:solidFill>
            <a:ln w="9525">
              <a:noFill/>
              <a:round/>
              <a:headEnd/>
              <a:tailEnd/>
            </a:ln>
          </p:spPr>
          <p:txBody>
            <a:bodyPr/>
            <a:lstStyle/>
            <a:p>
              <a:endParaRPr lang="ru-RU"/>
            </a:p>
          </p:txBody>
        </p:sp>
        <p:sp>
          <p:nvSpPr>
            <p:cNvPr id="1586187" name="Freeform 11"/>
            <p:cNvSpPr>
              <a:spLocks/>
            </p:cNvSpPr>
            <p:nvPr/>
          </p:nvSpPr>
          <p:spPr bwMode="auto">
            <a:xfrm>
              <a:off x="2107" y="2155"/>
              <a:ext cx="321" cy="383"/>
            </a:xfrm>
            <a:custGeom>
              <a:avLst/>
              <a:gdLst/>
              <a:ahLst/>
              <a:cxnLst>
                <a:cxn ang="0">
                  <a:pos x="269" y="68"/>
                </a:cxn>
                <a:cxn ang="0">
                  <a:pos x="321" y="185"/>
                </a:cxn>
                <a:cxn ang="0">
                  <a:pos x="294" y="199"/>
                </a:cxn>
                <a:cxn ang="0">
                  <a:pos x="297" y="290"/>
                </a:cxn>
                <a:cxn ang="0">
                  <a:pos x="251" y="296"/>
                </a:cxn>
                <a:cxn ang="0">
                  <a:pos x="239" y="383"/>
                </a:cxn>
                <a:cxn ang="0">
                  <a:pos x="61" y="320"/>
                </a:cxn>
                <a:cxn ang="0">
                  <a:pos x="65" y="279"/>
                </a:cxn>
                <a:cxn ang="0">
                  <a:pos x="61" y="278"/>
                </a:cxn>
                <a:cxn ang="0">
                  <a:pos x="52" y="273"/>
                </a:cxn>
                <a:cxn ang="0">
                  <a:pos x="40" y="265"/>
                </a:cxn>
                <a:cxn ang="0">
                  <a:pos x="28" y="252"/>
                </a:cxn>
                <a:cxn ang="0">
                  <a:pos x="17" y="236"/>
                </a:cxn>
                <a:cxn ang="0">
                  <a:pos x="11" y="217"/>
                </a:cxn>
                <a:cxn ang="0">
                  <a:pos x="12" y="193"/>
                </a:cxn>
                <a:cxn ang="0">
                  <a:pos x="23" y="165"/>
                </a:cxn>
                <a:cxn ang="0">
                  <a:pos x="19" y="160"/>
                </a:cxn>
                <a:cxn ang="0">
                  <a:pos x="12" y="149"/>
                </a:cxn>
                <a:cxn ang="0">
                  <a:pos x="4" y="131"/>
                </a:cxn>
                <a:cxn ang="0">
                  <a:pos x="0" y="110"/>
                </a:cxn>
                <a:cxn ang="0">
                  <a:pos x="4" y="86"/>
                </a:cxn>
                <a:cxn ang="0">
                  <a:pos x="18" y="61"/>
                </a:cxn>
                <a:cxn ang="0">
                  <a:pos x="49" y="37"/>
                </a:cxn>
                <a:cxn ang="0">
                  <a:pos x="99" y="14"/>
                </a:cxn>
                <a:cxn ang="0">
                  <a:pos x="294" y="0"/>
                </a:cxn>
                <a:cxn ang="0">
                  <a:pos x="269" y="68"/>
                </a:cxn>
              </a:cxnLst>
              <a:rect l="0" t="0" r="r" b="b"/>
              <a:pathLst>
                <a:path w="321" h="383">
                  <a:moveTo>
                    <a:pt x="269" y="68"/>
                  </a:moveTo>
                  <a:lnTo>
                    <a:pt x="321" y="185"/>
                  </a:lnTo>
                  <a:lnTo>
                    <a:pt x="294" y="199"/>
                  </a:lnTo>
                  <a:lnTo>
                    <a:pt x="297" y="290"/>
                  </a:lnTo>
                  <a:lnTo>
                    <a:pt x="251" y="296"/>
                  </a:lnTo>
                  <a:lnTo>
                    <a:pt x="239" y="383"/>
                  </a:lnTo>
                  <a:lnTo>
                    <a:pt x="61" y="320"/>
                  </a:lnTo>
                  <a:lnTo>
                    <a:pt x="65" y="279"/>
                  </a:lnTo>
                  <a:lnTo>
                    <a:pt x="61" y="278"/>
                  </a:lnTo>
                  <a:lnTo>
                    <a:pt x="52" y="273"/>
                  </a:lnTo>
                  <a:lnTo>
                    <a:pt x="40" y="265"/>
                  </a:lnTo>
                  <a:lnTo>
                    <a:pt x="28" y="252"/>
                  </a:lnTo>
                  <a:lnTo>
                    <a:pt x="17" y="236"/>
                  </a:lnTo>
                  <a:lnTo>
                    <a:pt x="11" y="217"/>
                  </a:lnTo>
                  <a:lnTo>
                    <a:pt x="12" y="193"/>
                  </a:lnTo>
                  <a:lnTo>
                    <a:pt x="23" y="165"/>
                  </a:lnTo>
                  <a:lnTo>
                    <a:pt x="19" y="160"/>
                  </a:lnTo>
                  <a:lnTo>
                    <a:pt x="12" y="149"/>
                  </a:lnTo>
                  <a:lnTo>
                    <a:pt x="4" y="131"/>
                  </a:lnTo>
                  <a:lnTo>
                    <a:pt x="0" y="110"/>
                  </a:lnTo>
                  <a:lnTo>
                    <a:pt x="4" y="86"/>
                  </a:lnTo>
                  <a:lnTo>
                    <a:pt x="18" y="61"/>
                  </a:lnTo>
                  <a:lnTo>
                    <a:pt x="49" y="37"/>
                  </a:lnTo>
                  <a:lnTo>
                    <a:pt x="99" y="14"/>
                  </a:lnTo>
                  <a:lnTo>
                    <a:pt x="294" y="0"/>
                  </a:lnTo>
                  <a:lnTo>
                    <a:pt x="269" y="68"/>
                  </a:lnTo>
                  <a:close/>
                </a:path>
              </a:pathLst>
            </a:custGeom>
            <a:solidFill>
              <a:schemeClr val="accent2"/>
            </a:solidFill>
            <a:ln w="12700">
              <a:solidFill>
                <a:schemeClr val="tx1"/>
              </a:solidFill>
              <a:round/>
              <a:headEnd/>
              <a:tailEnd/>
            </a:ln>
          </p:spPr>
          <p:txBody>
            <a:bodyPr/>
            <a:lstStyle/>
            <a:p>
              <a:endParaRPr lang="ru-RU"/>
            </a:p>
          </p:txBody>
        </p:sp>
        <p:sp>
          <p:nvSpPr>
            <p:cNvPr id="1586188" name="Freeform 12"/>
            <p:cNvSpPr>
              <a:spLocks/>
            </p:cNvSpPr>
            <p:nvPr/>
          </p:nvSpPr>
          <p:spPr bwMode="auto">
            <a:xfrm>
              <a:off x="2190" y="2283"/>
              <a:ext cx="193" cy="59"/>
            </a:xfrm>
            <a:custGeom>
              <a:avLst/>
              <a:gdLst/>
              <a:ahLst/>
              <a:cxnLst>
                <a:cxn ang="0">
                  <a:pos x="0" y="20"/>
                </a:cxn>
                <a:cxn ang="0">
                  <a:pos x="143" y="20"/>
                </a:cxn>
                <a:cxn ang="0">
                  <a:pos x="146" y="12"/>
                </a:cxn>
                <a:cxn ang="0">
                  <a:pos x="151" y="6"/>
                </a:cxn>
                <a:cxn ang="0">
                  <a:pos x="158" y="1"/>
                </a:cxn>
                <a:cxn ang="0">
                  <a:pos x="167" y="0"/>
                </a:cxn>
                <a:cxn ang="0">
                  <a:pos x="177" y="2"/>
                </a:cxn>
                <a:cxn ang="0">
                  <a:pos x="186" y="8"/>
                </a:cxn>
                <a:cxn ang="0">
                  <a:pos x="191" y="17"/>
                </a:cxn>
                <a:cxn ang="0">
                  <a:pos x="193" y="29"/>
                </a:cxn>
                <a:cxn ang="0">
                  <a:pos x="191" y="41"/>
                </a:cxn>
                <a:cxn ang="0">
                  <a:pos x="186" y="51"/>
                </a:cxn>
                <a:cxn ang="0">
                  <a:pos x="177" y="57"/>
                </a:cxn>
                <a:cxn ang="0">
                  <a:pos x="167" y="59"/>
                </a:cxn>
                <a:cxn ang="0">
                  <a:pos x="157" y="57"/>
                </a:cxn>
                <a:cxn ang="0">
                  <a:pos x="150" y="51"/>
                </a:cxn>
                <a:cxn ang="0">
                  <a:pos x="144" y="43"/>
                </a:cxn>
                <a:cxn ang="0">
                  <a:pos x="142" y="32"/>
                </a:cxn>
                <a:cxn ang="0">
                  <a:pos x="0" y="32"/>
                </a:cxn>
                <a:cxn ang="0">
                  <a:pos x="0" y="20"/>
                </a:cxn>
              </a:cxnLst>
              <a:rect l="0" t="0" r="r" b="b"/>
              <a:pathLst>
                <a:path w="193" h="59">
                  <a:moveTo>
                    <a:pt x="0" y="20"/>
                  </a:moveTo>
                  <a:lnTo>
                    <a:pt x="143" y="20"/>
                  </a:lnTo>
                  <a:lnTo>
                    <a:pt x="146" y="12"/>
                  </a:lnTo>
                  <a:lnTo>
                    <a:pt x="151" y="6"/>
                  </a:lnTo>
                  <a:lnTo>
                    <a:pt x="158" y="1"/>
                  </a:lnTo>
                  <a:lnTo>
                    <a:pt x="167" y="0"/>
                  </a:lnTo>
                  <a:lnTo>
                    <a:pt x="177" y="2"/>
                  </a:lnTo>
                  <a:lnTo>
                    <a:pt x="186" y="8"/>
                  </a:lnTo>
                  <a:lnTo>
                    <a:pt x="191" y="17"/>
                  </a:lnTo>
                  <a:lnTo>
                    <a:pt x="193" y="29"/>
                  </a:lnTo>
                  <a:lnTo>
                    <a:pt x="191" y="41"/>
                  </a:lnTo>
                  <a:lnTo>
                    <a:pt x="186" y="51"/>
                  </a:lnTo>
                  <a:lnTo>
                    <a:pt x="177" y="57"/>
                  </a:lnTo>
                  <a:lnTo>
                    <a:pt x="167" y="59"/>
                  </a:lnTo>
                  <a:lnTo>
                    <a:pt x="157" y="57"/>
                  </a:lnTo>
                  <a:lnTo>
                    <a:pt x="150" y="51"/>
                  </a:lnTo>
                  <a:lnTo>
                    <a:pt x="144" y="43"/>
                  </a:lnTo>
                  <a:lnTo>
                    <a:pt x="142" y="32"/>
                  </a:lnTo>
                  <a:lnTo>
                    <a:pt x="0" y="32"/>
                  </a:lnTo>
                  <a:lnTo>
                    <a:pt x="0" y="20"/>
                  </a:lnTo>
                  <a:close/>
                </a:path>
              </a:pathLst>
            </a:custGeom>
            <a:solidFill>
              <a:schemeClr val="bg2"/>
            </a:solidFill>
            <a:ln w="12700">
              <a:solidFill>
                <a:schemeClr val="tx1"/>
              </a:solidFill>
              <a:round/>
              <a:headEnd/>
              <a:tailEnd/>
            </a:ln>
          </p:spPr>
          <p:txBody>
            <a:bodyPr/>
            <a:lstStyle/>
            <a:p>
              <a:endParaRPr lang="ru-RU"/>
            </a:p>
          </p:txBody>
        </p:sp>
        <p:sp>
          <p:nvSpPr>
            <p:cNvPr id="1586189" name="Freeform 13"/>
            <p:cNvSpPr>
              <a:spLocks/>
            </p:cNvSpPr>
            <p:nvPr/>
          </p:nvSpPr>
          <p:spPr bwMode="auto">
            <a:xfrm>
              <a:off x="1759" y="2532"/>
              <a:ext cx="1150" cy="861"/>
            </a:xfrm>
            <a:custGeom>
              <a:avLst/>
              <a:gdLst/>
              <a:ahLst/>
              <a:cxnLst>
                <a:cxn ang="0">
                  <a:pos x="14" y="198"/>
                </a:cxn>
                <a:cxn ang="0">
                  <a:pos x="58" y="144"/>
                </a:cxn>
                <a:cxn ang="0">
                  <a:pos x="118" y="100"/>
                </a:cxn>
                <a:cxn ang="0">
                  <a:pos x="186" y="66"/>
                </a:cxn>
                <a:cxn ang="0">
                  <a:pos x="256" y="38"/>
                </a:cxn>
                <a:cxn ang="0">
                  <a:pos x="320" y="19"/>
                </a:cxn>
                <a:cxn ang="0">
                  <a:pos x="370" y="7"/>
                </a:cxn>
                <a:cxn ang="0">
                  <a:pos x="398" y="1"/>
                </a:cxn>
                <a:cxn ang="0">
                  <a:pos x="608" y="297"/>
                </a:cxn>
                <a:cxn ang="0">
                  <a:pos x="828" y="19"/>
                </a:cxn>
                <a:cxn ang="0">
                  <a:pos x="1095" y="51"/>
                </a:cxn>
                <a:cxn ang="0">
                  <a:pos x="1046" y="361"/>
                </a:cxn>
                <a:cxn ang="0">
                  <a:pos x="827" y="568"/>
                </a:cxn>
                <a:cxn ang="0">
                  <a:pos x="255" y="205"/>
                </a:cxn>
                <a:cxn ang="0">
                  <a:pos x="525" y="608"/>
                </a:cxn>
                <a:cxn ang="0">
                  <a:pos x="556" y="612"/>
                </a:cxn>
                <a:cxn ang="0">
                  <a:pos x="612" y="618"/>
                </a:cxn>
                <a:cxn ang="0">
                  <a:pos x="685" y="626"/>
                </a:cxn>
                <a:cxn ang="0">
                  <a:pos x="766" y="635"/>
                </a:cxn>
                <a:cxn ang="0">
                  <a:pos x="847" y="643"/>
                </a:cxn>
                <a:cxn ang="0">
                  <a:pos x="920" y="650"/>
                </a:cxn>
                <a:cxn ang="0">
                  <a:pos x="977" y="655"/>
                </a:cxn>
                <a:cxn ang="0">
                  <a:pos x="994" y="707"/>
                </a:cxn>
                <a:cxn ang="0">
                  <a:pos x="980" y="713"/>
                </a:cxn>
                <a:cxn ang="0">
                  <a:pos x="941" y="730"/>
                </a:cxn>
                <a:cxn ang="0">
                  <a:pos x="882" y="754"/>
                </a:cxn>
                <a:cxn ang="0">
                  <a:pos x="805" y="783"/>
                </a:cxn>
                <a:cxn ang="0">
                  <a:pos x="718" y="810"/>
                </a:cxn>
                <a:cxn ang="0">
                  <a:pos x="623" y="835"/>
                </a:cxn>
                <a:cxn ang="0">
                  <a:pos x="524" y="853"/>
                </a:cxn>
                <a:cxn ang="0">
                  <a:pos x="426" y="861"/>
                </a:cxn>
                <a:cxn ang="0">
                  <a:pos x="409" y="847"/>
                </a:cxn>
                <a:cxn ang="0">
                  <a:pos x="366" y="809"/>
                </a:cxn>
                <a:cxn ang="0">
                  <a:pos x="304" y="752"/>
                </a:cxn>
                <a:cxn ang="0">
                  <a:pos x="233" y="680"/>
                </a:cxn>
                <a:cxn ang="0">
                  <a:pos x="159" y="599"/>
                </a:cxn>
                <a:cxn ang="0">
                  <a:pos x="91" y="514"/>
                </a:cxn>
                <a:cxn ang="0">
                  <a:pos x="37" y="432"/>
                </a:cxn>
                <a:cxn ang="0">
                  <a:pos x="7" y="355"/>
                </a:cxn>
                <a:cxn ang="0">
                  <a:pos x="1" y="290"/>
                </a:cxn>
                <a:cxn ang="0">
                  <a:pos x="1" y="228"/>
                </a:cxn>
              </a:cxnLst>
              <a:rect l="0" t="0" r="r" b="b"/>
              <a:pathLst>
                <a:path w="1150" h="861">
                  <a:moveTo>
                    <a:pt x="1" y="228"/>
                  </a:moveTo>
                  <a:lnTo>
                    <a:pt x="14" y="198"/>
                  </a:lnTo>
                  <a:lnTo>
                    <a:pt x="33" y="169"/>
                  </a:lnTo>
                  <a:lnTo>
                    <a:pt x="58" y="144"/>
                  </a:lnTo>
                  <a:lnTo>
                    <a:pt x="86" y="122"/>
                  </a:lnTo>
                  <a:lnTo>
                    <a:pt x="118" y="100"/>
                  </a:lnTo>
                  <a:lnTo>
                    <a:pt x="151" y="82"/>
                  </a:lnTo>
                  <a:lnTo>
                    <a:pt x="186" y="66"/>
                  </a:lnTo>
                  <a:lnTo>
                    <a:pt x="222" y="51"/>
                  </a:lnTo>
                  <a:lnTo>
                    <a:pt x="256" y="38"/>
                  </a:lnTo>
                  <a:lnTo>
                    <a:pt x="290" y="27"/>
                  </a:lnTo>
                  <a:lnTo>
                    <a:pt x="320" y="19"/>
                  </a:lnTo>
                  <a:lnTo>
                    <a:pt x="347" y="12"/>
                  </a:lnTo>
                  <a:lnTo>
                    <a:pt x="370" y="7"/>
                  </a:lnTo>
                  <a:lnTo>
                    <a:pt x="387" y="2"/>
                  </a:lnTo>
                  <a:lnTo>
                    <a:pt x="398" y="1"/>
                  </a:lnTo>
                  <a:lnTo>
                    <a:pt x="402" y="0"/>
                  </a:lnTo>
                  <a:lnTo>
                    <a:pt x="608" y="297"/>
                  </a:lnTo>
                  <a:lnTo>
                    <a:pt x="682" y="2"/>
                  </a:lnTo>
                  <a:lnTo>
                    <a:pt x="828" y="19"/>
                  </a:lnTo>
                  <a:lnTo>
                    <a:pt x="992" y="167"/>
                  </a:lnTo>
                  <a:lnTo>
                    <a:pt x="1095" y="51"/>
                  </a:lnTo>
                  <a:lnTo>
                    <a:pt x="1150" y="106"/>
                  </a:lnTo>
                  <a:lnTo>
                    <a:pt x="1046" y="361"/>
                  </a:lnTo>
                  <a:lnTo>
                    <a:pt x="855" y="303"/>
                  </a:lnTo>
                  <a:lnTo>
                    <a:pt x="827" y="568"/>
                  </a:lnTo>
                  <a:lnTo>
                    <a:pt x="552" y="573"/>
                  </a:lnTo>
                  <a:lnTo>
                    <a:pt x="255" y="205"/>
                  </a:lnTo>
                  <a:lnTo>
                    <a:pt x="520" y="608"/>
                  </a:lnTo>
                  <a:lnTo>
                    <a:pt x="525" y="608"/>
                  </a:lnTo>
                  <a:lnTo>
                    <a:pt x="537" y="611"/>
                  </a:lnTo>
                  <a:lnTo>
                    <a:pt x="556" y="612"/>
                  </a:lnTo>
                  <a:lnTo>
                    <a:pt x="582" y="616"/>
                  </a:lnTo>
                  <a:lnTo>
                    <a:pt x="612" y="618"/>
                  </a:lnTo>
                  <a:lnTo>
                    <a:pt x="648" y="623"/>
                  </a:lnTo>
                  <a:lnTo>
                    <a:pt x="685" y="626"/>
                  </a:lnTo>
                  <a:lnTo>
                    <a:pt x="725" y="630"/>
                  </a:lnTo>
                  <a:lnTo>
                    <a:pt x="766" y="635"/>
                  </a:lnTo>
                  <a:lnTo>
                    <a:pt x="807" y="639"/>
                  </a:lnTo>
                  <a:lnTo>
                    <a:pt x="847" y="643"/>
                  </a:lnTo>
                  <a:lnTo>
                    <a:pt x="884" y="647"/>
                  </a:lnTo>
                  <a:lnTo>
                    <a:pt x="920" y="650"/>
                  </a:lnTo>
                  <a:lnTo>
                    <a:pt x="951" y="653"/>
                  </a:lnTo>
                  <a:lnTo>
                    <a:pt x="977" y="655"/>
                  </a:lnTo>
                  <a:lnTo>
                    <a:pt x="997" y="656"/>
                  </a:lnTo>
                  <a:lnTo>
                    <a:pt x="994" y="707"/>
                  </a:lnTo>
                  <a:lnTo>
                    <a:pt x="990" y="709"/>
                  </a:lnTo>
                  <a:lnTo>
                    <a:pt x="980" y="713"/>
                  </a:lnTo>
                  <a:lnTo>
                    <a:pt x="963" y="721"/>
                  </a:lnTo>
                  <a:lnTo>
                    <a:pt x="941" y="730"/>
                  </a:lnTo>
                  <a:lnTo>
                    <a:pt x="914" y="742"/>
                  </a:lnTo>
                  <a:lnTo>
                    <a:pt x="882" y="754"/>
                  </a:lnTo>
                  <a:lnTo>
                    <a:pt x="846" y="768"/>
                  </a:lnTo>
                  <a:lnTo>
                    <a:pt x="805" y="783"/>
                  </a:lnTo>
                  <a:lnTo>
                    <a:pt x="762" y="796"/>
                  </a:lnTo>
                  <a:lnTo>
                    <a:pt x="718" y="810"/>
                  </a:lnTo>
                  <a:lnTo>
                    <a:pt x="671" y="823"/>
                  </a:lnTo>
                  <a:lnTo>
                    <a:pt x="623" y="835"/>
                  </a:lnTo>
                  <a:lnTo>
                    <a:pt x="573" y="845"/>
                  </a:lnTo>
                  <a:lnTo>
                    <a:pt x="524" y="853"/>
                  </a:lnTo>
                  <a:lnTo>
                    <a:pt x="475" y="859"/>
                  </a:lnTo>
                  <a:lnTo>
                    <a:pt x="426" y="861"/>
                  </a:lnTo>
                  <a:lnTo>
                    <a:pt x="421" y="858"/>
                  </a:lnTo>
                  <a:lnTo>
                    <a:pt x="409" y="847"/>
                  </a:lnTo>
                  <a:lnTo>
                    <a:pt x="391" y="830"/>
                  </a:lnTo>
                  <a:lnTo>
                    <a:pt x="366" y="809"/>
                  </a:lnTo>
                  <a:lnTo>
                    <a:pt x="338" y="783"/>
                  </a:lnTo>
                  <a:lnTo>
                    <a:pt x="304" y="752"/>
                  </a:lnTo>
                  <a:lnTo>
                    <a:pt x="270" y="717"/>
                  </a:lnTo>
                  <a:lnTo>
                    <a:pt x="233" y="680"/>
                  </a:lnTo>
                  <a:lnTo>
                    <a:pt x="196" y="639"/>
                  </a:lnTo>
                  <a:lnTo>
                    <a:pt x="159" y="599"/>
                  </a:lnTo>
                  <a:lnTo>
                    <a:pt x="123" y="557"/>
                  </a:lnTo>
                  <a:lnTo>
                    <a:pt x="91" y="514"/>
                  </a:lnTo>
                  <a:lnTo>
                    <a:pt x="62" y="472"/>
                  </a:lnTo>
                  <a:lnTo>
                    <a:pt x="37" y="432"/>
                  </a:lnTo>
                  <a:lnTo>
                    <a:pt x="19" y="392"/>
                  </a:lnTo>
                  <a:lnTo>
                    <a:pt x="7" y="355"/>
                  </a:lnTo>
                  <a:lnTo>
                    <a:pt x="3" y="329"/>
                  </a:lnTo>
                  <a:lnTo>
                    <a:pt x="1" y="290"/>
                  </a:lnTo>
                  <a:lnTo>
                    <a:pt x="0" y="252"/>
                  </a:lnTo>
                  <a:lnTo>
                    <a:pt x="1" y="228"/>
                  </a:lnTo>
                  <a:close/>
                </a:path>
              </a:pathLst>
            </a:custGeom>
            <a:solidFill>
              <a:schemeClr val="tx2"/>
            </a:solidFill>
            <a:ln w="9525">
              <a:noFill/>
              <a:round/>
              <a:headEnd/>
              <a:tailEnd/>
            </a:ln>
          </p:spPr>
          <p:txBody>
            <a:bodyPr/>
            <a:lstStyle/>
            <a:p>
              <a:endParaRPr lang="ru-RU"/>
            </a:p>
          </p:txBody>
        </p:sp>
        <p:sp>
          <p:nvSpPr>
            <p:cNvPr id="1586190" name="Freeform 14"/>
            <p:cNvSpPr>
              <a:spLocks/>
            </p:cNvSpPr>
            <p:nvPr/>
          </p:nvSpPr>
          <p:spPr bwMode="auto">
            <a:xfrm>
              <a:off x="3642" y="3276"/>
              <a:ext cx="97" cy="43"/>
            </a:xfrm>
            <a:custGeom>
              <a:avLst/>
              <a:gdLst/>
              <a:ahLst/>
              <a:cxnLst>
                <a:cxn ang="0">
                  <a:pos x="97" y="18"/>
                </a:cxn>
                <a:cxn ang="0">
                  <a:pos x="43" y="43"/>
                </a:cxn>
                <a:cxn ang="0">
                  <a:pos x="0" y="27"/>
                </a:cxn>
                <a:cxn ang="0">
                  <a:pos x="35" y="0"/>
                </a:cxn>
                <a:cxn ang="0">
                  <a:pos x="97" y="18"/>
                </a:cxn>
              </a:cxnLst>
              <a:rect l="0" t="0" r="r" b="b"/>
              <a:pathLst>
                <a:path w="97" h="43">
                  <a:moveTo>
                    <a:pt x="97" y="18"/>
                  </a:moveTo>
                  <a:lnTo>
                    <a:pt x="43" y="43"/>
                  </a:lnTo>
                  <a:lnTo>
                    <a:pt x="0" y="27"/>
                  </a:lnTo>
                  <a:lnTo>
                    <a:pt x="35" y="0"/>
                  </a:lnTo>
                  <a:lnTo>
                    <a:pt x="97" y="18"/>
                  </a:lnTo>
                  <a:close/>
                </a:path>
              </a:pathLst>
            </a:custGeom>
            <a:solidFill>
              <a:srgbClr val="FFFFFF"/>
            </a:solidFill>
            <a:ln w="9525">
              <a:noFill/>
              <a:round/>
              <a:headEnd/>
              <a:tailEnd/>
            </a:ln>
          </p:spPr>
          <p:txBody>
            <a:bodyPr/>
            <a:lstStyle/>
            <a:p>
              <a:endParaRPr lang="ru-RU"/>
            </a:p>
          </p:txBody>
        </p:sp>
        <p:sp>
          <p:nvSpPr>
            <p:cNvPr id="1586191" name="Freeform 15"/>
            <p:cNvSpPr>
              <a:spLocks/>
            </p:cNvSpPr>
            <p:nvPr/>
          </p:nvSpPr>
          <p:spPr bwMode="auto">
            <a:xfrm>
              <a:off x="3529" y="3332"/>
              <a:ext cx="99" cy="45"/>
            </a:xfrm>
            <a:custGeom>
              <a:avLst/>
              <a:gdLst/>
              <a:ahLst/>
              <a:cxnLst>
                <a:cxn ang="0">
                  <a:pos x="99" y="18"/>
                </a:cxn>
                <a:cxn ang="0">
                  <a:pos x="44" y="45"/>
                </a:cxn>
                <a:cxn ang="0">
                  <a:pos x="0" y="27"/>
                </a:cxn>
                <a:cxn ang="0">
                  <a:pos x="34" y="0"/>
                </a:cxn>
                <a:cxn ang="0">
                  <a:pos x="99" y="18"/>
                </a:cxn>
              </a:cxnLst>
              <a:rect l="0" t="0" r="r" b="b"/>
              <a:pathLst>
                <a:path w="99" h="45">
                  <a:moveTo>
                    <a:pt x="99" y="18"/>
                  </a:moveTo>
                  <a:lnTo>
                    <a:pt x="44" y="45"/>
                  </a:lnTo>
                  <a:lnTo>
                    <a:pt x="0" y="27"/>
                  </a:lnTo>
                  <a:lnTo>
                    <a:pt x="34" y="0"/>
                  </a:lnTo>
                  <a:lnTo>
                    <a:pt x="99" y="18"/>
                  </a:lnTo>
                  <a:close/>
                </a:path>
              </a:pathLst>
            </a:custGeom>
            <a:solidFill>
              <a:srgbClr val="FFFFFF"/>
            </a:solidFill>
            <a:ln w="9525">
              <a:noFill/>
              <a:round/>
              <a:headEnd/>
              <a:tailEnd/>
            </a:ln>
          </p:spPr>
          <p:txBody>
            <a:bodyPr/>
            <a:lstStyle/>
            <a:p>
              <a:endParaRPr lang="ru-RU"/>
            </a:p>
          </p:txBody>
        </p:sp>
        <p:sp>
          <p:nvSpPr>
            <p:cNvPr id="1586192" name="Freeform 16"/>
            <p:cNvSpPr>
              <a:spLocks/>
            </p:cNvSpPr>
            <p:nvPr/>
          </p:nvSpPr>
          <p:spPr bwMode="auto">
            <a:xfrm>
              <a:off x="3401" y="3398"/>
              <a:ext cx="99" cy="43"/>
            </a:xfrm>
            <a:custGeom>
              <a:avLst/>
              <a:gdLst/>
              <a:ahLst/>
              <a:cxnLst>
                <a:cxn ang="0">
                  <a:pos x="99" y="17"/>
                </a:cxn>
                <a:cxn ang="0">
                  <a:pos x="44" y="43"/>
                </a:cxn>
                <a:cxn ang="0">
                  <a:pos x="0" y="25"/>
                </a:cxn>
                <a:cxn ang="0">
                  <a:pos x="34" y="0"/>
                </a:cxn>
                <a:cxn ang="0">
                  <a:pos x="99" y="17"/>
                </a:cxn>
              </a:cxnLst>
              <a:rect l="0" t="0" r="r" b="b"/>
              <a:pathLst>
                <a:path w="99" h="43">
                  <a:moveTo>
                    <a:pt x="99" y="17"/>
                  </a:moveTo>
                  <a:lnTo>
                    <a:pt x="44" y="43"/>
                  </a:lnTo>
                  <a:lnTo>
                    <a:pt x="0" y="25"/>
                  </a:lnTo>
                  <a:lnTo>
                    <a:pt x="34" y="0"/>
                  </a:lnTo>
                  <a:lnTo>
                    <a:pt x="99" y="17"/>
                  </a:lnTo>
                  <a:close/>
                </a:path>
              </a:pathLst>
            </a:custGeom>
            <a:solidFill>
              <a:srgbClr val="FFFFFF"/>
            </a:solidFill>
            <a:ln w="9525">
              <a:noFill/>
              <a:round/>
              <a:headEnd/>
              <a:tailEnd/>
            </a:ln>
          </p:spPr>
          <p:txBody>
            <a:bodyPr/>
            <a:lstStyle/>
            <a:p>
              <a:endParaRPr lang="ru-RU"/>
            </a:p>
          </p:txBody>
        </p:sp>
        <p:sp>
          <p:nvSpPr>
            <p:cNvPr id="1586193" name="Freeform 17"/>
            <p:cNvSpPr>
              <a:spLocks/>
            </p:cNvSpPr>
            <p:nvPr/>
          </p:nvSpPr>
          <p:spPr bwMode="auto">
            <a:xfrm>
              <a:off x="3292" y="3352"/>
              <a:ext cx="96" cy="41"/>
            </a:xfrm>
            <a:custGeom>
              <a:avLst/>
              <a:gdLst/>
              <a:ahLst/>
              <a:cxnLst>
                <a:cxn ang="0">
                  <a:pos x="96" y="16"/>
                </a:cxn>
                <a:cxn ang="0">
                  <a:pos x="42" y="41"/>
                </a:cxn>
                <a:cxn ang="0">
                  <a:pos x="0" y="25"/>
                </a:cxn>
                <a:cxn ang="0">
                  <a:pos x="34" y="0"/>
                </a:cxn>
                <a:cxn ang="0">
                  <a:pos x="96" y="16"/>
                </a:cxn>
              </a:cxnLst>
              <a:rect l="0" t="0" r="r" b="b"/>
              <a:pathLst>
                <a:path w="96" h="41">
                  <a:moveTo>
                    <a:pt x="96" y="16"/>
                  </a:moveTo>
                  <a:lnTo>
                    <a:pt x="42" y="41"/>
                  </a:lnTo>
                  <a:lnTo>
                    <a:pt x="0" y="25"/>
                  </a:lnTo>
                  <a:lnTo>
                    <a:pt x="34" y="0"/>
                  </a:lnTo>
                  <a:lnTo>
                    <a:pt x="96" y="16"/>
                  </a:lnTo>
                  <a:close/>
                </a:path>
              </a:pathLst>
            </a:custGeom>
            <a:solidFill>
              <a:srgbClr val="FFFFFF"/>
            </a:solidFill>
            <a:ln w="9525">
              <a:noFill/>
              <a:round/>
              <a:headEnd/>
              <a:tailEnd/>
            </a:ln>
          </p:spPr>
          <p:txBody>
            <a:bodyPr/>
            <a:lstStyle/>
            <a:p>
              <a:endParaRPr lang="ru-RU"/>
            </a:p>
          </p:txBody>
        </p:sp>
        <p:sp>
          <p:nvSpPr>
            <p:cNvPr id="1586194" name="Freeform 18"/>
            <p:cNvSpPr>
              <a:spLocks/>
            </p:cNvSpPr>
            <p:nvPr/>
          </p:nvSpPr>
          <p:spPr bwMode="auto">
            <a:xfrm>
              <a:off x="3184" y="3306"/>
              <a:ext cx="92" cy="41"/>
            </a:xfrm>
            <a:custGeom>
              <a:avLst/>
              <a:gdLst/>
              <a:ahLst/>
              <a:cxnLst>
                <a:cxn ang="0">
                  <a:pos x="92" y="16"/>
                </a:cxn>
                <a:cxn ang="0">
                  <a:pos x="40" y="41"/>
                </a:cxn>
                <a:cxn ang="0">
                  <a:pos x="0" y="24"/>
                </a:cxn>
                <a:cxn ang="0">
                  <a:pos x="32" y="0"/>
                </a:cxn>
                <a:cxn ang="0">
                  <a:pos x="92" y="16"/>
                </a:cxn>
              </a:cxnLst>
              <a:rect l="0" t="0" r="r" b="b"/>
              <a:pathLst>
                <a:path w="92" h="41">
                  <a:moveTo>
                    <a:pt x="92" y="16"/>
                  </a:moveTo>
                  <a:lnTo>
                    <a:pt x="40" y="41"/>
                  </a:lnTo>
                  <a:lnTo>
                    <a:pt x="0" y="24"/>
                  </a:lnTo>
                  <a:lnTo>
                    <a:pt x="32" y="0"/>
                  </a:lnTo>
                  <a:lnTo>
                    <a:pt x="92" y="16"/>
                  </a:lnTo>
                  <a:close/>
                </a:path>
              </a:pathLst>
            </a:custGeom>
            <a:solidFill>
              <a:srgbClr val="FFFFFF"/>
            </a:solidFill>
            <a:ln w="9525">
              <a:noFill/>
              <a:round/>
              <a:headEnd/>
              <a:tailEnd/>
            </a:ln>
          </p:spPr>
          <p:txBody>
            <a:bodyPr/>
            <a:lstStyle/>
            <a:p>
              <a:endParaRPr lang="ru-RU"/>
            </a:p>
          </p:txBody>
        </p:sp>
        <p:sp>
          <p:nvSpPr>
            <p:cNvPr id="1586195" name="Freeform 19"/>
            <p:cNvSpPr>
              <a:spLocks/>
            </p:cNvSpPr>
            <p:nvPr/>
          </p:nvSpPr>
          <p:spPr bwMode="auto">
            <a:xfrm>
              <a:off x="3075" y="3260"/>
              <a:ext cx="88" cy="39"/>
            </a:xfrm>
            <a:custGeom>
              <a:avLst/>
              <a:gdLst/>
              <a:ahLst/>
              <a:cxnLst>
                <a:cxn ang="0">
                  <a:pos x="88" y="15"/>
                </a:cxn>
                <a:cxn ang="0">
                  <a:pos x="38" y="39"/>
                </a:cxn>
                <a:cxn ang="0">
                  <a:pos x="0" y="24"/>
                </a:cxn>
                <a:cxn ang="0">
                  <a:pos x="31" y="0"/>
                </a:cxn>
                <a:cxn ang="0">
                  <a:pos x="88" y="15"/>
                </a:cxn>
              </a:cxnLst>
              <a:rect l="0" t="0" r="r" b="b"/>
              <a:pathLst>
                <a:path w="88" h="39">
                  <a:moveTo>
                    <a:pt x="88" y="15"/>
                  </a:moveTo>
                  <a:lnTo>
                    <a:pt x="38" y="39"/>
                  </a:lnTo>
                  <a:lnTo>
                    <a:pt x="0" y="24"/>
                  </a:lnTo>
                  <a:lnTo>
                    <a:pt x="31" y="0"/>
                  </a:lnTo>
                  <a:lnTo>
                    <a:pt x="88" y="15"/>
                  </a:lnTo>
                  <a:close/>
                </a:path>
              </a:pathLst>
            </a:custGeom>
            <a:solidFill>
              <a:srgbClr val="FFFFFF"/>
            </a:solidFill>
            <a:ln w="9525">
              <a:noFill/>
              <a:round/>
              <a:headEnd/>
              <a:tailEnd/>
            </a:ln>
          </p:spPr>
          <p:txBody>
            <a:bodyPr/>
            <a:lstStyle/>
            <a:p>
              <a:endParaRPr lang="ru-RU"/>
            </a:p>
          </p:txBody>
        </p:sp>
        <p:sp>
          <p:nvSpPr>
            <p:cNvPr id="1586196" name="Freeform 20"/>
            <p:cNvSpPr>
              <a:spLocks/>
            </p:cNvSpPr>
            <p:nvPr/>
          </p:nvSpPr>
          <p:spPr bwMode="auto">
            <a:xfrm>
              <a:off x="3428" y="3298"/>
              <a:ext cx="97" cy="43"/>
            </a:xfrm>
            <a:custGeom>
              <a:avLst/>
              <a:gdLst/>
              <a:ahLst/>
              <a:cxnLst>
                <a:cxn ang="0">
                  <a:pos x="97" y="17"/>
                </a:cxn>
                <a:cxn ang="0">
                  <a:pos x="43" y="43"/>
                </a:cxn>
                <a:cxn ang="0">
                  <a:pos x="0" y="25"/>
                </a:cxn>
                <a:cxn ang="0">
                  <a:pos x="35" y="0"/>
                </a:cxn>
                <a:cxn ang="0">
                  <a:pos x="97" y="17"/>
                </a:cxn>
              </a:cxnLst>
              <a:rect l="0" t="0" r="r" b="b"/>
              <a:pathLst>
                <a:path w="97" h="43">
                  <a:moveTo>
                    <a:pt x="97" y="17"/>
                  </a:moveTo>
                  <a:lnTo>
                    <a:pt x="43" y="43"/>
                  </a:lnTo>
                  <a:lnTo>
                    <a:pt x="0" y="25"/>
                  </a:lnTo>
                  <a:lnTo>
                    <a:pt x="35" y="0"/>
                  </a:lnTo>
                  <a:lnTo>
                    <a:pt x="97" y="17"/>
                  </a:lnTo>
                  <a:close/>
                </a:path>
              </a:pathLst>
            </a:custGeom>
            <a:solidFill>
              <a:srgbClr val="FFFFFF"/>
            </a:solidFill>
            <a:ln w="9525">
              <a:noFill/>
              <a:round/>
              <a:headEnd/>
              <a:tailEnd/>
            </a:ln>
          </p:spPr>
          <p:txBody>
            <a:bodyPr/>
            <a:lstStyle/>
            <a:p>
              <a:endParaRPr lang="ru-RU"/>
            </a:p>
          </p:txBody>
        </p:sp>
        <p:sp>
          <p:nvSpPr>
            <p:cNvPr id="1586197" name="Freeform 21"/>
            <p:cNvSpPr>
              <a:spLocks/>
            </p:cNvSpPr>
            <p:nvPr/>
          </p:nvSpPr>
          <p:spPr bwMode="auto">
            <a:xfrm>
              <a:off x="3328" y="3263"/>
              <a:ext cx="96" cy="42"/>
            </a:xfrm>
            <a:custGeom>
              <a:avLst/>
              <a:gdLst/>
              <a:ahLst/>
              <a:cxnLst>
                <a:cxn ang="0">
                  <a:pos x="96" y="17"/>
                </a:cxn>
                <a:cxn ang="0">
                  <a:pos x="42" y="42"/>
                </a:cxn>
                <a:cxn ang="0">
                  <a:pos x="0" y="25"/>
                </a:cxn>
                <a:cxn ang="0">
                  <a:pos x="33" y="0"/>
                </a:cxn>
                <a:cxn ang="0">
                  <a:pos x="96" y="17"/>
                </a:cxn>
              </a:cxnLst>
              <a:rect l="0" t="0" r="r" b="b"/>
              <a:pathLst>
                <a:path w="96" h="42">
                  <a:moveTo>
                    <a:pt x="96" y="17"/>
                  </a:moveTo>
                  <a:lnTo>
                    <a:pt x="42" y="42"/>
                  </a:lnTo>
                  <a:lnTo>
                    <a:pt x="0" y="25"/>
                  </a:lnTo>
                  <a:lnTo>
                    <a:pt x="33" y="0"/>
                  </a:lnTo>
                  <a:lnTo>
                    <a:pt x="96" y="17"/>
                  </a:lnTo>
                  <a:close/>
                </a:path>
              </a:pathLst>
            </a:custGeom>
            <a:solidFill>
              <a:srgbClr val="FFFFFF"/>
            </a:solidFill>
            <a:ln w="9525">
              <a:noFill/>
              <a:round/>
              <a:headEnd/>
              <a:tailEnd/>
            </a:ln>
          </p:spPr>
          <p:txBody>
            <a:bodyPr/>
            <a:lstStyle/>
            <a:p>
              <a:endParaRPr lang="ru-RU"/>
            </a:p>
          </p:txBody>
        </p:sp>
        <p:sp>
          <p:nvSpPr>
            <p:cNvPr id="1586198" name="Freeform 22"/>
            <p:cNvSpPr>
              <a:spLocks/>
            </p:cNvSpPr>
            <p:nvPr/>
          </p:nvSpPr>
          <p:spPr bwMode="auto">
            <a:xfrm>
              <a:off x="3228" y="3227"/>
              <a:ext cx="93" cy="42"/>
            </a:xfrm>
            <a:custGeom>
              <a:avLst/>
              <a:gdLst/>
              <a:ahLst/>
              <a:cxnLst>
                <a:cxn ang="0">
                  <a:pos x="93" y="17"/>
                </a:cxn>
                <a:cxn ang="0">
                  <a:pos x="42" y="42"/>
                </a:cxn>
                <a:cxn ang="0">
                  <a:pos x="0" y="26"/>
                </a:cxn>
                <a:cxn ang="0">
                  <a:pos x="33" y="0"/>
                </a:cxn>
                <a:cxn ang="0">
                  <a:pos x="93" y="17"/>
                </a:cxn>
              </a:cxnLst>
              <a:rect l="0" t="0" r="r" b="b"/>
              <a:pathLst>
                <a:path w="93" h="42">
                  <a:moveTo>
                    <a:pt x="93" y="17"/>
                  </a:moveTo>
                  <a:lnTo>
                    <a:pt x="42" y="42"/>
                  </a:lnTo>
                  <a:lnTo>
                    <a:pt x="0" y="26"/>
                  </a:lnTo>
                  <a:lnTo>
                    <a:pt x="33" y="0"/>
                  </a:lnTo>
                  <a:lnTo>
                    <a:pt x="93" y="17"/>
                  </a:lnTo>
                  <a:close/>
                </a:path>
              </a:pathLst>
            </a:custGeom>
            <a:solidFill>
              <a:srgbClr val="FFFFFF"/>
            </a:solidFill>
            <a:ln w="9525">
              <a:noFill/>
              <a:round/>
              <a:headEnd/>
              <a:tailEnd/>
            </a:ln>
          </p:spPr>
          <p:txBody>
            <a:bodyPr/>
            <a:lstStyle/>
            <a:p>
              <a:endParaRPr lang="ru-RU"/>
            </a:p>
          </p:txBody>
        </p:sp>
        <p:sp>
          <p:nvSpPr>
            <p:cNvPr id="1586199" name="Freeform 23"/>
            <p:cNvSpPr>
              <a:spLocks/>
            </p:cNvSpPr>
            <p:nvPr/>
          </p:nvSpPr>
          <p:spPr bwMode="auto">
            <a:xfrm>
              <a:off x="3128" y="3193"/>
              <a:ext cx="91" cy="40"/>
            </a:xfrm>
            <a:custGeom>
              <a:avLst/>
              <a:gdLst/>
              <a:ahLst/>
              <a:cxnLst>
                <a:cxn ang="0">
                  <a:pos x="91" y="15"/>
                </a:cxn>
                <a:cxn ang="0">
                  <a:pos x="40" y="40"/>
                </a:cxn>
                <a:cxn ang="0">
                  <a:pos x="0" y="24"/>
                </a:cxn>
                <a:cxn ang="0">
                  <a:pos x="32" y="0"/>
                </a:cxn>
                <a:cxn ang="0">
                  <a:pos x="91" y="15"/>
                </a:cxn>
              </a:cxnLst>
              <a:rect l="0" t="0" r="r" b="b"/>
              <a:pathLst>
                <a:path w="91" h="40">
                  <a:moveTo>
                    <a:pt x="91" y="15"/>
                  </a:moveTo>
                  <a:lnTo>
                    <a:pt x="40" y="40"/>
                  </a:lnTo>
                  <a:lnTo>
                    <a:pt x="0" y="24"/>
                  </a:lnTo>
                  <a:lnTo>
                    <a:pt x="32" y="0"/>
                  </a:lnTo>
                  <a:lnTo>
                    <a:pt x="91" y="15"/>
                  </a:lnTo>
                  <a:close/>
                </a:path>
              </a:pathLst>
            </a:custGeom>
            <a:solidFill>
              <a:srgbClr val="FFFFFF"/>
            </a:solidFill>
            <a:ln w="9525">
              <a:noFill/>
              <a:round/>
              <a:headEnd/>
              <a:tailEnd/>
            </a:ln>
          </p:spPr>
          <p:txBody>
            <a:bodyPr/>
            <a:lstStyle/>
            <a:p>
              <a:endParaRPr lang="ru-RU"/>
            </a:p>
          </p:txBody>
        </p:sp>
        <p:sp>
          <p:nvSpPr>
            <p:cNvPr id="1586200" name="Freeform 24"/>
            <p:cNvSpPr>
              <a:spLocks/>
            </p:cNvSpPr>
            <p:nvPr/>
          </p:nvSpPr>
          <p:spPr bwMode="auto">
            <a:xfrm>
              <a:off x="3027" y="3157"/>
              <a:ext cx="91" cy="41"/>
            </a:xfrm>
            <a:custGeom>
              <a:avLst/>
              <a:gdLst/>
              <a:ahLst/>
              <a:cxnLst>
                <a:cxn ang="0">
                  <a:pos x="91" y="17"/>
                </a:cxn>
                <a:cxn ang="0">
                  <a:pos x="41" y="41"/>
                </a:cxn>
                <a:cxn ang="0">
                  <a:pos x="0" y="24"/>
                </a:cxn>
                <a:cxn ang="0">
                  <a:pos x="33" y="0"/>
                </a:cxn>
                <a:cxn ang="0">
                  <a:pos x="91" y="17"/>
                </a:cxn>
              </a:cxnLst>
              <a:rect l="0" t="0" r="r" b="b"/>
              <a:pathLst>
                <a:path w="91" h="41">
                  <a:moveTo>
                    <a:pt x="91" y="17"/>
                  </a:moveTo>
                  <a:lnTo>
                    <a:pt x="41" y="41"/>
                  </a:lnTo>
                  <a:lnTo>
                    <a:pt x="0" y="24"/>
                  </a:lnTo>
                  <a:lnTo>
                    <a:pt x="33" y="0"/>
                  </a:lnTo>
                  <a:lnTo>
                    <a:pt x="91" y="17"/>
                  </a:lnTo>
                  <a:close/>
                </a:path>
              </a:pathLst>
            </a:custGeom>
            <a:solidFill>
              <a:srgbClr val="FFFFFF"/>
            </a:solidFill>
            <a:ln w="9525">
              <a:noFill/>
              <a:round/>
              <a:headEnd/>
              <a:tailEnd/>
            </a:ln>
          </p:spPr>
          <p:txBody>
            <a:bodyPr/>
            <a:lstStyle/>
            <a:p>
              <a:endParaRPr lang="ru-RU"/>
            </a:p>
          </p:txBody>
        </p:sp>
        <p:sp>
          <p:nvSpPr>
            <p:cNvPr id="1586201" name="Freeform 25"/>
            <p:cNvSpPr>
              <a:spLocks/>
            </p:cNvSpPr>
            <p:nvPr/>
          </p:nvSpPr>
          <p:spPr bwMode="auto">
            <a:xfrm>
              <a:off x="2927" y="3122"/>
              <a:ext cx="88" cy="40"/>
            </a:xfrm>
            <a:custGeom>
              <a:avLst/>
              <a:gdLst/>
              <a:ahLst/>
              <a:cxnLst>
                <a:cxn ang="0">
                  <a:pos x="88" y="16"/>
                </a:cxn>
                <a:cxn ang="0">
                  <a:pos x="40" y="40"/>
                </a:cxn>
                <a:cxn ang="0">
                  <a:pos x="0" y="24"/>
                </a:cxn>
                <a:cxn ang="0">
                  <a:pos x="31" y="0"/>
                </a:cxn>
                <a:cxn ang="0">
                  <a:pos x="88" y="16"/>
                </a:cxn>
              </a:cxnLst>
              <a:rect l="0" t="0" r="r" b="b"/>
              <a:pathLst>
                <a:path w="88" h="40">
                  <a:moveTo>
                    <a:pt x="88" y="16"/>
                  </a:moveTo>
                  <a:lnTo>
                    <a:pt x="40" y="40"/>
                  </a:lnTo>
                  <a:lnTo>
                    <a:pt x="0" y="24"/>
                  </a:lnTo>
                  <a:lnTo>
                    <a:pt x="31" y="0"/>
                  </a:lnTo>
                  <a:lnTo>
                    <a:pt x="88" y="16"/>
                  </a:lnTo>
                  <a:close/>
                </a:path>
              </a:pathLst>
            </a:custGeom>
            <a:solidFill>
              <a:srgbClr val="FFFFFF"/>
            </a:solidFill>
            <a:ln w="9525">
              <a:noFill/>
              <a:round/>
              <a:headEnd/>
              <a:tailEnd/>
            </a:ln>
          </p:spPr>
          <p:txBody>
            <a:bodyPr/>
            <a:lstStyle/>
            <a:p>
              <a:endParaRPr lang="ru-RU"/>
            </a:p>
          </p:txBody>
        </p:sp>
        <p:sp>
          <p:nvSpPr>
            <p:cNvPr id="1586202" name="Freeform 26"/>
            <p:cNvSpPr>
              <a:spLocks/>
            </p:cNvSpPr>
            <p:nvPr/>
          </p:nvSpPr>
          <p:spPr bwMode="auto">
            <a:xfrm>
              <a:off x="3548" y="3248"/>
              <a:ext cx="98" cy="42"/>
            </a:xfrm>
            <a:custGeom>
              <a:avLst/>
              <a:gdLst/>
              <a:ahLst/>
              <a:cxnLst>
                <a:cxn ang="0">
                  <a:pos x="98" y="16"/>
                </a:cxn>
                <a:cxn ang="0">
                  <a:pos x="43" y="42"/>
                </a:cxn>
                <a:cxn ang="0">
                  <a:pos x="0" y="25"/>
                </a:cxn>
                <a:cxn ang="0">
                  <a:pos x="34" y="0"/>
                </a:cxn>
                <a:cxn ang="0">
                  <a:pos x="98" y="16"/>
                </a:cxn>
              </a:cxnLst>
              <a:rect l="0" t="0" r="r" b="b"/>
              <a:pathLst>
                <a:path w="98" h="42">
                  <a:moveTo>
                    <a:pt x="98" y="16"/>
                  </a:moveTo>
                  <a:lnTo>
                    <a:pt x="43" y="42"/>
                  </a:lnTo>
                  <a:lnTo>
                    <a:pt x="0" y="25"/>
                  </a:lnTo>
                  <a:lnTo>
                    <a:pt x="34" y="0"/>
                  </a:lnTo>
                  <a:lnTo>
                    <a:pt x="98" y="16"/>
                  </a:lnTo>
                  <a:close/>
                </a:path>
              </a:pathLst>
            </a:custGeom>
            <a:solidFill>
              <a:srgbClr val="FFFFFF"/>
            </a:solidFill>
            <a:ln w="9525">
              <a:noFill/>
              <a:round/>
              <a:headEnd/>
              <a:tailEnd/>
            </a:ln>
          </p:spPr>
          <p:txBody>
            <a:bodyPr/>
            <a:lstStyle/>
            <a:p>
              <a:endParaRPr lang="ru-RU"/>
            </a:p>
          </p:txBody>
        </p:sp>
        <p:sp>
          <p:nvSpPr>
            <p:cNvPr id="1586203" name="Freeform 27"/>
            <p:cNvSpPr>
              <a:spLocks/>
            </p:cNvSpPr>
            <p:nvPr/>
          </p:nvSpPr>
          <p:spPr bwMode="auto">
            <a:xfrm>
              <a:off x="3455" y="3218"/>
              <a:ext cx="95" cy="42"/>
            </a:xfrm>
            <a:custGeom>
              <a:avLst/>
              <a:gdLst/>
              <a:ahLst/>
              <a:cxnLst>
                <a:cxn ang="0">
                  <a:pos x="95" y="17"/>
                </a:cxn>
                <a:cxn ang="0">
                  <a:pos x="41" y="42"/>
                </a:cxn>
                <a:cxn ang="0">
                  <a:pos x="0" y="25"/>
                </a:cxn>
                <a:cxn ang="0">
                  <a:pos x="33" y="0"/>
                </a:cxn>
                <a:cxn ang="0">
                  <a:pos x="95" y="17"/>
                </a:cxn>
              </a:cxnLst>
              <a:rect l="0" t="0" r="r" b="b"/>
              <a:pathLst>
                <a:path w="95" h="42">
                  <a:moveTo>
                    <a:pt x="95" y="17"/>
                  </a:moveTo>
                  <a:lnTo>
                    <a:pt x="41" y="42"/>
                  </a:lnTo>
                  <a:lnTo>
                    <a:pt x="0" y="25"/>
                  </a:lnTo>
                  <a:lnTo>
                    <a:pt x="33" y="0"/>
                  </a:lnTo>
                  <a:lnTo>
                    <a:pt x="95" y="17"/>
                  </a:lnTo>
                  <a:close/>
                </a:path>
              </a:pathLst>
            </a:custGeom>
            <a:solidFill>
              <a:srgbClr val="FFFFFF"/>
            </a:solidFill>
            <a:ln w="9525">
              <a:noFill/>
              <a:round/>
              <a:headEnd/>
              <a:tailEnd/>
            </a:ln>
          </p:spPr>
          <p:txBody>
            <a:bodyPr/>
            <a:lstStyle/>
            <a:p>
              <a:endParaRPr lang="ru-RU"/>
            </a:p>
          </p:txBody>
        </p:sp>
        <p:sp>
          <p:nvSpPr>
            <p:cNvPr id="1586204" name="Freeform 28"/>
            <p:cNvSpPr>
              <a:spLocks/>
            </p:cNvSpPr>
            <p:nvPr/>
          </p:nvSpPr>
          <p:spPr bwMode="auto">
            <a:xfrm>
              <a:off x="3361" y="3189"/>
              <a:ext cx="94" cy="42"/>
            </a:xfrm>
            <a:custGeom>
              <a:avLst/>
              <a:gdLst/>
              <a:ahLst/>
              <a:cxnLst>
                <a:cxn ang="0">
                  <a:pos x="94" y="17"/>
                </a:cxn>
                <a:cxn ang="0">
                  <a:pos x="41" y="42"/>
                </a:cxn>
                <a:cxn ang="0">
                  <a:pos x="0" y="25"/>
                </a:cxn>
                <a:cxn ang="0">
                  <a:pos x="33" y="0"/>
                </a:cxn>
                <a:cxn ang="0">
                  <a:pos x="94" y="17"/>
                </a:cxn>
              </a:cxnLst>
              <a:rect l="0" t="0" r="r" b="b"/>
              <a:pathLst>
                <a:path w="94" h="42">
                  <a:moveTo>
                    <a:pt x="94" y="17"/>
                  </a:moveTo>
                  <a:lnTo>
                    <a:pt x="41" y="42"/>
                  </a:lnTo>
                  <a:lnTo>
                    <a:pt x="0" y="25"/>
                  </a:lnTo>
                  <a:lnTo>
                    <a:pt x="33" y="0"/>
                  </a:lnTo>
                  <a:lnTo>
                    <a:pt x="94" y="17"/>
                  </a:lnTo>
                  <a:close/>
                </a:path>
              </a:pathLst>
            </a:custGeom>
            <a:solidFill>
              <a:srgbClr val="FFFFFF"/>
            </a:solidFill>
            <a:ln w="9525">
              <a:noFill/>
              <a:round/>
              <a:headEnd/>
              <a:tailEnd/>
            </a:ln>
          </p:spPr>
          <p:txBody>
            <a:bodyPr/>
            <a:lstStyle/>
            <a:p>
              <a:endParaRPr lang="ru-RU"/>
            </a:p>
          </p:txBody>
        </p:sp>
        <p:sp>
          <p:nvSpPr>
            <p:cNvPr id="1586205" name="Freeform 29"/>
            <p:cNvSpPr>
              <a:spLocks/>
            </p:cNvSpPr>
            <p:nvPr/>
          </p:nvSpPr>
          <p:spPr bwMode="auto">
            <a:xfrm>
              <a:off x="3267" y="3159"/>
              <a:ext cx="93" cy="42"/>
            </a:xfrm>
            <a:custGeom>
              <a:avLst/>
              <a:gdLst/>
              <a:ahLst/>
              <a:cxnLst>
                <a:cxn ang="0">
                  <a:pos x="93" y="17"/>
                </a:cxn>
                <a:cxn ang="0">
                  <a:pos x="42" y="42"/>
                </a:cxn>
                <a:cxn ang="0">
                  <a:pos x="0" y="26"/>
                </a:cxn>
                <a:cxn ang="0">
                  <a:pos x="34" y="0"/>
                </a:cxn>
                <a:cxn ang="0">
                  <a:pos x="93" y="17"/>
                </a:cxn>
              </a:cxnLst>
              <a:rect l="0" t="0" r="r" b="b"/>
              <a:pathLst>
                <a:path w="93" h="42">
                  <a:moveTo>
                    <a:pt x="93" y="17"/>
                  </a:moveTo>
                  <a:lnTo>
                    <a:pt x="42" y="42"/>
                  </a:lnTo>
                  <a:lnTo>
                    <a:pt x="0" y="26"/>
                  </a:lnTo>
                  <a:lnTo>
                    <a:pt x="34" y="0"/>
                  </a:lnTo>
                  <a:lnTo>
                    <a:pt x="93" y="17"/>
                  </a:lnTo>
                  <a:close/>
                </a:path>
              </a:pathLst>
            </a:custGeom>
            <a:solidFill>
              <a:srgbClr val="FFFFFF"/>
            </a:solidFill>
            <a:ln w="9525">
              <a:noFill/>
              <a:round/>
              <a:headEnd/>
              <a:tailEnd/>
            </a:ln>
          </p:spPr>
          <p:txBody>
            <a:bodyPr/>
            <a:lstStyle/>
            <a:p>
              <a:endParaRPr lang="ru-RU"/>
            </a:p>
          </p:txBody>
        </p:sp>
        <p:sp>
          <p:nvSpPr>
            <p:cNvPr id="1586206" name="Freeform 30"/>
            <p:cNvSpPr>
              <a:spLocks/>
            </p:cNvSpPr>
            <p:nvPr/>
          </p:nvSpPr>
          <p:spPr bwMode="auto">
            <a:xfrm>
              <a:off x="3174" y="3131"/>
              <a:ext cx="91" cy="40"/>
            </a:xfrm>
            <a:custGeom>
              <a:avLst/>
              <a:gdLst/>
              <a:ahLst/>
              <a:cxnLst>
                <a:cxn ang="0">
                  <a:pos x="91" y="15"/>
                </a:cxn>
                <a:cxn ang="0">
                  <a:pos x="41" y="40"/>
                </a:cxn>
                <a:cxn ang="0">
                  <a:pos x="0" y="24"/>
                </a:cxn>
                <a:cxn ang="0">
                  <a:pos x="32" y="0"/>
                </a:cxn>
                <a:cxn ang="0">
                  <a:pos x="91" y="15"/>
                </a:cxn>
              </a:cxnLst>
              <a:rect l="0" t="0" r="r" b="b"/>
              <a:pathLst>
                <a:path w="91" h="40">
                  <a:moveTo>
                    <a:pt x="91" y="15"/>
                  </a:moveTo>
                  <a:lnTo>
                    <a:pt x="41" y="40"/>
                  </a:lnTo>
                  <a:lnTo>
                    <a:pt x="0" y="24"/>
                  </a:lnTo>
                  <a:lnTo>
                    <a:pt x="32" y="0"/>
                  </a:lnTo>
                  <a:lnTo>
                    <a:pt x="91" y="15"/>
                  </a:lnTo>
                  <a:close/>
                </a:path>
              </a:pathLst>
            </a:custGeom>
            <a:solidFill>
              <a:srgbClr val="FFFFFF"/>
            </a:solidFill>
            <a:ln w="9525">
              <a:noFill/>
              <a:round/>
              <a:headEnd/>
              <a:tailEnd/>
            </a:ln>
          </p:spPr>
          <p:txBody>
            <a:bodyPr/>
            <a:lstStyle/>
            <a:p>
              <a:endParaRPr lang="ru-RU"/>
            </a:p>
          </p:txBody>
        </p:sp>
        <p:sp>
          <p:nvSpPr>
            <p:cNvPr id="1586207" name="Freeform 31"/>
            <p:cNvSpPr>
              <a:spLocks/>
            </p:cNvSpPr>
            <p:nvPr/>
          </p:nvSpPr>
          <p:spPr bwMode="auto">
            <a:xfrm>
              <a:off x="3081" y="3101"/>
              <a:ext cx="90" cy="41"/>
            </a:xfrm>
            <a:custGeom>
              <a:avLst/>
              <a:gdLst/>
              <a:ahLst/>
              <a:cxnLst>
                <a:cxn ang="0">
                  <a:pos x="90" y="17"/>
                </a:cxn>
                <a:cxn ang="0">
                  <a:pos x="39" y="41"/>
                </a:cxn>
                <a:cxn ang="0">
                  <a:pos x="0" y="24"/>
                </a:cxn>
                <a:cxn ang="0">
                  <a:pos x="31" y="0"/>
                </a:cxn>
                <a:cxn ang="0">
                  <a:pos x="90" y="17"/>
                </a:cxn>
              </a:cxnLst>
              <a:rect l="0" t="0" r="r" b="b"/>
              <a:pathLst>
                <a:path w="90" h="41">
                  <a:moveTo>
                    <a:pt x="90" y="17"/>
                  </a:moveTo>
                  <a:lnTo>
                    <a:pt x="39" y="41"/>
                  </a:lnTo>
                  <a:lnTo>
                    <a:pt x="0" y="24"/>
                  </a:lnTo>
                  <a:lnTo>
                    <a:pt x="31" y="0"/>
                  </a:lnTo>
                  <a:lnTo>
                    <a:pt x="90" y="17"/>
                  </a:lnTo>
                  <a:close/>
                </a:path>
              </a:pathLst>
            </a:custGeom>
            <a:solidFill>
              <a:srgbClr val="FFFFFF"/>
            </a:solidFill>
            <a:ln w="9525">
              <a:noFill/>
              <a:round/>
              <a:headEnd/>
              <a:tailEnd/>
            </a:ln>
          </p:spPr>
          <p:txBody>
            <a:bodyPr/>
            <a:lstStyle/>
            <a:p>
              <a:endParaRPr lang="ru-RU"/>
            </a:p>
          </p:txBody>
        </p:sp>
        <p:sp>
          <p:nvSpPr>
            <p:cNvPr id="1586208" name="Freeform 32"/>
            <p:cNvSpPr>
              <a:spLocks/>
            </p:cNvSpPr>
            <p:nvPr/>
          </p:nvSpPr>
          <p:spPr bwMode="auto">
            <a:xfrm>
              <a:off x="2987" y="3072"/>
              <a:ext cx="88" cy="40"/>
            </a:xfrm>
            <a:custGeom>
              <a:avLst/>
              <a:gdLst/>
              <a:ahLst/>
              <a:cxnLst>
                <a:cxn ang="0">
                  <a:pos x="88" y="16"/>
                </a:cxn>
                <a:cxn ang="0">
                  <a:pos x="39" y="40"/>
                </a:cxn>
                <a:cxn ang="0">
                  <a:pos x="0" y="24"/>
                </a:cxn>
                <a:cxn ang="0">
                  <a:pos x="31" y="0"/>
                </a:cxn>
                <a:cxn ang="0">
                  <a:pos x="88" y="16"/>
                </a:cxn>
              </a:cxnLst>
              <a:rect l="0" t="0" r="r" b="b"/>
              <a:pathLst>
                <a:path w="88" h="40">
                  <a:moveTo>
                    <a:pt x="88" y="16"/>
                  </a:moveTo>
                  <a:lnTo>
                    <a:pt x="39" y="40"/>
                  </a:lnTo>
                  <a:lnTo>
                    <a:pt x="0" y="24"/>
                  </a:lnTo>
                  <a:lnTo>
                    <a:pt x="31" y="0"/>
                  </a:lnTo>
                  <a:lnTo>
                    <a:pt x="88" y="16"/>
                  </a:lnTo>
                  <a:close/>
                </a:path>
              </a:pathLst>
            </a:custGeom>
            <a:solidFill>
              <a:srgbClr val="FFFFFF"/>
            </a:solidFill>
            <a:ln w="9525">
              <a:noFill/>
              <a:round/>
              <a:headEnd/>
              <a:tailEnd/>
            </a:ln>
          </p:spPr>
          <p:txBody>
            <a:bodyPr/>
            <a:lstStyle/>
            <a:p>
              <a:endParaRPr lang="ru-RU"/>
            </a:p>
          </p:txBody>
        </p:sp>
        <p:sp>
          <p:nvSpPr>
            <p:cNvPr id="1586209" name="Freeform 33"/>
            <p:cNvSpPr>
              <a:spLocks/>
            </p:cNvSpPr>
            <p:nvPr/>
          </p:nvSpPr>
          <p:spPr bwMode="auto">
            <a:xfrm>
              <a:off x="2321" y="2594"/>
              <a:ext cx="98" cy="316"/>
            </a:xfrm>
            <a:custGeom>
              <a:avLst/>
              <a:gdLst/>
              <a:ahLst/>
              <a:cxnLst>
                <a:cxn ang="0">
                  <a:pos x="35" y="0"/>
                </a:cxn>
                <a:cxn ang="0">
                  <a:pos x="55" y="32"/>
                </a:cxn>
                <a:cxn ang="0">
                  <a:pos x="46" y="52"/>
                </a:cxn>
                <a:cxn ang="0">
                  <a:pos x="98" y="247"/>
                </a:cxn>
                <a:cxn ang="0">
                  <a:pos x="57" y="316"/>
                </a:cxn>
                <a:cxn ang="0">
                  <a:pos x="0" y="235"/>
                </a:cxn>
                <a:cxn ang="0">
                  <a:pos x="26" y="52"/>
                </a:cxn>
                <a:cxn ang="0">
                  <a:pos x="2" y="32"/>
                </a:cxn>
                <a:cxn ang="0">
                  <a:pos x="9" y="0"/>
                </a:cxn>
                <a:cxn ang="0">
                  <a:pos x="35" y="0"/>
                </a:cxn>
              </a:cxnLst>
              <a:rect l="0" t="0" r="r" b="b"/>
              <a:pathLst>
                <a:path w="98" h="316">
                  <a:moveTo>
                    <a:pt x="35" y="0"/>
                  </a:moveTo>
                  <a:lnTo>
                    <a:pt x="55" y="32"/>
                  </a:lnTo>
                  <a:lnTo>
                    <a:pt x="46" y="52"/>
                  </a:lnTo>
                  <a:lnTo>
                    <a:pt x="98" y="247"/>
                  </a:lnTo>
                  <a:lnTo>
                    <a:pt x="57" y="316"/>
                  </a:lnTo>
                  <a:lnTo>
                    <a:pt x="0" y="235"/>
                  </a:lnTo>
                  <a:lnTo>
                    <a:pt x="26" y="52"/>
                  </a:lnTo>
                  <a:lnTo>
                    <a:pt x="2" y="32"/>
                  </a:lnTo>
                  <a:lnTo>
                    <a:pt x="9" y="0"/>
                  </a:lnTo>
                  <a:lnTo>
                    <a:pt x="35" y="0"/>
                  </a:lnTo>
                  <a:close/>
                </a:path>
              </a:pathLst>
            </a:custGeom>
            <a:solidFill>
              <a:schemeClr val="bg2"/>
            </a:solidFill>
            <a:ln w="9525">
              <a:noFill/>
              <a:round/>
              <a:headEnd/>
              <a:tailEnd/>
            </a:ln>
          </p:spPr>
          <p:txBody>
            <a:bodyPr/>
            <a:lstStyle/>
            <a:p>
              <a:endParaRPr lang="ru-RU"/>
            </a:p>
          </p:txBody>
        </p:sp>
        <p:sp>
          <p:nvSpPr>
            <p:cNvPr id="1586210" name="Freeform 34"/>
            <p:cNvSpPr>
              <a:spLocks/>
            </p:cNvSpPr>
            <p:nvPr/>
          </p:nvSpPr>
          <p:spPr bwMode="auto">
            <a:xfrm>
              <a:off x="3025" y="2383"/>
              <a:ext cx="1031" cy="778"/>
            </a:xfrm>
            <a:custGeom>
              <a:avLst/>
              <a:gdLst/>
              <a:ahLst/>
              <a:cxnLst>
                <a:cxn ang="0">
                  <a:pos x="115" y="0"/>
                </a:cxn>
                <a:cxn ang="0">
                  <a:pos x="0" y="558"/>
                </a:cxn>
                <a:cxn ang="0">
                  <a:pos x="752" y="778"/>
                </a:cxn>
                <a:cxn ang="0">
                  <a:pos x="825" y="766"/>
                </a:cxn>
                <a:cxn ang="0">
                  <a:pos x="1031" y="49"/>
                </a:cxn>
                <a:cxn ang="0">
                  <a:pos x="946" y="12"/>
                </a:cxn>
                <a:cxn ang="0">
                  <a:pos x="115" y="0"/>
                </a:cxn>
              </a:cxnLst>
              <a:rect l="0" t="0" r="r" b="b"/>
              <a:pathLst>
                <a:path w="1031" h="778">
                  <a:moveTo>
                    <a:pt x="115" y="0"/>
                  </a:moveTo>
                  <a:lnTo>
                    <a:pt x="0" y="558"/>
                  </a:lnTo>
                  <a:lnTo>
                    <a:pt x="752" y="778"/>
                  </a:lnTo>
                  <a:lnTo>
                    <a:pt x="825" y="766"/>
                  </a:lnTo>
                  <a:lnTo>
                    <a:pt x="1031" y="49"/>
                  </a:lnTo>
                  <a:lnTo>
                    <a:pt x="946" y="12"/>
                  </a:lnTo>
                  <a:lnTo>
                    <a:pt x="115" y="0"/>
                  </a:lnTo>
                  <a:close/>
                </a:path>
              </a:pathLst>
            </a:custGeom>
            <a:solidFill>
              <a:schemeClr val="accent2"/>
            </a:solidFill>
            <a:ln w="9525">
              <a:solidFill>
                <a:schemeClr val="tx1"/>
              </a:solidFill>
              <a:round/>
              <a:headEnd/>
              <a:tailEnd/>
            </a:ln>
          </p:spPr>
          <p:txBody>
            <a:bodyPr/>
            <a:lstStyle/>
            <a:p>
              <a:endParaRPr lang="ru-RU"/>
            </a:p>
          </p:txBody>
        </p:sp>
        <p:sp>
          <p:nvSpPr>
            <p:cNvPr id="1586211" name="Freeform 35"/>
            <p:cNvSpPr>
              <a:spLocks/>
            </p:cNvSpPr>
            <p:nvPr/>
          </p:nvSpPr>
          <p:spPr bwMode="auto">
            <a:xfrm>
              <a:off x="3110" y="2462"/>
              <a:ext cx="771" cy="571"/>
            </a:xfrm>
            <a:custGeom>
              <a:avLst/>
              <a:gdLst/>
              <a:ahLst/>
              <a:cxnLst>
                <a:cxn ang="0">
                  <a:pos x="78" y="0"/>
                </a:cxn>
                <a:cxn ang="0">
                  <a:pos x="0" y="406"/>
                </a:cxn>
                <a:cxn ang="0">
                  <a:pos x="624" y="571"/>
                </a:cxn>
                <a:cxn ang="0">
                  <a:pos x="771" y="37"/>
                </a:cxn>
                <a:cxn ang="0">
                  <a:pos x="78" y="0"/>
                </a:cxn>
              </a:cxnLst>
              <a:rect l="0" t="0" r="r" b="b"/>
              <a:pathLst>
                <a:path w="771" h="571">
                  <a:moveTo>
                    <a:pt x="78" y="0"/>
                  </a:moveTo>
                  <a:lnTo>
                    <a:pt x="0" y="406"/>
                  </a:lnTo>
                  <a:lnTo>
                    <a:pt x="624" y="571"/>
                  </a:lnTo>
                  <a:lnTo>
                    <a:pt x="771" y="37"/>
                  </a:lnTo>
                  <a:lnTo>
                    <a:pt x="78" y="0"/>
                  </a:lnTo>
                  <a:close/>
                </a:path>
              </a:pathLst>
            </a:custGeom>
            <a:solidFill>
              <a:schemeClr val="bg2"/>
            </a:solidFill>
            <a:ln w="12700">
              <a:solidFill>
                <a:schemeClr val="tx2"/>
              </a:solidFill>
              <a:round/>
              <a:headEnd/>
              <a:tailEnd/>
            </a:ln>
          </p:spPr>
          <p:txBody>
            <a:bodyPr/>
            <a:lstStyle/>
            <a:p>
              <a:endParaRPr lang="ru-RU"/>
            </a:p>
          </p:txBody>
        </p:sp>
        <p:sp>
          <p:nvSpPr>
            <p:cNvPr id="1586212" name="Freeform 36"/>
            <p:cNvSpPr>
              <a:spLocks/>
            </p:cNvSpPr>
            <p:nvPr/>
          </p:nvSpPr>
          <p:spPr bwMode="auto">
            <a:xfrm>
              <a:off x="2035" y="1488"/>
              <a:ext cx="824" cy="724"/>
            </a:xfrm>
            <a:custGeom>
              <a:avLst/>
              <a:gdLst/>
              <a:ahLst/>
              <a:cxnLst>
                <a:cxn ang="0">
                  <a:pos x="822" y="255"/>
                </a:cxn>
                <a:cxn ang="0">
                  <a:pos x="806" y="199"/>
                </a:cxn>
                <a:cxn ang="0">
                  <a:pos x="774" y="149"/>
                </a:cxn>
                <a:cxn ang="0">
                  <a:pos x="730" y="104"/>
                </a:cxn>
                <a:cxn ang="0">
                  <a:pos x="675" y="64"/>
                </a:cxn>
                <a:cxn ang="0">
                  <a:pos x="609" y="35"/>
                </a:cxn>
                <a:cxn ang="0">
                  <a:pos x="535" y="13"/>
                </a:cxn>
                <a:cxn ang="0">
                  <a:pos x="454" y="1"/>
                </a:cxn>
                <a:cxn ang="0">
                  <a:pos x="371" y="1"/>
                </a:cxn>
                <a:cxn ang="0">
                  <a:pos x="290" y="13"/>
                </a:cxn>
                <a:cxn ang="0">
                  <a:pos x="216" y="35"/>
                </a:cxn>
                <a:cxn ang="0">
                  <a:pos x="150" y="64"/>
                </a:cxn>
                <a:cxn ang="0">
                  <a:pos x="94" y="104"/>
                </a:cxn>
                <a:cxn ang="0">
                  <a:pos x="50" y="149"/>
                </a:cxn>
                <a:cxn ang="0">
                  <a:pos x="19" y="199"/>
                </a:cxn>
                <a:cxn ang="0">
                  <a:pos x="2" y="255"/>
                </a:cxn>
                <a:cxn ang="0">
                  <a:pos x="2" y="313"/>
                </a:cxn>
                <a:cxn ang="0">
                  <a:pos x="19" y="367"/>
                </a:cxn>
                <a:cxn ang="0">
                  <a:pos x="50" y="419"/>
                </a:cxn>
                <a:cxn ang="0">
                  <a:pos x="94" y="463"/>
                </a:cxn>
                <a:cxn ang="0">
                  <a:pos x="150" y="501"/>
                </a:cxn>
                <a:cxn ang="0">
                  <a:pos x="216" y="532"/>
                </a:cxn>
                <a:cxn ang="0">
                  <a:pos x="290" y="552"/>
                </a:cxn>
                <a:cxn ang="0">
                  <a:pos x="371" y="564"/>
                </a:cxn>
                <a:cxn ang="0">
                  <a:pos x="420" y="566"/>
                </a:cxn>
                <a:cxn ang="0">
                  <a:pos x="433" y="566"/>
                </a:cxn>
                <a:cxn ang="0">
                  <a:pos x="446" y="566"/>
                </a:cxn>
                <a:cxn ang="0">
                  <a:pos x="459" y="564"/>
                </a:cxn>
                <a:cxn ang="0">
                  <a:pos x="448" y="724"/>
                </a:cxn>
                <a:cxn ang="0">
                  <a:pos x="571" y="545"/>
                </a:cxn>
                <a:cxn ang="0">
                  <a:pos x="628" y="525"/>
                </a:cxn>
                <a:cxn ang="0">
                  <a:pos x="680" y="499"/>
                </a:cxn>
                <a:cxn ang="0">
                  <a:pos x="725" y="469"/>
                </a:cxn>
                <a:cxn ang="0">
                  <a:pos x="762" y="433"/>
                </a:cxn>
                <a:cxn ang="0">
                  <a:pos x="792" y="394"/>
                </a:cxn>
                <a:cxn ang="0">
                  <a:pos x="812" y="352"/>
                </a:cxn>
                <a:cxn ang="0">
                  <a:pos x="823" y="307"/>
                </a:cxn>
              </a:cxnLst>
              <a:rect l="0" t="0" r="r" b="b"/>
              <a:pathLst>
                <a:path w="824" h="724">
                  <a:moveTo>
                    <a:pt x="824" y="284"/>
                  </a:moveTo>
                  <a:lnTo>
                    <a:pt x="822" y="255"/>
                  </a:lnTo>
                  <a:lnTo>
                    <a:pt x="816" y="227"/>
                  </a:lnTo>
                  <a:lnTo>
                    <a:pt x="806" y="199"/>
                  </a:lnTo>
                  <a:lnTo>
                    <a:pt x="792" y="174"/>
                  </a:lnTo>
                  <a:lnTo>
                    <a:pt x="774" y="149"/>
                  </a:lnTo>
                  <a:lnTo>
                    <a:pt x="754" y="125"/>
                  </a:lnTo>
                  <a:lnTo>
                    <a:pt x="730" y="104"/>
                  </a:lnTo>
                  <a:lnTo>
                    <a:pt x="704" y="84"/>
                  </a:lnTo>
                  <a:lnTo>
                    <a:pt x="675" y="64"/>
                  </a:lnTo>
                  <a:lnTo>
                    <a:pt x="643" y="49"/>
                  </a:lnTo>
                  <a:lnTo>
                    <a:pt x="609" y="35"/>
                  </a:lnTo>
                  <a:lnTo>
                    <a:pt x="572" y="23"/>
                  </a:lnTo>
                  <a:lnTo>
                    <a:pt x="535" y="13"/>
                  </a:lnTo>
                  <a:lnTo>
                    <a:pt x="496" y="6"/>
                  </a:lnTo>
                  <a:lnTo>
                    <a:pt x="454" y="1"/>
                  </a:lnTo>
                  <a:lnTo>
                    <a:pt x="412" y="0"/>
                  </a:lnTo>
                  <a:lnTo>
                    <a:pt x="371" y="1"/>
                  </a:lnTo>
                  <a:lnTo>
                    <a:pt x="329" y="6"/>
                  </a:lnTo>
                  <a:lnTo>
                    <a:pt x="290" y="13"/>
                  </a:lnTo>
                  <a:lnTo>
                    <a:pt x="251" y="23"/>
                  </a:lnTo>
                  <a:lnTo>
                    <a:pt x="216" y="35"/>
                  </a:lnTo>
                  <a:lnTo>
                    <a:pt x="182" y="49"/>
                  </a:lnTo>
                  <a:lnTo>
                    <a:pt x="150" y="64"/>
                  </a:lnTo>
                  <a:lnTo>
                    <a:pt x="120" y="84"/>
                  </a:lnTo>
                  <a:lnTo>
                    <a:pt x="94" y="104"/>
                  </a:lnTo>
                  <a:lnTo>
                    <a:pt x="70" y="125"/>
                  </a:lnTo>
                  <a:lnTo>
                    <a:pt x="50" y="149"/>
                  </a:lnTo>
                  <a:lnTo>
                    <a:pt x="32" y="174"/>
                  </a:lnTo>
                  <a:lnTo>
                    <a:pt x="19" y="199"/>
                  </a:lnTo>
                  <a:lnTo>
                    <a:pt x="8" y="227"/>
                  </a:lnTo>
                  <a:lnTo>
                    <a:pt x="2" y="255"/>
                  </a:lnTo>
                  <a:lnTo>
                    <a:pt x="0" y="284"/>
                  </a:lnTo>
                  <a:lnTo>
                    <a:pt x="2" y="313"/>
                  </a:lnTo>
                  <a:lnTo>
                    <a:pt x="8" y="341"/>
                  </a:lnTo>
                  <a:lnTo>
                    <a:pt x="19" y="367"/>
                  </a:lnTo>
                  <a:lnTo>
                    <a:pt x="32" y="394"/>
                  </a:lnTo>
                  <a:lnTo>
                    <a:pt x="50" y="419"/>
                  </a:lnTo>
                  <a:lnTo>
                    <a:pt x="70" y="441"/>
                  </a:lnTo>
                  <a:lnTo>
                    <a:pt x="94" y="463"/>
                  </a:lnTo>
                  <a:lnTo>
                    <a:pt x="120" y="483"/>
                  </a:lnTo>
                  <a:lnTo>
                    <a:pt x="150" y="501"/>
                  </a:lnTo>
                  <a:lnTo>
                    <a:pt x="182" y="518"/>
                  </a:lnTo>
                  <a:lnTo>
                    <a:pt x="216" y="532"/>
                  </a:lnTo>
                  <a:lnTo>
                    <a:pt x="251" y="544"/>
                  </a:lnTo>
                  <a:lnTo>
                    <a:pt x="290" y="552"/>
                  </a:lnTo>
                  <a:lnTo>
                    <a:pt x="329" y="560"/>
                  </a:lnTo>
                  <a:lnTo>
                    <a:pt x="371" y="564"/>
                  </a:lnTo>
                  <a:lnTo>
                    <a:pt x="412" y="566"/>
                  </a:lnTo>
                  <a:lnTo>
                    <a:pt x="420" y="566"/>
                  </a:lnTo>
                  <a:lnTo>
                    <a:pt x="426" y="566"/>
                  </a:lnTo>
                  <a:lnTo>
                    <a:pt x="433" y="566"/>
                  </a:lnTo>
                  <a:lnTo>
                    <a:pt x="440" y="566"/>
                  </a:lnTo>
                  <a:lnTo>
                    <a:pt x="446" y="566"/>
                  </a:lnTo>
                  <a:lnTo>
                    <a:pt x="453" y="564"/>
                  </a:lnTo>
                  <a:lnTo>
                    <a:pt x="459" y="564"/>
                  </a:lnTo>
                  <a:lnTo>
                    <a:pt x="466" y="563"/>
                  </a:lnTo>
                  <a:lnTo>
                    <a:pt x="448" y="724"/>
                  </a:lnTo>
                  <a:lnTo>
                    <a:pt x="540" y="552"/>
                  </a:lnTo>
                  <a:lnTo>
                    <a:pt x="571" y="545"/>
                  </a:lnTo>
                  <a:lnTo>
                    <a:pt x="600" y="536"/>
                  </a:lnTo>
                  <a:lnTo>
                    <a:pt x="628" y="525"/>
                  </a:lnTo>
                  <a:lnTo>
                    <a:pt x="655" y="513"/>
                  </a:lnTo>
                  <a:lnTo>
                    <a:pt x="680" y="499"/>
                  </a:lnTo>
                  <a:lnTo>
                    <a:pt x="702" y="484"/>
                  </a:lnTo>
                  <a:lnTo>
                    <a:pt x="725" y="469"/>
                  </a:lnTo>
                  <a:lnTo>
                    <a:pt x="744" y="451"/>
                  </a:lnTo>
                  <a:lnTo>
                    <a:pt x="762" y="433"/>
                  </a:lnTo>
                  <a:lnTo>
                    <a:pt x="778" y="414"/>
                  </a:lnTo>
                  <a:lnTo>
                    <a:pt x="792" y="394"/>
                  </a:lnTo>
                  <a:lnTo>
                    <a:pt x="803" y="373"/>
                  </a:lnTo>
                  <a:lnTo>
                    <a:pt x="812" y="352"/>
                  </a:lnTo>
                  <a:lnTo>
                    <a:pt x="818" y="330"/>
                  </a:lnTo>
                  <a:lnTo>
                    <a:pt x="823" y="307"/>
                  </a:lnTo>
                  <a:lnTo>
                    <a:pt x="824" y="284"/>
                  </a:lnTo>
                  <a:close/>
                </a:path>
              </a:pathLst>
            </a:custGeom>
            <a:solidFill>
              <a:schemeClr val="bg2"/>
            </a:solidFill>
            <a:ln w="12700">
              <a:solidFill>
                <a:schemeClr val="tx1"/>
              </a:solidFill>
              <a:round/>
              <a:headEnd/>
              <a:tailEnd/>
            </a:ln>
          </p:spPr>
          <p:txBody>
            <a:bodyPr/>
            <a:lstStyle/>
            <a:p>
              <a:endParaRPr lang="ru-RU"/>
            </a:p>
          </p:txBody>
        </p:sp>
        <p:sp>
          <p:nvSpPr>
            <p:cNvPr id="1586213" name="Freeform 37"/>
            <p:cNvSpPr>
              <a:spLocks/>
            </p:cNvSpPr>
            <p:nvPr/>
          </p:nvSpPr>
          <p:spPr bwMode="auto">
            <a:xfrm>
              <a:off x="1764" y="2157"/>
              <a:ext cx="241" cy="70"/>
            </a:xfrm>
            <a:custGeom>
              <a:avLst/>
              <a:gdLst/>
              <a:ahLst/>
              <a:cxnLst>
                <a:cxn ang="0">
                  <a:pos x="241" y="70"/>
                </a:cxn>
                <a:cxn ang="0">
                  <a:pos x="0" y="0"/>
                </a:cxn>
                <a:cxn ang="0">
                  <a:pos x="13" y="50"/>
                </a:cxn>
                <a:cxn ang="0">
                  <a:pos x="241" y="70"/>
                </a:cxn>
              </a:cxnLst>
              <a:rect l="0" t="0" r="r" b="b"/>
              <a:pathLst>
                <a:path w="241" h="70">
                  <a:moveTo>
                    <a:pt x="241" y="70"/>
                  </a:moveTo>
                  <a:lnTo>
                    <a:pt x="0" y="0"/>
                  </a:lnTo>
                  <a:lnTo>
                    <a:pt x="13" y="50"/>
                  </a:lnTo>
                  <a:lnTo>
                    <a:pt x="241" y="70"/>
                  </a:lnTo>
                  <a:close/>
                </a:path>
              </a:pathLst>
            </a:custGeom>
            <a:solidFill>
              <a:schemeClr val="bg2"/>
            </a:solidFill>
            <a:ln w="9525">
              <a:noFill/>
              <a:round/>
              <a:headEnd/>
              <a:tailEnd/>
            </a:ln>
          </p:spPr>
          <p:txBody>
            <a:bodyPr/>
            <a:lstStyle/>
            <a:p>
              <a:endParaRPr lang="ru-RU"/>
            </a:p>
          </p:txBody>
        </p:sp>
        <p:sp>
          <p:nvSpPr>
            <p:cNvPr id="1586214" name="Freeform 38"/>
            <p:cNvSpPr>
              <a:spLocks/>
            </p:cNvSpPr>
            <p:nvPr/>
          </p:nvSpPr>
          <p:spPr bwMode="auto">
            <a:xfrm>
              <a:off x="1704" y="2312"/>
              <a:ext cx="310" cy="92"/>
            </a:xfrm>
            <a:custGeom>
              <a:avLst/>
              <a:gdLst/>
              <a:ahLst/>
              <a:cxnLst>
                <a:cxn ang="0">
                  <a:pos x="310" y="0"/>
                </a:cxn>
                <a:cxn ang="0">
                  <a:pos x="0" y="51"/>
                </a:cxn>
                <a:cxn ang="0">
                  <a:pos x="78" y="92"/>
                </a:cxn>
                <a:cxn ang="0">
                  <a:pos x="310" y="0"/>
                </a:cxn>
              </a:cxnLst>
              <a:rect l="0" t="0" r="r" b="b"/>
              <a:pathLst>
                <a:path w="310" h="92">
                  <a:moveTo>
                    <a:pt x="310" y="0"/>
                  </a:moveTo>
                  <a:lnTo>
                    <a:pt x="0" y="51"/>
                  </a:lnTo>
                  <a:lnTo>
                    <a:pt x="78" y="92"/>
                  </a:lnTo>
                  <a:lnTo>
                    <a:pt x="310" y="0"/>
                  </a:lnTo>
                  <a:close/>
                </a:path>
              </a:pathLst>
            </a:custGeom>
            <a:solidFill>
              <a:schemeClr val="bg2"/>
            </a:solidFill>
            <a:ln w="9525">
              <a:noFill/>
              <a:round/>
              <a:headEnd/>
              <a:tailEnd/>
            </a:ln>
          </p:spPr>
          <p:txBody>
            <a:bodyPr/>
            <a:lstStyle/>
            <a:p>
              <a:endParaRPr lang="ru-RU"/>
            </a:p>
          </p:txBody>
        </p:sp>
        <p:sp>
          <p:nvSpPr>
            <p:cNvPr id="1586215" name="Freeform 39"/>
            <p:cNvSpPr>
              <a:spLocks/>
            </p:cNvSpPr>
            <p:nvPr/>
          </p:nvSpPr>
          <p:spPr bwMode="auto">
            <a:xfrm>
              <a:off x="1900" y="2413"/>
              <a:ext cx="109" cy="77"/>
            </a:xfrm>
            <a:custGeom>
              <a:avLst/>
              <a:gdLst/>
              <a:ahLst/>
              <a:cxnLst>
                <a:cxn ang="0">
                  <a:pos x="109" y="0"/>
                </a:cxn>
                <a:cxn ang="0">
                  <a:pos x="0" y="59"/>
                </a:cxn>
                <a:cxn ang="0">
                  <a:pos x="64" y="77"/>
                </a:cxn>
                <a:cxn ang="0">
                  <a:pos x="109" y="0"/>
                </a:cxn>
              </a:cxnLst>
              <a:rect l="0" t="0" r="r" b="b"/>
              <a:pathLst>
                <a:path w="109" h="77">
                  <a:moveTo>
                    <a:pt x="109" y="0"/>
                  </a:moveTo>
                  <a:lnTo>
                    <a:pt x="0" y="59"/>
                  </a:lnTo>
                  <a:lnTo>
                    <a:pt x="64" y="77"/>
                  </a:lnTo>
                  <a:lnTo>
                    <a:pt x="109" y="0"/>
                  </a:lnTo>
                  <a:close/>
                </a:path>
              </a:pathLst>
            </a:custGeom>
            <a:solidFill>
              <a:schemeClr val="bg2"/>
            </a:solidFill>
            <a:ln w="9525">
              <a:noFill/>
              <a:round/>
              <a:headEnd/>
              <a:tailEnd/>
            </a:ln>
          </p:spPr>
          <p:txBody>
            <a:bodyPr/>
            <a:lstStyle/>
            <a:p>
              <a:endParaRPr lang="ru-RU"/>
            </a:p>
          </p:txBody>
        </p:sp>
        <p:sp>
          <p:nvSpPr>
            <p:cNvPr id="1586216" name="Freeform 40"/>
            <p:cNvSpPr>
              <a:spLocks/>
            </p:cNvSpPr>
            <p:nvPr/>
          </p:nvSpPr>
          <p:spPr bwMode="auto">
            <a:xfrm>
              <a:off x="3163" y="2697"/>
              <a:ext cx="590" cy="186"/>
            </a:xfrm>
            <a:custGeom>
              <a:avLst/>
              <a:gdLst/>
              <a:ahLst/>
              <a:cxnLst>
                <a:cxn ang="0">
                  <a:pos x="554" y="111"/>
                </a:cxn>
                <a:cxn ang="0">
                  <a:pos x="525" y="125"/>
                </a:cxn>
                <a:cxn ang="0">
                  <a:pos x="516" y="112"/>
                </a:cxn>
                <a:cxn ang="0">
                  <a:pos x="484" y="74"/>
                </a:cxn>
                <a:cxn ang="0">
                  <a:pos x="451" y="75"/>
                </a:cxn>
                <a:cxn ang="0">
                  <a:pos x="418" y="83"/>
                </a:cxn>
                <a:cxn ang="0">
                  <a:pos x="395" y="81"/>
                </a:cxn>
                <a:cxn ang="0">
                  <a:pos x="383" y="64"/>
                </a:cxn>
                <a:cxn ang="0">
                  <a:pos x="344" y="59"/>
                </a:cxn>
                <a:cxn ang="0">
                  <a:pos x="323" y="60"/>
                </a:cxn>
                <a:cxn ang="0">
                  <a:pos x="312" y="57"/>
                </a:cxn>
                <a:cxn ang="0">
                  <a:pos x="301" y="43"/>
                </a:cxn>
                <a:cxn ang="0">
                  <a:pos x="292" y="38"/>
                </a:cxn>
                <a:cxn ang="0">
                  <a:pos x="243" y="38"/>
                </a:cxn>
                <a:cxn ang="0">
                  <a:pos x="193" y="46"/>
                </a:cxn>
                <a:cxn ang="0">
                  <a:pos x="181" y="50"/>
                </a:cxn>
                <a:cxn ang="0">
                  <a:pos x="185" y="25"/>
                </a:cxn>
                <a:cxn ang="0">
                  <a:pos x="175" y="7"/>
                </a:cxn>
                <a:cxn ang="0">
                  <a:pos x="153" y="0"/>
                </a:cxn>
                <a:cxn ang="0">
                  <a:pos x="84" y="8"/>
                </a:cxn>
                <a:cxn ang="0">
                  <a:pos x="15" y="21"/>
                </a:cxn>
                <a:cxn ang="0">
                  <a:pos x="0" y="43"/>
                </a:cxn>
                <a:cxn ang="0">
                  <a:pos x="21" y="58"/>
                </a:cxn>
                <a:cxn ang="0">
                  <a:pos x="84" y="45"/>
                </a:cxn>
                <a:cxn ang="0">
                  <a:pos x="147" y="38"/>
                </a:cxn>
                <a:cxn ang="0">
                  <a:pos x="142" y="60"/>
                </a:cxn>
                <a:cxn ang="0">
                  <a:pos x="141" y="80"/>
                </a:cxn>
                <a:cxn ang="0">
                  <a:pos x="156" y="95"/>
                </a:cxn>
                <a:cxn ang="0">
                  <a:pos x="201" y="81"/>
                </a:cxn>
                <a:cxn ang="0">
                  <a:pos x="249" y="75"/>
                </a:cxn>
                <a:cxn ang="0">
                  <a:pos x="274" y="87"/>
                </a:cxn>
                <a:cxn ang="0">
                  <a:pos x="294" y="101"/>
                </a:cxn>
                <a:cxn ang="0">
                  <a:pos x="304" y="101"/>
                </a:cxn>
                <a:cxn ang="0">
                  <a:pos x="327" y="96"/>
                </a:cxn>
                <a:cxn ang="0">
                  <a:pos x="351" y="95"/>
                </a:cxn>
                <a:cxn ang="0">
                  <a:pos x="356" y="102"/>
                </a:cxn>
                <a:cxn ang="0">
                  <a:pos x="354" y="125"/>
                </a:cxn>
                <a:cxn ang="0">
                  <a:pos x="367" y="139"/>
                </a:cxn>
                <a:cxn ang="0">
                  <a:pos x="401" y="127"/>
                </a:cxn>
                <a:cxn ang="0">
                  <a:pos x="438" y="115"/>
                </a:cxn>
                <a:cxn ang="0">
                  <a:pos x="471" y="108"/>
                </a:cxn>
                <a:cxn ang="0">
                  <a:pos x="481" y="140"/>
                </a:cxn>
                <a:cxn ang="0">
                  <a:pos x="475" y="171"/>
                </a:cxn>
                <a:cxn ang="0">
                  <a:pos x="491" y="186"/>
                </a:cxn>
                <a:cxn ang="0">
                  <a:pos x="517" y="174"/>
                </a:cxn>
                <a:cxn ang="0">
                  <a:pos x="547" y="156"/>
                </a:cxn>
                <a:cxn ang="0">
                  <a:pos x="568" y="143"/>
                </a:cxn>
                <a:cxn ang="0">
                  <a:pos x="572" y="149"/>
                </a:cxn>
                <a:cxn ang="0">
                  <a:pos x="590" y="130"/>
                </a:cxn>
              </a:cxnLst>
              <a:rect l="0" t="0" r="r" b="b"/>
              <a:pathLst>
                <a:path w="590" h="186">
                  <a:moveTo>
                    <a:pt x="579" y="113"/>
                  </a:moveTo>
                  <a:lnTo>
                    <a:pt x="571" y="111"/>
                  </a:lnTo>
                  <a:lnTo>
                    <a:pt x="562" y="109"/>
                  </a:lnTo>
                  <a:lnTo>
                    <a:pt x="554" y="111"/>
                  </a:lnTo>
                  <a:lnTo>
                    <a:pt x="547" y="113"/>
                  </a:lnTo>
                  <a:lnTo>
                    <a:pt x="539" y="116"/>
                  </a:lnTo>
                  <a:lnTo>
                    <a:pt x="531" y="120"/>
                  </a:lnTo>
                  <a:lnTo>
                    <a:pt x="525" y="125"/>
                  </a:lnTo>
                  <a:lnTo>
                    <a:pt x="518" y="130"/>
                  </a:lnTo>
                  <a:lnTo>
                    <a:pt x="518" y="124"/>
                  </a:lnTo>
                  <a:lnTo>
                    <a:pt x="517" y="118"/>
                  </a:lnTo>
                  <a:lnTo>
                    <a:pt x="516" y="112"/>
                  </a:lnTo>
                  <a:lnTo>
                    <a:pt x="514" y="106"/>
                  </a:lnTo>
                  <a:lnTo>
                    <a:pt x="490" y="77"/>
                  </a:lnTo>
                  <a:lnTo>
                    <a:pt x="487" y="75"/>
                  </a:lnTo>
                  <a:lnTo>
                    <a:pt x="484" y="74"/>
                  </a:lnTo>
                  <a:lnTo>
                    <a:pt x="480" y="72"/>
                  </a:lnTo>
                  <a:lnTo>
                    <a:pt x="477" y="72"/>
                  </a:lnTo>
                  <a:lnTo>
                    <a:pt x="460" y="72"/>
                  </a:lnTo>
                  <a:lnTo>
                    <a:pt x="451" y="75"/>
                  </a:lnTo>
                  <a:lnTo>
                    <a:pt x="443" y="76"/>
                  </a:lnTo>
                  <a:lnTo>
                    <a:pt x="435" y="78"/>
                  </a:lnTo>
                  <a:lnTo>
                    <a:pt x="426" y="81"/>
                  </a:lnTo>
                  <a:lnTo>
                    <a:pt x="418" y="83"/>
                  </a:lnTo>
                  <a:lnTo>
                    <a:pt x="411" y="87"/>
                  </a:lnTo>
                  <a:lnTo>
                    <a:pt x="403" y="89"/>
                  </a:lnTo>
                  <a:lnTo>
                    <a:pt x="394" y="91"/>
                  </a:lnTo>
                  <a:lnTo>
                    <a:pt x="395" y="81"/>
                  </a:lnTo>
                  <a:lnTo>
                    <a:pt x="394" y="76"/>
                  </a:lnTo>
                  <a:lnTo>
                    <a:pt x="392" y="70"/>
                  </a:lnTo>
                  <a:lnTo>
                    <a:pt x="388" y="66"/>
                  </a:lnTo>
                  <a:lnTo>
                    <a:pt x="383" y="64"/>
                  </a:lnTo>
                  <a:lnTo>
                    <a:pt x="358" y="59"/>
                  </a:lnTo>
                  <a:lnTo>
                    <a:pt x="354" y="59"/>
                  </a:lnTo>
                  <a:lnTo>
                    <a:pt x="349" y="59"/>
                  </a:lnTo>
                  <a:lnTo>
                    <a:pt x="344" y="59"/>
                  </a:lnTo>
                  <a:lnTo>
                    <a:pt x="338" y="59"/>
                  </a:lnTo>
                  <a:lnTo>
                    <a:pt x="333" y="60"/>
                  </a:lnTo>
                  <a:lnTo>
                    <a:pt x="329" y="60"/>
                  </a:lnTo>
                  <a:lnTo>
                    <a:pt x="323" y="60"/>
                  </a:lnTo>
                  <a:lnTo>
                    <a:pt x="318" y="60"/>
                  </a:lnTo>
                  <a:lnTo>
                    <a:pt x="312" y="62"/>
                  </a:lnTo>
                  <a:lnTo>
                    <a:pt x="312" y="62"/>
                  </a:lnTo>
                  <a:lnTo>
                    <a:pt x="312" y="57"/>
                  </a:lnTo>
                  <a:lnTo>
                    <a:pt x="311" y="53"/>
                  </a:lnTo>
                  <a:lnTo>
                    <a:pt x="308" y="50"/>
                  </a:lnTo>
                  <a:lnTo>
                    <a:pt x="306" y="46"/>
                  </a:lnTo>
                  <a:lnTo>
                    <a:pt x="301" y="43"/>
                  </a:lnTo>
                  <a:lnTo>
                    <a:pt x="299" y="41"/>
                  </a:lnTo>
                  <a:lnTo>
                    <a:pt x="296" y="40"/>
                  </a:lnTo>
                  <a:lnTo>
                    <a:pt x="294" y="39"/>
                  </a:lnTo>
                  <a:lnTo>
                    <a:pt x="292" y="38"/>
                  </a:lnTo>
                  <a:lnTo>
                    <a:pt x="280" y="37"/>
                  </a:lnTo>
                  <a:lnTo>
                    <a:pt x="268" y="37"/>
                  </a:lnTo>
                  <a:lnTo>
                    <a:pt x="255" y="38"/>
                  </a:lnTo>
                  <a:lnTo>
                    <a:pt x="243" y="38"/>
                  </a:lnTo>
                  <a:lnTo>
                    <a:pt x="230" y="39"/>
                  </a:lnTo>
                  <a:lnTo>
                    <a:pt x="218" y="40"/>
                  </a:lnTo>
                  <a:lnTo>
                    <a:pt x="204" y="43"/>
                  </a:lnTo>
                  <a:lnTo>
                    <a:pt x="193" y="46"/>
                  </a:lnTo>
                  <a:lnTo>
                    <a:pt x="181" y="50"/>
                  </a:lnTo>
                  <a:lnTo>
                    <a:pt x="181" y="50"/>
                  </a:lnTo>
                  <a:lnTo>
                    <a:pt x="181" y="50"/>
                  </a:lnTo>
                  <a:lnTo>
                    <a:pt x="181" y="50"/>
                  </a:lnTo>
                  <a:lnTo>
                    <a:pt x="181" y="48"/>
                  </a:lnTo>
                  <a:lnTo>
                    <a:pt x="185" y="31"/>
                  </a:lnTo>
                  <a:lnTo>
                    <a:pt x="185" y="28"/>
                  </a:lnTo>
                  <a:lnTo>
                    <a:pt x="185" y="25"/>
                  </a:lnTo>
                  <a:lnTo>
                    <a:pt x="184" y="21"/>
                  </a:lnTo>
                  <a:lnTo>
                    <a:pt x="183" y="19"/>
                  </a:lnTo>
                  <a:lnTo>
                    <a:pt x="177" y="9"/>
                  </a:lnTo>
                  <a:lnTo>
                    <a:pt x="175" y="7"/>
                  </a:lnTo>
                  <a:lnTo>
                    <a:pt x="172" y="4"/>
                  </a:lnTo>
                  <a:lnTo>
                    <a:pt x="169" y="3"/>
                  </a:lnTo>
                  <a:lnTo>
                    <a:pt x="165" y="2"/>
                  </a:lnTo>
                  <a:lnTo>
                    <a:pt x="153" y="0"/>
                  </a:lnTo>
                  <a:lnTo>
                    <a:pt x="135" y="1"/>
                  </a:lnTo>
                  <a:lnTo>
                    <a:pt x="119" y="3"/>
                  </a:lnTo>
                  <a:lnTo>
                    <a:pt x="101" y="6"/>
                  </a:lnTo>
                  <a:lnTo>
                    <a:pt x="84" y="8"/>
                  </a:lnTo>
                  <a:lnTo>
                    <a:pt x="66" y="12"/>
                  </a:lnTo>
                  <a:lnTo>
                    <a:pt x="49" y="14"/>
                  </a:lnTo>
                  <a:lnTo>
                    <a:pt x="31" y="17"/>
                  </a:lnTo>
                  <a:lnTo>
                    <a:pt x="15" y="21"/>
                  </a:lnTo>
                  <a:lnTo>
                    <a:pt x="8" y="25"/>
                  </a:lnTo>
                  <a:lnTo>
                    <a:pt x="3" y="29"/>
                  </a:lnTo>
                  <a:lnTo>
                    <a:pt x="0" y="35"/>
                  </a:lnTo>
                  <a:lnTo>
                    <a:pt x="0" y="43"/>
                  </a:lnTo>
                  <a:lnTo>
                    <a:pt x="3" y="50"/>
                  </a:lnTo>
                  <a:lnTo>
                    <a:pt x="8" y="54"/>
                  </a:lnTo>
                  <a:lnTo>
                    <a:pt x="14" y="58"/>
                  </a:lnTo>
                  <a:lnTo>
                    <a:pt x="21" y="58"/>
                  </a:lnTo>
                  <a:lnTo>
                    <a:pt x="36" y="54"/>
                  </a:lnTo>
                  <a:lnTo>
                    <a:pt x="52" y="51"/>
                  </a:lnTo>
                  <a:lnTo>
                    <a:pt x="67" y="48"/>
                  </a:lnTo>
                  <a:lnTo>
                    <a:pt x="84" y="45"/>
                  </a:lnTo>
                  <a:lnTo>
                    <a:pt x="99" y="43"/>
                  </a:lnTo>
                  <a:lnTo>
                    <a:pt x="115" y="40"/>
                  </a:lnTo>
                  <a:lnTo>
                    <a:pt x="132" y="39"/>
                  </a:lnTo>
                  <a:lnTo>
                    <a:pt x="147" y="38"/>
                  </a:lnTo>
                  <a:lnTo>
                    <a:pt x="146" y="44"/>
                  </a:lnTo>
                  <a:lnTo>
                    <a:pt x="145" y="48"/>
                  </a:lnTo>
                  <a:lnTo>
                    <a:pt x="144" y="54"/>
                  </a:lnTo>
                  <a:lnTo>
                    <a:pt x="142" y="60"/>
                  </a:lnTo>
                  <a:lnTo>
                    <a:pt x="141" y="75"/>
                  </a:lnTo>
                  <a:lnTo>
                    <a:pt x="141" y="76"/>
                  </a:lnTo>
                  <a:lnTo>
                    <a:pt x="141" y="77"/>
                  </a:lnTo>
                  <a:lnTo>
                    <a:pt x="141" y="80"/>
                  </a:lnTo>
                  <a:lnTo>
                    <a:pt x="141" y="81"/>
                  </a:lnTo>
                  <a:lnTo>
                    <a:pt x="145" y="87"/>
                  </a:lnTo>
                  <a:lnTo>
                    <a:pt x="150" y="91"/>
                  </a:lnTo>
                  <a:lnTo>
                    <a:pt x="156" y="95"/>
                  </a:lnTo>
                  <a:lnTo>
                    <a:pt x="163" y="95"/>
                  </a:lnTo>
                  <a:lnTo>
                    <a:pt x="178" y="91"/>
                  </a:lnTo>
                  <a:lnTo>
                    <a:pt x="189" y="85"/>
                  </a:lnTo>
                  <a:lnTo>
                    <a:pt x="201" y="81"/>
                  </a:lnTo>
                  <a:lnTo>
                    <a:pt x="213" y="78"/>
                  </a:lnTo>
                  <a:lnTo>
                    <a:pt x="225" y="76"/>
                  </a:lnTo>
                  <a:lnTo>
                    <a:pt x="237" y="75"/>
                  </a:lnTo>
                  <a:lnTo>
                    <a:pt x="249" y="75"/>
                  </a:lnTo>
                  <a:lnTo>
                    <a:pt x="262" y="74"/>
                  </a:lnTo>
                  <a:lnTo>
                    <a:pt x="274" y="74"/>
                  </a:lnTo>
                  <a:lnTo>
                    <a:pt x="274" y="81"/>
                  </a:lnTo>
                  <a:lnTo>
                    <a:pt x="274" y="87"/>
                  </a:lnTo>
                  <a:lnTo>
                    <a:pt x="277" y="93"/>
                  </a:lnTo>
                  <a:lnTo>
                    <a:pt x="281" y="96"/>
                  </a:lnTo>
                  <a:lnTo>
                    <a:pt x="287" y="99"/>
                  </a:lnTo>
                  <a:lnTo>
                    <a:pt x="294" y="101"/>
                  </a:lnTo>
                  <a:lnTo>
                    <a:pt x="296" y="102"/>
                  </a:lnTo>
                  <a:lnTo>
                    <a:pt x="299" y="102"/>
                  </a:lnTo>
                  <a:lnTo>
                    <a:pt x="301" y="102"/>
                  </a:lnTo>
                  <a:lnTo>
                    <a:pt x="304" y="101"/>
                  </a:lnTo>
                  <a:lnTo>
                    <a:pt x="308" y="99"/>
                  </a:lnTo>
                  <a:lnTo>
                    <a:pt x="314" y="97"/>
                  </a:lnTo>
                  <a:lnTo>
                    <a:pt x="320" y="97"/>
                  </a:lnTo>
                  <a:lnTo>
                    <a:pt x="327" y="96"/>
                  </a:lnTo>
                  <a:lnTo>
                    <a:pt x="333" y="96"/>
                  </a:lnTo>
                  <a:lnTo>
                    <a:pt x="339" y="96"/>
                  </a:lnTo>
                  <a:lnTo>
                    <a:pt x="345" y="96"/>
                  </a:lnTo>
                  <a:lnTo>
                    <a:pt x="351" y="95"/>
                  </a:lnTo>
                  <a:lnTo>
                    <a:pt x="357" y="95"/>
                  </a:lnTo>
                  <a:lnTo>
                    <a:pt x="357" y="97"/>
                  </a:lnTo>
                  <a:lnTo>
                    <a:pt x="357" y="100"/>
                  </a:lnTo>
                  <a:lnTo>
                    <a:pt x="356" y="102"/>
                  </a:lnTo>
                  <a:lnTo>
                    <a:pt x="356" y="105"/>
                  </a:lnTo>
                  <a:lnTo>
                    <a:pt x="354" y="118"/>
                  </a:lnTo>
                  <a:lnTo>
                    <a:pt x="354" y="121"/>
                  </a:lnTo>
                  <a:lnTo>
                    <a:pt x="354" y="125"/>
                  </a:lnTo>
                  <a:lnTo>
                    <a:pt x="355" y="128"/>
                  </a:lnTo>
                  <a:lnTo>
                    <a:pt x="356" y="131"/>
                  </a:lnTo>
                  <a:lnTo>
                    <a:pt x="361" y="137"/>
                  </a:lnTo>
                  <a:lnTo>
                    <a:pt x="367" y="139"/>
                  </a:lnTo>
                  <a:lnTo>
                    <a:pt x="374" y="140"/>
                  </a:lnTo>
                  <a:lnTo>
                    <a:pt x="381" y="138"/>
                  </a:lnTo>
                  <a:lnTo>
                    <a:pt x="392" y="132"/>
                  </a:lnTo>
                  <a:lnTo>
                    <a:pt x="401" y="127"/>
                  </a:lnTo>
                  <a:lnTo>
                    <a:pt x="410" y="124"/>
                  </a:lnTo>
                  <a:lnTo>
                    <a:pt x="419" y="121"/>
                  </a:lnTo>
                  <a:lnTo>
                    <a:pt x="429" y="118"/>
                  </a:lnTo>
                  <a:lnTo>
                    <a:pt x="438" y="115"/>
                  </a:lnTo>
                  <a:lnTo>
                    <a:pt x="448" y="113"/>
                  </a:lnTo>
                  <a:lnTo>
                    <a:pt x="457" y="112"/>
                  </a:lnTo>
                  <a:lnTo>
                    <a:pt x="467" y="109"/>
                  </a:lnTo>
                  <a:lnTo>
                    <a:pt x="471" y="108"/>
                  </a:lnTo>
                  <a:lnTo>
                    <a:pt x="474" y="113"/>
                  </a:lnTo>
                  <a:lnTo>
                    <a:pt x="480" y="121"/>
                  </a:lnTo>
                  <a:lnTo>
                    <a:pt x="483" y="130"/>
                  </a:lnTo>
                  <a:lnTo>
                    <a:pt x="481" y="140"/>
                  </a:lnTo>
                  <a:lnTo>
                    <a:pt x="479" y="150"/>
                  </a:lnTo>
                  <a:lnTo>
                    <a:pt x="475" y="163"/>
                  </a:lnTo>
                  <a:lnTo>
                    <a:pt x="475" y="168"/>
                  </a:lnTo>
                  <a:lnTo>
                    <a:pt x="475" y="171"/>
                  </a:lnTo>
                  <a:lnTo>
                    <a:pt x="477" y="176"/>
                  </a:lnTo>
                  <a:lnTo>
                    <a:pt x="479" y="180"/>
                  </a:lnTo>
                  <a:lnTo>
                    <a:pt x="485" y="184"/>
                  </a:lnTo>
                  <a:lnTo>
                    <a:pt x="491" y="186"/>
                  </a:lnTo>
                  <a:lnTo>
                    <a:pt x="498" y="186"/>
                  </a:lnTo>
                  <a:lnTo>
                    <a:pt x="504" y="182"/>
                  </a:lnTo>
                  <a:lnTo>
                    <a:pt x="509" y="177"/>
                  </a:lnTo>
                  <a:lnTo>
                    <a:pt x="517" y="174"/>
                  </a:lnTo>
                  <a:lnTo>
                    <a:pt x="524" y="169"/>
                  </a:lnTo>
                  <a:lnTo>
                    <a:pt x="533" y="164"/>
                  </a:lnTo>
                  <a:lnTo>
                    <a:pt x="540" y="159"/>
                  </a:lnTo>
                  <a:lnTo>
                    <a:pt x="547" y="156"/>
                  </a:lnTo>
                  <a:lnTo>
                    <a:pt x="554" y="151"/>
                  </a:lnTo>
                  <a:lnTo>
                    <a:pt x="562" y="146"/>
                  </a:lnTo>
                  <a:lnTo>
                    <a:pt x="570" y="142"/>
                  </a:lnTo>
                  <a:lnTo>
                    <a:pt x="568" y="143"/>
                  </a:lnTo>
                  <a:lnTo>
                    <a:pt x="567" y="144"/>
                  </a:lnTo>
                  <a:lnTo>
                    <a:pt x="566" y="146"/>
                  </a:lnTo>
                  <a:lnTo>
                    <a:pt x="565" y="148"/>
                  </a:lnTo>
                  <a:lnTo>
                    <a:pt x="572" y="149"/>
                  </a:lnTo>
                  <a:lnTo>
                    <a:pt x="579" y="148"/>
                  </a:lnTo>
                  <a:lnTo>
                    <a:pt x="585" y="143"/>
                  </a:lnTo>
                  <a:lnTo>
                    <a:pt x="589" y="137"/>
                  </a:lnTo>
                  <a:lnTo>
                    <a:pt x="590" y="130"/>
                  </a:lnTo>
                  <a:lnTo>
                    <a:pt x="589" y="124"/>
                  </a:lnTo>
                  <a:lnTo>
                    <a:pt x="585" y="118"/>
                  </a:lnTo>
                  <a:lnTo>
                    <a:pt x="579" y="113"/>
                  </a:lnTo>
                  <a:close/>
                </a:path>
              </a:pathLst>
            </a:custGeom>
            <a:solidFill>
              <a:schemeClr val="folHlink"/>
            </a:solidFill>
            <a:ln w="9525">
              <a:noFill/>
              <a:round/>
              <a:headEnd/>
              <a:tailEnd/>
            </a:ln>
          </p:spPr>
          <p:txBody>
            <a:bodyPr/>
            <a:lstStyle/>
            <a:p>
              <a:endParaRPr lang="ru-RU"/>
            </a:p>
          </p:txBody>
        </p:sp>
        <p:sp>
          <p:nvSpPr>
            <p:cNvPr id="1586217" name="Freeform 41"/>
            <p:cNvSpPr>
              <a:spLocks/>
            </p:cNvSpPr>
            <p:nvPr/>
          </p:nvSpPr>
          <p:spPr bwMode="auto">
            <a:xfrm>
              <a:off x="3200" y="2569"/>
              <a:ext cx="560" cy="123"/>
            </a:xfrm>
            <a:custGeom>
              <a:avLst/>
              <a:gdLst/>
              <a:ahLst/>
              <a:cxnLst>
                <a:cxn ang="0">
                  <a:pos x="548" y="87"/>
                </a:cxn>
                <a:cxn ang="0">
                  <a:pos x="546" y="63"/>
                </a:cxn>
                <a:cxn ang="0">
                  <a:pos x="536" y="49"/>
                </a:cxn>
                <a:cxn ang="0">
                  <a:pos x="511" y="48"/>
                </a:cxn>
                <a:cxn ang="0">
                  <a:pos x="490" y="51"/>
                </a:cxn>
                <a:cxn ang="0">
                  <a:pos x="469" y="58"/>
                </a:cxn>
                <a:cxn ang="0">
                  <a:pos x="454" y="48"/>
                </a:cxn>
                <a:cxn ang="0">
                  <a:pos x="432" y="32"/>
                </a:cxn>
                <a:cxn ang="0">
                  <a:pos x="404" y="30"/>
                </a:cxn>
                <a:cxn ang="0">
                  <a:pos x="370" y="36"/>
                </a:cxn>
                <a:cxn ang="0">
                  <a:pos x="338" y="46"/>
                </a:cxn>
                <a:cxn ang="0">
                  <a:pos x="307" y="44"/>
                </a:cxn>
                <a:cxn ang="0">
                  <a:pos x="262" y="37"/>
                </a:cxn>
                <a:cxn ang="0">
                  <a:pos x="210" y="49"/>
                </a:cxn>
                <a:cxn ang="0">
                  <a:pos x="190" y="20"/>
                </a:cxn>
                <a:cxn ang="0">
                  <a:pos x="184" y="8"/>
                </a:cxn>
                <a:cxn ang="0">
                  <a:pos x="138" y="1"/>
                </a:cxn>
                <a:cxn ang="0">
                  <a:pos x="83" y="3"/>
                </a:cxn>
                <a:cxn ang="0">
                  <a:pos x="29" y="14"/>
                </a:cxn>
                <a:cxn ang="0">
                  <a:pos x="2" y="30"/>
                </a:cxn>
                <a:cxn ang="0">
                  <a:pos x="4" y="50"/>
                </a:cxn>
                <a:cxn ang="0">
                  <a:pos x="24" y="55"/>
                </a:cxn>
                <a:cxn ang="0">
                  <a:pos x="72" y="42"/>
                </a:cxn>
                <a:cxn ang="0">
                  <a:pos x="121" y="38"/>
                </a:cxn>
                <a:cxn ang="0">
                  <a:pos x="153" y="39"/>
                </a:cxn>
                <a:cxn ang="0">
                  <a:pos x="152" y="46"/>
                </a:cxn>
                <a:cxn ang="0">
                  <a:pos x="152" y="70"/>
                </a:cxn>
                <a:cxn ang="0">
                  <a:pos x="170" y="86"/>
                </a:cxn>
                <a:cxn ang="0">
                  <a:pos x="213" y="87"/>
                </a:cxn>
                <a:cxn ang="0">
                  <a:pos x="255" y="75"/>
                </a:cxn>
                <a:cxn ang="0">
                  <a:pos x="286" y="71"/>
                </a:cxn>
                <a:cxn ang="0">
                  <a:pos x="295" y="75"/>
                </a:cxn>
                <a:cxn ang="0">
                  <a:pos x="305" y="100"/>
                </a:cxn>
                <a:cxn ang="0">
                  <a:pos x="326" y="93"/>
                </a:cxn>
                <a:cxn ang="0">
                  <a:pos x="357" y="77"/>
                </a:cxn>
                <a:cxn ang="0">
                  <a:pos x="388" y="69"/>
                </a:cxn>
                <a:cxn ang="0">
                  <a:pos x="414" y="66"/>
                </a:cxn>
                <a:cxn ang="0">
                  <a:pos x="426" y="68"/>
                </a:cxn>
                <a:cxn ang="0">
                  <a:pos x="430" y="82"/>
                </a:cxn>
                <a:cxn ang="0">
                  <a:pos x="423" y="93"/>
                </a:cxn>
                <a:cxn ang="0">
                  <a:pos x="419" y="101"/>
                </a:cxn>
                <a:cxn ang="0">
                  <a:pos x="426" y="118"/>
                </a:cxn>
                <a:cxn ang="0">
                  <a:pos x="446" y="120"/>
                </a:cxn>
                <a:cxn ang="0">
                  <a:pos x="453" y="113"/>
                </a:cxn>
                <a:cxn ang="0">
                  <a:pos x="462" y="104"/>
                </a:cxn>
                <a:cxn ang="0">
                  <a:pos x="482" y="92"/>
                </a:cxn>
                <a:cxn ang="0">
                  <a:pos x="504" y="86"/>
                </a:cxn>
                <a:cxn ang="0">
                  <a:pos x="518" y="107"/>
                </a:cxn>
                <a:cxn ang="0">
                  <a:pos x="546" y="123"/>
                </a:cxn>
                <a:cxn ang="0">
                  <a:pos x="560" y="108"/>
                </a:cxn>
                <a:cxn ang="0">
                  <a:pos x="554" y="92"/>
                </a:cxn>
              </a:cxnLst>
              <a:rect l="0" t="0" r="r" b="b"/>
              <a:pathLst>
                <a:path w="560" h="123">
                  <a:moveTo>
                    <a:pt x="548" y="88"/>
                  </a:moveTo>
                  <a:lnTo>
                    <a:pt x="548" y="88"/>
                  </a:lnTo>
                  <a:lnTo>
                    <a:pt x="548" y="87"/>
                  </a:lnTo>
                  <a:lnTo>
                    <a:pt x="548" y="87"/>
                  </a:lnTo>
                  <a:lnTo>
                    <a:pt x="548" y="86"/>
                  </a:lnTo>
                  <a:lnTo>
                    <a:pt x="546" y="63"/>
                  </a:lnTo>
                  <a:lnTo>
                    <a:pt x="545" y="57"/>
                  </a:lnTo>
                  <a:lnTo>
                    <a:pt x="541" y="52"/>
                  </a:lnTo>
                  <a:lnTo>
                    <a:pt x="536" y="49"/>
                  </a:lnTo>
                  <a:lnTo>
                    <a:pt x="530" y="48"/>
                  </a:lnTo>
                  <a:lnTo>
                    <a:pt x="518" y="46"/>
                  </a:lnTo>
                  <a:lnTo>
                    <a:pt x="511" y="48"/>
                  </a:lnTo>
                  <a:lnTo>
                    <a:pt x="504" y="48"/>
                  </a:lnTo>
                  <a:lnTo>
                    <a:pt x="497" y="50"/>
                  </a:lnTo>
                  <a:lnTo>
                    <a:pt x="490" y="51"/>
                  </a:lnTo>
                  <a:lnTo>
                    <a:pt x="482" y="54"/>
                  </a:lnTo>
                  <a:lnTo>
                    <a:pt x="475" y="56"/>
                  </a:lnTo>
                  <a:lnTo>
                    <a:pt x="469" y="58"/>
                  </a:lnTo>
                  <a:lnTo>
                    <a:pt x="462" y="62"/>
                  </a:lnTo>
                  <a:lnTo>
                    <a:pt x="459" y="55"/>
                  </a:lnTo>
                  <a:lnTo>
                    <a:pt x="454" y="48"/>
                  </a:lnTo>
                  <a:lnTo>
                    <a:pt x="447" y="42"/>
                  </a:lnTo>
                  <a:lnTo>
                    <a:pt x="441" y="37"/>
                  </a:lnTo>
                  <a:lnTo>
                    <a:pt x="432" y="32"/>
                  </a:lnTo>
                  <a:lnTo>
                    <a:pt x="423" y="30"/>
                  </a:lnTo>
                  <a:lnTo>
                    <a:pt x="413" y="30"/>
                  </a:lnTo>
                  <a:lnTo>
                    <a:pt x="404" y="30"/>
                  </a:lnTo>
                  <a:lnTo>
                    <a:pt x="393" y="31"/>
                  </a:lnTo>
                  <a:lnTo>
                    <a:pt x="381" y="33"/>
                  </a:lnTo>
                  <a:lnTo>
                    <a:pt x="370" y="36"/>
                  </a:lnTo>
                  <a:lnTo>
                    <a:pt x="360" y="39"/>
                  </a:lnTo>
                  <a:lnTo>
                    <a:pt x="349" y="43"/>
                  </a:lnTo>
                  <a:lnTo>
                    <a:pt x="338" y="46"/>
                  </a:lnTo>
                  <a:lnTo>
                    <a:pt x="329" y="50"/>
                  </a:lnTo>
                  <a:lnTo>
                    <a:pt x="318" y="55"/>
                  </a:lnTo>
                  <a:lnTo>
                    <a:pt x="307" y="44"/>
                  </a:lnTo>
                  <a:lnTo>
                    <a:pt x="294" y="38"/>
                  </a:lnTo>
                  <a:lnTo>
                    <a:pt x="278" y="36"/>
                  </a:lnTo>
                  <a:lnTo>
                    <a:pt x="262" y="37"/>
                  </a:lnTo>
                  <a:lnTo>
                    <a:pt x="244" y="40"/>
                  </a:lnTo>
                  <a:lnTo>
                    <a:pt x="227" y="44"/>
                  </a:lnTo>
                  <a:lnTo>
                    <a:pt x="210" y="49"/>
                  </a:lnTo>
                  <a:lnTo>
                    <a:pt x="196" y="54"/>
                  </a:lnTo>
                  <a:lnTo>
                    <a:pt x="188" y="51"/>
                  </a:lnTo>
                  <a:lnTo>
                    <a:pt x="190" y="20"/>
                  </a:lnTo>
                  <a:lnTo>
                    <a:pt x="189" y="15"/>
                  </a:lnTo>
                  <a:lnTo>
                    <a:pt x="188" y="12"/>
                  </a:lnTo>
                  <a:lnTo>
                    <a:pt x="184" y="8"/>
                  </a:lnTo>
                  <a:lnTo>
                    <a:pt x="181" y="6"/>
                  </a:lnTo>
                  <a:lnTo>
                    <a:pt x="156" y="0"/>
                  </a:lnTo>
                  <a:lnTo>
                    <a:pt x="138" y="1"/>
                  </a:lnTo>
                  <a:lnTo>
                    <a:pt x="120" y="1"/>
                  </a:lnTo>
                  <a:lnTo>
                    <a:pt x="101" y="2"/>
                  </a:lnTo>
                  <a:lnTo>
                    <a:pt x="83" y="3"/>
                  </a:lnTo>
                  <a:lnTo>
                    <a:pt x="65" y="6"/>
                  </a:lnTo>
                  <a:lnTo>
                    <a:pt x="47" y="9"/>
                  </a:lnTo>
                  <a:lnTo>
                    <a:pt x="29" y="14"/>
                  </a:lnTo>
                  <a:lnTo>
                    <a:pt x="12" y="21"/>
                  </a:lnTo>
                  <a:lnTo>
                    <a:pt x="6" y="25"/>
                  </a:lnTo>
                  <a:lnTo>
                    <a:pt x="2" y="30"/>
                  </a:lnTo>
                  <a:lnTo>
                    <a:pt x="0" y="37"/>
                  </a:lnTo>
                  <a:lnTo>
                    <a:pt x="0" y="44"/>
                  </a:lnTo>
                  <a:lnTo>
                    <a:pt x="4" y="50"/>
                  </a:lnTo>
                  <a:lnTo>
                    <a:pt x="10" y="55"/>
                  </a:lnTo>
                  <a:lnTo>
                    <a:pt x="17" y="56"/>
                  </a:lnTo>
                  <a:lnTo>
                    <a:pt x="24" y="55"/>
                  </a:lnTo>
                  <a:lnTo>
                    <a:pt x="40" y="49"/>
                  </a:lnTo>
                  <a:lnTo>
                    <a:pt x="55" y="45"/>
                  </a:lnTo>
                  <a:lnTo>
                    <a:pt x="72" y="42"/>
                  </a:lnTo>
                  <a:lnTo>
                    <a:pt x="88" y="40"/>
                  </a:lnTo>
                  <a:lnTo>
                    <a:pt x="104" y="38"/>
                  </a:lnTo>
                  <a:lnTo>
                    <a:pt x="121" y="38"/>
                  </a:lnTo>
                  <a:lnTo>
                    <a:pt x="138" y="37"/>
                  </a:lnTo>
                  <a:lnTo>
                    <a:pt x="154" y="37"/>
                  </a:lnTo>
                  <a:lnTo>
                    <a:pt x="153" y="39"/>
                  </a:lnTo>
                  <a:lnTo>
                    <a:pt x="153" y="42"/>
                  </a:lnTo>
                  <a:lnTo>
                    <a:pt x="152" y="44"/>
                  </a:lnTo>
                  <a:lnTo>
                    <a:pt x="152" y="46"/>
                  </a:lnTo>
                  <a:lnTo>
                    <a:pt x="151" y="61"/>
                  </a:lnTo>
                  <a:lnTo>
                    <a:pt x="151" y="66"/>
                  </a:lnTo>
                  <a:lnTo>
                    <a:pt x="152" y="70"/>
                  </a:lnTo>
                  <a:lnTo>
                    <a:pt x="154" y="74"/>
                  </a:lnTo>
                  <a:lnTo>
                    <a:pt x="158" y="77"/>
                  </a:lnTo>
                  <a:lnTo>
                    <a:pt x="170" y="86"/>
                  </a:lnTo>
                  <a:lnTo>
                    <a:pt x="184" y="88"/>
                  </a:lnTo>
                  <a:lnTo>
                    <a:pt x="198" y="88"/>
                  </a:lnTo>
                  <a:lnTo>
                    <a:pt x="213" y="87"/>
                  </a:lnTo>
                  <a:lnTo>
                    <a:pt x="227" y="83"/>
                  </a:lnTo>
                  <a:lnTo>
                    <a:pt x="240" y="79"/>
                  </a:lnTo>
                  <a:lnTo>
                    <a:pt x="255" y="75"/>
                  </a:lnTo>
                  <a:lnTo>
                    <a:pt x="269" y="73"/>
                  </a:lnTo>
                  <a:lnTo>
                    <a:pt x="283" y="71"/>
                  </a:lnTo>
                  <a:lnTo>
                    <a:pt x="286" y="71"/>
                  </a:lnTo>
                  <a:lnTo>
                    <a:pt x="289" y="73"/>
                  </a:lnTo>
                  <a:lnTo>
                    <a:pt x="292" y="74"/>
                  </a:lnTo>
                  <a:lnTo>
                    <a:pt x="295" y="75"/>
                  </a:lnTo>
                  <a:lnTo>
                    <a:pt x="294" y="94"/>
                  </a:lnTo>
                  <a:lnTo>
                    <a:pt x="299" y="99"/>
                  </a:lnTo>
                  <a:lnTo>
                    <a:pt x="305" y="100"/>
                  </a:lnTo>
                  <a:lnTo>
                    <a:pt x="312" y="100"/>
                  </a:lnTo>
                  <a:lnTo>
                    <a:pt x="318" y="99"/>
                  </a:lnTo>
                  <a:lnTo>
                    <a:pt x="326" y="93"/>
                  </a:lnTo>
                  <a:lnTo>
                    <a:pt x="336" y="87"/>
                  </a:lnTo>
                  <a:lnTo>
                    <a:pt x="346" y="82"/>
                  </a:lnTo>
                  <a:lnTo>
                    <a:pt x="357" y="77"/>
                  </a:lnTo>
                  <a:lnTo>
                    <a:pt x="367" y="74"/>
                  </a:lnTo>
                  <a:lnTo>
                    <a:pt x="377" y="71"/>
                  </a:lnTo>
                  <a:lnTo>
                    <a:pt x="388" y="69"/>
                  </a:lnTo>
                  <a:lnTo>
                    <a:pt x="400" y="68"/>
                  </a:lnTo>
                  <a:lnTo>
                    <a:pt x="411" y="66"/>
                  </a:lnTo>
                  <a:lnTo>
                    <a:pt x="414" y="66"/>
                  </a:lnTo>
                  <a:lnTo>
                    <a:pt x="419" y="66"/>
                  </a:lnTo>
                  <a:lnTo>
                    <a:pt x="423" y="67"/>
                  </a:lnTo>
                  <a:lnTo>
                    <a:pt x="426" y="68"/>
                  </a:lnTo>
                  <a:lnTo>
                    <a:pt x="429" y="71"/>
                  </a:lnTo>
                  <a:lnTo>
                    <a:pt x="431" y="76"/>
                  </a:lnTo>
                  <a:lnTo>
                    <a:pt x="430" y="82"/>
                  </a:lnTo>
                  <a:lnTo>
                    <a:pt x="428" y="88"/>
                  </a:lnTo>
                  <a:lnTo>
                    <a:pt x="426" y="91"/>
                  </a:lnTo>
                  <a:lnTo>
                    <a:pt x="423" y="93"/>
                  </a:lnTo>
                  <a:lnTo>
                    <a:pt x="423" y="93"/>
                  </a:lnTo>
                  <a:lnTo>
                    <a:pt x="422" y="95"/>
                  </a:lnTo>
                  <a:lnTo>
                    <a:pt x="419" y="101"/>
                  </a:lnTo>
                  <a:lnTo>
                    <a:pt x="419" y="107"/>
                  </a:lnTo>
                  <a:lnTo>
                    <a:pt x="422" y="113"/>
                  </a:lnTo>
                  <a:lnTo>
                    <a:pt x="426" y="118"/>
                  </a:lnTo>
                  <a:lnTo>
                    <a:pt x="432" y="122"/>
                  </a:lnTo>
                  <a:lnTo>
                    <a:pt x="440" y="122"/>
                  </a:lnTo>
                  <a:lnTo>
                    <a:pt x="446" y="120"/>
                  </a:lnTo>
                  <a:lnTo>
                    <a:pt x="451" y="116"/>
                  </a:lnTo>
                  <a:lnTo>
                    <a:pt x="453" y="113"/>
                  </a:lnTo>
                  <a:lnTo>
                    <a:pt x="453" y="113"/>
                  </a:lnTo>
                  <a:lnTo>
                    <a:pt x="454" y="112"/>
                  </a:lnTo>
                  <a:lnTo>
                    <a:pt x="456" y="108"/>
                  </a:lnTo>
                  <a:lnTo>
                    <a:pt x="462" y="104"/>
                  </a:lnTo>
                  <a:lnTo>
                    <a:pt x="468" y="99"/>
                  </a:lnTo>
                  <a:lnTo>
                    <a:pt x="475" y="95"/>
                  </a:lnTo>
                  <a:lnTo>
                    <a:pt x="482" y="92"/>
                  </a:lnTo>
                  <a:lnTo>
                    <a:pt x="488" y="89"/>
                  </a:lnTo>
                  <a:lnTo>
                    <a:pt x="496" y="87"/>
                  </a:lnTo>
                  <a:lnTo>
                    <a:pt x="504" y="86"/>
                  </a:lnTo>
                  <a:lnTo>
                    <a:pt x="511" y="85"/>
                  </a:lnTo>
                  <a:lnTo>
                    <a:pt x="512" y="97"/>
                  </a:lnTo>
                  <a:lnTo>
                    <a:pt x="518" y="107"/>
                  </a:lnTo>
                  <a:lnTo>
                    <a:pt x="527" y="116"/>
                  </a:lnTo>
                  <a:lnTo>
                    <a:pt x="539" y="123"/>
                  </a:lnTo>
                  <a:lnTo>
                    <a:pt x="546" y="123"/>
                  </a:lnTo>
                  <a:lnTo>
                    <a:pt x="552" y="120"/>
                  </a:lnTo>
                  <a:lnTo>
                    <a:pt x="556" y="116"/>
                  </a:lnTo>
                  <a:lnTo>
                    <a:pt x="560" y="108"/>
                  </a:lnTo>
                  <a:lnTo>
                    <a:pt x="560" y="103"/>
                  </a:lnTo>
                  <a:lnTo>
                    <a:pt x="558" y="97"/>
                  </a:lnTo>
                  <a:lnTo>
                    <a:pt x="554" y="92"/>
                  </a:lnTo>
                  <a:lnTo>
                    <a:pt x="548" y="88"/>
                  </a:lnTo>
                  <a:close/>
                </a:path>
              </a:pathLst>
            </a:custGeom>
            <a:solidFill>
              <a:schemeClr val="folHlink"/>
            </a:solidFill>
            <a:ln w="12700">
              <a:noFill/>
              <a:round/>
              <a:headEnd/>
              <a:tailEnd/>
            </a:ln>
          </p:spPr>
          <p:txBody>
            <a:bodyPr/>
            <a:lstStyle/>
            <a:p>
              <a:endParaRPr lang="ru-RU"/>
            </a:p>
          </p:txBody>
        </p:sp>
        <p:sp>
          <p:nvSpPr>
            <p:cNvPr id="1586218" name="Freeform 42"/>
            <p:cNvSpPr>
              <a:spLocks/>
            </p:cNvSpPr>
            <p:nvPr/>
          </p:nvSpPr>
          <p:spPr bwMode="auto">
            <a:xfrm>
              <a:off x="2124" y="1799"/>
              <a:ext cx="598" cy="120"/>
            </a:xfrm>
            <a:custGeom>
              <a:avLst/>
              <a:gdLst/>
              <a:ahLst/>
              <a:cxnLst>
                <a:cxn ang="0">
                  <a:pos x="559" y="33"/>
                </a:cxn>
                <a:cxn ang="0">
                  <a:pos x="532" y="54"/>
                </a:cxn>
                <a:cxn ang="0">
                  <a:pos x="520" y="43"/>
                </a:cxn>
                <a:cxn ang="0">
                  <a:pos x="481" y="11"/>
                </a:cxn>
                <a:cxn ang="0">
                  <a:pos x="450" y="18"/>
                </a:cxn>
                <a:cxn ang="0">
                  <a:pos x="420" y="33"/>
                </a:cxn>
                <a:cxn ang="0">
                  <a:pos x="396" y="34"/>
                </a:cxn>
                <a:cxn ang="0">
                  <a:pos x="382" y="21"/>
                </a:cxn>
                <a:cxn ang="0">
                  <a:pos x="341" y="23"/>
                </a:cxn>
                <a:cxn ang="0">
                  <a:pos x="321" y="29"/>
                </a:cxn>
                <a:cxn ang="0">
                  <a:pos x="309" y="28"/>
                </a:cxn>
                <a:cxn ang="0">
                  <a:pos x="296" y="15"/>
                </a:cxn>
                <a:cxn ang="0">
                  <a:pos x="285" y="12"/>
                </a:cxn>
                <a:cxn ang="0">
                  <a:pos x="238" y="23"/>
                </a:cxn>
                <a:cxn ang="0">
                  <a:pos x="191" y="40"/>
                </a:cxn>
                <a:cxn ang="0">
                  <a:pos x="180" y="45"/>
                </a:cxn>
                <a:cxn ang="0">
                  <a:pos x="179" y="19"/>
                </a:cxn>
                <a:cxn ang="0">
                  <a:pos x="166" y="4"/>
                </a:cxn>
                <a:cxn ang="0">
                  <a:pos x="143" y="2"/>
                </a:cxn>
                <a:cxn ang="0">
                  <a:pos x="76" y="23"/>
                </a:cxn>
                <a:cxn ang="0">
                  <a:pos x="12" y="49"/>
                </a:cxn>
                <a:cxn ang="0">
                  <a:pos x="1" y="73"/>
                </a:cxn>
                <a:cxn ang="0">
                  <a:pos x="24" y="84"/>
                </a:cxn>
                <a:cxn ang="0">
                  <a:pos x="84" y="60"/>
                </a:cxn>
                <a:cxn ang="0">
                  <a:pos x="144" y="40"/>
                </a:cxn>
                <a:cxn ang="0">
                  <a:pos x="144" y="62"/>
                </a:cxn>
                <a:cxn ang="0">
                  <a:pos x="147" y="82"/>
                </a:cxn>
                <a:cxn ang="0">
                  <a:pos x="164" y="93"/>
                </a:cxn>
                <a:cxn ang="0">
                  <a:pos x="205" y="72"/>
                </a:cxn>
                <a:cxn ang="0">
                  <a:pos x="252" y="56"/>
                </a:cxn>
                <a:cxn ang="0">
                  <a:pos x="279" y="64"/>
                </a:cxn>
                <a:cxn ang="0">
                  <a:pos x="300" y="74"/>
                </a:cxn>
                <a:cxn ang="0">
                  <a:pos x="310" y="72"/>
                </a:cxn>
                <a:cxn ang="0">
                  <a:pos x="332" y="64"/>
                </a:cxn>
                <a:cxn ang="0">
                  <a:pos x="356" y="58"/>
                </a:cxn>
                <a:cxn ang="0">
                  <a:pos x="362" y="62"/>
                </a:cxn>
                <a:cxn ang="0">
                  <a:pos x="364" y="86"/>
                </a:cxn>
                <a:cxn ang="0">
                  <a:pos x="380" y="98"/>
                </a:cxn>
                <a:cxn ang="0">
                  <a:pos x="411" y="79"/>
                </a:cxn>
                <a:cxn ang="0">
                  <a:pos x="445" y="60"/>
                </a:cxn>
                <a:cxn ang="0">
                  <a:pos x="475" y="48"/>
                </a:cxn>
                <a:cxn ang="0">
                  <a:pos x="493" y="77"/>
                </a:cxn>
                <a:cxn ang="0">
                  <a:pos x="493" y="109"/>
                </a:cxn>
                <a:cxn ang="0">
                  <a:pos x="511" y="120"/>
                </a:cxn>
                <a:cxn ang="0">
                  <a:pos x="533" y="102"/>
                </a:cxn>
                <a:cxn ang="0">
                  <a:pos x="560" y="79"/>
                </a:cxn>
                <a:cxn ang="0">
                  <a:pos x="579" y="62"/>
                </a:cxn>
                <a:cxn ang="0">
                  <a:pos x="584" y="67"/>
                </a:cxn>
                <a:cxn ang="0">
                  <a:pos x="598" y="46"/>
                </a:cxn>
              </a:cxnLst>
              <a:rect l="0" t="0" r="r" b="b"/>
              <a:pathLst>
                <a:path w="598" h="120">
                  <a:moveTo>
                    <a:pt x="584" y="31"/>
                  </a:moveTo>
                  <a:lnTo>
                    <a:pt x="574" y="30"/>
                  </a:lnTo>
                  <a:lnTo>
                    <a:pt x="567" y="30"/>
                  </a:lnTo>
                  <a:lnTo>
                    <a:pt x="559" y="33"/>
                  </a:lnTo>
                  <a:lnTo>
                    <a:pt x="551" y="36"/>
                  </a:lnTo>
                  <a:lnTo>
                    <a:pt x="545" y="42"/>
                  </a:lnTo>
                  <a:lnTo>
                    <a:pt x="538" y="47"/>
                  </a:lnTo>
                  <a:lnTo>
                    <a:pt x="532" y="54"/>
                  </a:lnTo>
                  <a:lnTo>
                    <a:pt x="526" y="60"/>
                  </a:lnTo>
                  <a:lnTo>
                    <a:pt x="525" y="54"/>
                  </a:lnTo>
                  <a:lnTo>
                    <a:pt x="524" y="48"/>
                  </a:lnTo>
                  <a:lnTo>
                    <a:pt x="520" y="43"/>
                  </a:lnTo>
                  <a:lnTo>
                    <a:pt x="517" y="37"/>
                  </a:lnTo>
                  <a:lnTo>
                    <a:pt x="488" y="14"/>
                  </a:lnTo>
                  <a:lnTo>
                    <a:pt x="485" y="12"/>
                  </a:lnTo>
                  <a:lnTo>
                    <a:pt x="481" y="11"/>
                  </a:lnTo>
                  <a:lnTo>
                    <a:pt x="477" y="11"/>
                  </a:lnTo>
                  <a:lnTo>
                    <a:pt x="474" y="11"/>
                  </a:lnTo>
                  <a:lnTo>
                    <a:pt x="458" y="15"/>
                  </a:lnTo>
                  <a:lnTo>
                    <a:pt x="450" y="18"/>
                  </a:lnTo>
                  <a:lnTo>
                    <a:pt x="443" y="22"/>
                  </a:lnTo>
                  <a:lnTo>
                    <a:pt x="434" y="25"/>
                  </a:lnTo>
                  <a:lnTo>
                    <a:pt x="427" y="29"/>
                  </a:lnTo>
                  <a:lnTo>
                    <a:pt x="420" y="33"/>
                  </a:lnTo>
                  <a:lnTo>
                    <a:pt x="413" y="36"/>
                  </a:lnTo>
                  <a:lnTo>
                    <a:pt x="405" y="41"/>
                  </a:lnTo>
                  <a:lnTo>
                    <a:pt x="397" y="45"/>
                  </a:lnTo>
                  <a:lnTo>
                    <a:pt x="396" y="34"/>
                  </a:lnTo>
                  <a:lnTo>
                    <a:pt x="395" y="29"/>
                  </a:lnTo>
                  <a:lnTo>
                    <a:pt x="391" y="25"/>
                  </a:lnTo>
                  <a:lnTo>
                    <a:pt x="387" y="22"/>
                  </a:lnTo>
                  <a:lnTo>
                    <a:pt x="382" y="21"/>
                  </a:lnTo>
                  <a:lnTo>
                    <a:pt x="356" y="19"/>
                  </a:lnTo>
                  <a:lnTo>
                    <a:pt x="351" y="21"/>
                  </a:lnTo>
                  <a:lnTo>
                    <a:pt x="346" y="22"/>
                  </a:lnTo>
                  <a:lnTo>
                    <a:pt x="341" y="23"/>
                  </a:lnTo>
                  <a:lnTo>
                    <a:pt x="337" y="24"/>
                  </a:lnTo>
                  <a:lnTo>
                    <a:pt x="331" y="27"/>
                  </a:lnTo>
                  <a:lnTo>
                    <a:pt x="326" y="28"/>
                  </a:lnTo>
                  <a:lnTo>
                    <a:pt x="321" y="29"/>
                  </a:lnTo>
                  <a:lnTo>
                    <a:pt x="316" y="30"/>
                  </a:lnTo>
                  <a:lnTo>
                    <a:pt x="310" y="33"/>
                  </a:lnTo>
                  <a:lnTo>
                    <a:pt x="310" y="31"/>
                  </a:lnTo>
                  <a:lnTo>
                    <a:pt x="309" y="28"/>
                  </a:lnTo>
                  <a:lnTo>
                    <a:pt x="308" y="24"/>
                  </a:lnTo>
                  <a:lnTo>
                    <a:pt x="306" y="21"/>
                  </a:lnTo>
                  <a:lnTo>
                    <a:pt x="302" y="18"/>
                  </a:lnTo>
                  <a:lnTo>
                    <a:pt x="296" y="15"/>
                  </a:lnTo>
                  <a:lnTo>
                    <a:pt x="294" y="14"/>
                  </a:lnTo>
                  <a:lnTo>
                    <a:pt x="291" y="14"/>
                  </a:lnTo>
                  <a:lnTo>
                    <a:pt x="289" y="12"/>
                  </a:lnTo>
                  <a:lnTo>
                    <a:pt x="285" y="12"/>
                  </a:lnTo>
                  <a:lnTo>
                    <a:pt x="273" y="14"/>
                  </a:lnTo>
                  <a:lnTo>
                    <a:pt x="261" y="17"/>
                  </a:lnTo>
                  <a:lnTo>
                    <a:pt x="249" y="19"/>
                  </a:lnTo>
                  <a:lnTo>
                    <a:pt x="238" y="23"/>
                  </a:lnTo>
                  <a:lnTo>
                    <a:pt x="226" y="25"/>
                  </a:lnTo>
                  <a:lnTo>
                    <a:pt x="214" y="30"/>
                  </a:lnTo>
                  <a:lnTo>
                    <a:pt x="203" y="34"/>
                  </a:lnTo>
                  <a:lnTo>
                    <a:pt x="191" y="40"/>
                  </a:lnTo>
                  <a:lnTo>
                    <a:pt x="180" y="46"/>
                  </a:lnTo>
                  <a:lnTo>
                    <a:pt x="180" y="45"/>
                  </a:lnTo>
                  <a:lnTo>
                    <a:pt x="180" y="45"/>
                  </a:lnTo>
                  <a:lnTo>
                    <a:pt x="180" y="45"/>
                  </a:lnTo>
                  <a:lnTo>
                    <a:pt x="180" y="45"/>
                  </a:lnTo>
                  <a:lnTo>
                    <a:pt x="180" y="25"/>
                  </a:lnTo>
                  <a:lnTo>
                    <a:pt x="180" y="23"/>
                  </a:lnTo>
                  <a:lnTo>
                    <a:pt x="179" y="19"/>
                  </a:lnTo>
                  <a:lnTo>
                    <a:pt x="178" y="16"/>
                  </a:lnTo>
                  <a:lnTo>
                    <a:pt x="175" y="14"/>
                  </a:lnTo>
                  <a:lnTo>
                    <a:pt x="168" y="6"/>
                  </a:lnTo>
                  <a:lnTo>
                    <a:pt x="166" y="4"/>
                  </a:lnTo>
                  <a:lnTo>
                    <a:pt x="162" y="2"/>
                  </a:lnTo>
                  <a:lnTo>
                    <a:pt x="159" y="0"/>
                  </a:lnTo>
                  <a:lnTo>
                    <a:pt x="155" y="0"/>
                  </a:lnTo>
                  <a:lnTo>
                    <a:pt x="143" y="2"/>
                  </a:lnTo>
                  <a:lnTo>
                    <a:pt x="127" y="6"/>
                  </a:lnTo>
                  <a:lnTo>
                    <a:pt x="110" y="11"/>
                  </a:lnTo>
                  <a:lnTo>
                    <a:pt x="93" y="17"/>
                  </a:lnTo>
                  <a:lnTo>
                    <a:pt x="76" y="23"/>
                  </a:lnTo>
                  <a:lnTo>
                    <a:pt x="60" y="29"/>
                  </a:lnTo>
                  <a:lnTo>
                    <a:pt x="44" y="35"/>
                  </a:lnTo>
                  <a:lnTo>
                    <a:pt x="27" y="42"/>
                  </a:lnTo>
                  <a:lnTo>
                    <a:pt x="12" y="49"/>
                  </a:lnTo>
                  <a:lnTo>
                    <a:pt x="6" y="53"/>
                  </a:lnTo>
                  <a:lnTo>
                    <a:pt x="1" y="59"/>
                  </a:lnTo>
                  <a:lnTo>
                    <a:pt x="0" y="66"/>
                  </a:lnTo>
                  <a:lnTo>
                    <a:pt x="1" y="73"/>
                  </a:lnTo>
                  <a:lnTo>
                    <a:pt x="5" y="79"/>
                  </a:lnTo>
                  <a:lnTo>
                    <a:pt x="11" y="84"/>
                  </a:lnTo>
                  <a:lnTo>
                    <a:pt x="18" y="85"/>
                  </a:lnTo>
                  <a:lnTo>
                    <a:pt x="24" y="84"/>
                  </a:lnTo>
                  <a:lnTo>
                    <a:pt x="38" y="78"/>
                  </a:lnTo>
                  <a:lnTo>
                    <a:pt x="54" y="72"/>
                  </a:lnTo>
                  <a:lnTo>
                    <a:pt x="68" y="66"/>
                  </a:lnTo>
                  <a:lnTo>
                    <a:pt x="84" y="60"/>
                  </a:lnTo>
                  <a:lnTo>
                    <a:pt x="98" y="54"/>
                  </a:lnTo>
                  <a:lnTo>
                    <a:pt x="113" y="49"/>
                  </a:lnTo>
                  <a:lnTo>
                    <a:pt x="129" y="45"/>
                  </a:lnTo>
                  <a:lnTo>
                    <a:pt x="144" y="40"/>
                  </a:lnTo>
                  <a:lnTo>
                    <a:pt x="143" y="46"/>
                  </a:lnTo>
                  <a:lnTo>
                    <a:pt x="143" y="50"/>
                  </a:lnTo>
                  <a:lnTo>
                    <a:pt x="143" y="56"/>
                  </a:lnTo>
                  <a:lnTo>
                    <a:pt x="144" y="62"/>
                  </a:lnTo>
                  <a:lnTo>
                    <a:pt x="146" y="78"/>
                  </a:lnTo>
                  <a:lnTo>
                    <a:pt x="146" y="79"/>
                  </a:lnTo>
                  <a:lnTo>
                    <a:pt x="147" y="80"/>
                  </a:lnTo>
                  <a:lnTo>
                    <a:pt x="147" y="82"/>
                  </a:lnTo>
                  <a:lnTo>
                    <a:pt x="147" y="83"/>
                  </a:lnTo>
                  <a:lnTo>
                    <a:pt x="150" y="89"/>
                  </a:lnTo>
                  <a:lnTo>
                    <a:pt x="156" y="92"/>
                  </a:lnTo>
                  <a:lnTo>
                    <a:pt x="164" y="93"/>
                  </a:lnTo>
                  <a:lnTo>
                    <a:pt x="171" y="92"/>
                  </a:lnTo>
                  <a:lnTo>
                    <a:pt x="185" y="86"/>
                  </a:lnTo>
                  <a:lnTo>
                    <a:pt x="195" y="79"/>
                  </a:lnTo>
                  <a:lnTo>
                    <a:pt x="205" y="72"/>
                  </a:lnTo>
                  <a:lnTo>
                    <a:pt x="216" y="67"/>
                  </a:lnTo>
                  <a:lnTo>
                    <a:pt x="228" y="62"/>
                  </a:lnTo>
                  <a:lnTo>
                    <a:pt x="240" y="60"/>
                  </a:lnTo>
                  <a:lnTo>
                    <a:pt x="252" y="56"/>
                  </a:lnTo>
                  <a:lnTo>
                    <a:pt x="264" y="54"/>
                  </a:lnTo>
                  <a:lnTo>
                    <a:pt x="276" y="50"/>
                  </a:lnTo>
                  <a:lnTo>
                    <a:pt x="277" y="58"/>
                  </a:lnTo>
                  <a:lnTo>
                    <a:pt x="279" y="64"/>
                  </a:lnTo>
                  <a:lnTo>
                    <a:pt x="283" y="68"/>
                  </a:lnTo>
                  <a:lnTo>
                    <a:pt x="288" y="72"/>
                  </a:lnTo>
                  <a:lnTo>
                    <a:pt x="294" y="73"/>
                  </a:lnTo>
                  <a:lnTo>
                    <a:pt x="300" y="74"/>
                  </a:lnTo>
                  <a:lnTo>
                    <a:pt x="302" y="74"/>
                  </a:lnTo>
                  <a:lnTo>
                    <a:pt x="306" y="73"/>
                  </a:lnTo>
                  <a:lnTo>
                    <a:pt x="308" y="73"/>
                  </a:lnTo>
                  <a:lnTo>
                    <a:pt x="310" y="72"/>
                  </a:lnTo>
                  <a:lnTo>
                    <a:pt x="314" y="68"/>
                  </a:lnTo>
                  <a:lnTo>
                    <a:pt x="320" y="67"/>
                  </a:lnTo>
                  <a:lnTo>
                    <a:pt x="326" y="65"/>
                  </a:lnTo>
                  <a:lnTo>
                    <a:pt x="332" y="64"/>
                  </a:lnTo>
                  <a:lnTo>
                    <a:pt x="338" y="62"/>
                  </a:lnTo>
                  <a:lnTo>
                    <a:pt x="344" y="60"/>
                  </a:lnTo>
                  <a:lnTo>
                    <a:pt x="350" y="59"/>
                  </a:lnTo>
                  <a:lnTo>
                    <a:pt x="356" y="58"/>
                  </a:lnTo>
                  <a:lnTo>
                    <a:pt x="362" y="56"/>
                  </a:lnTo>
                  <a:lnTo>
                    <a:pt x="362" y="59"/>
                  </a:lnTo>
                  <a:lnTo>
                    <a:pt x="362" y="60"/>
                  </a:lnTo>
                  <a:lnTo>
                    <a:pt x="362" y="62"/>
                  </a:lnTo>
                  <a:lnTo>
                    <a:pt x="362" y="65"/>
                  </a:lnTo>
                  <a:lnTo>
                    <a:pt x="363" y="79"/>
                  </a:lnTo>
                  <a:lnTo>
                    <a:pt x="363" y="83"/>
                  </a:lnTo>
                  <a:lnTo>
                    <a:pt x="364" y="86"/>
                  </a:lnTo>
                  <a:lnTo>
                    <a:pt x="365" y="90"/>
                  </a:lnTo>
                  <a:lnTo>
                    <a:pt x="368" y="92"/>
                  </a:lnTo>
                  <a:lnTo>
                    <a:pt x="374" y="97"/>
                  </a:lnTo>
                  <a:lnTo>
                    <a:pt x="380" y="98"/>
                  </a:lnTo>
                  <a:lnTo>
                    <a:pt x="387" y="97"/>
                  </a:lnTo>
                  <a:lnTo>
                    <a:pt x="393" y="93"/>
                  </a:lnTo>
                  <a:lnTo>
                    <a:pt x="402" y="85"/>
                  </a:lnTo>
                  <a:lnTo>
                    <a:pt x="411" y="79"/>
                  </a:lnTo>
                  <a:lnTo>
                    <a:pt x="419" y="74"/>
                  </a:lnTo>
                  <a:lnTo>
                    <a:pt x="427" y="70"/>
                  </a:lnTo>
                  <a:lnTo>
                    <a:pt x="436" y="65"/>
                  </a:lnTo>
                  <a:lnTo>
                    <a:pt x="445" y="60"/>
                  </a:lnTo>
                  <a:lnTo>
                    <a:pt x="453" y="56"/>
                  </a:lnTo>
                  <a:lnTo>
                    <a:pt x="463" y="52"/>
                  </a:lnTo>
                  <a:lnTo>
                    <a:pt x="473" y="48"/>
                  </a:lnTo>
                  <a:lnTo>
                    <a:pt x="475" y="48"/>
                  </a:lnTo>
                  <a:lnTo>
                    <a:pt x="480" y="50"/>
                  </a:lnTo>
                  <a:lnTo>
                    <a:pt x="488" y="58"/>
                  </a:lnTo>
                  <a:lnTo>
                    <a:pt x="492" y="66"/>
                  </a:lnTo>
                  <a:lnTo>
                    <a:pt x="493" y="77"/>
                  </a:lnTo>
                  <a:lnTo>
                    <a:pt x="492" y="86"/>
                  </a:lnTo>
                  <a:lnTo>
                    <a:pt x="490" y="101"/>
                  </a:lnTo>
                  <a:lnTo>
                    <a:pt x="490" y="105"/>
                  </a:lnTo>
                  <a:lnTo>
                    <a:pt x="493" y="109"/>
                  </a:lnTo>
                  <a:lnTo>
                    <a:pt x="494" y="113"/>
                  </a:lnTo>
                  <a:lnTo>
                    <a:pt x="498" y="116"/>
                  </a:lnTo>
                  <a:lnTo>
                    <a:pt x="504" y="120"/>
                  </a:lnTo>
                  <a:lnTo>
                    <a:pt x="511" y="120"/>
                  </a:lnTo>
                  <a:lnTo>
                    <a:pt x="517" y="119"/>
                  </a:lnTo>
                  <a:lnTo>
                    <a:pt x="523" y="114"/>
                  </a:lnTo>
                  <a:lnTo>
                    <a:pt x="526" y="108"/>
                  </a:lnTo>
                  <a:lnTo>
                    <a:pt x="533" y="102"/>
                  </a:lnTo>
                  <a:lnTo>
                    <a:pt x="539" y="96"/>
                  </a:lnTo>
                  <a:lnTo>
                    <a:pt x="547" y="90"/>
                  </a:lnTo>
                  <a:lnTo>
                    <a:pt x="554" y="84"/>
                  </a:lnTo>
                  <a:lnTo>
                    <a:pt x="560" y="79"/>
                  </a:lnTo>
                  <a:lnTo>
                    <a:pt x="567" y="73"/>
                  </a:lnTo>
                  <a:lnTo>
                    <a:pt x="573" y="67"/>
                  </a:lnTo>
                  <a:lnTo>
                    <a:pt x="580" y="61"/>
                  </a:lnTo>
                  <a:lnTo>
                    <a:pt x="579" y="62"/>
                  </a:lnTo>
                  <a:lnTo>
                    <a:pt x="579" y="64"/>
                  </a:lnTo>
                  <a:lnTo>
                    <a:pt x="578" y="66"/>
                  </a:lnTo>
                  <a:lnTo>
                    <a:pt x="576" y="67"/>
                  </a:lnTo>
                  <a:lnTo>
                    <a:pt x="584" y="67"/>
                  </a:lnTo>
                  <a:lnTo>
                    <a:pt x="591" y="65"/>
                  </a:lnTo>
                  <a:lnTo>
                    <a:pt x="596" y="60"/>
                  </a:lnTo>
                  <a:lnTo>
                    <a:pt x="598" y="53"/>
                  </a:lnTo>
                  <a:lnTo>
                    <a:pt x="598" y="46"/>
                  </a:lnTo>
                  <a:lnTo>
                    <a:pt x="596" y="40"/>
                  </a:lnTo>
                  <a:lnTo>
                    <a:pt x="591" y="35"/>
                  </a:lnTo>
                  <a:lnTo>
                    <a:pt x="584" y="31"/>
                  </a:lnTo>
                  <a:close/>
                </a:path>
              </a:pathLst>
            </a:custGeom>
            <a:solidFill>
              <a:schemeClr val="folHlink"/>
            </a:solidFill>
            <a:ln w="9525">
              <a:noFill/>
              <a:round/>
              <a:headEnd/>
              <a:tailEnd/>
            </a:ln>
          </p:spPr>
          <p:txBody>
            <a:bodyPr/>
            <a:lstStyle/>
            <a:p>
              <a:endParaRPr lang="ru-RU"/>
            </a:p>
          </p:txBody>
        </p:sp>
        <p:sp>
          <p:nvSpPr>
            <p:cNvPr id="1586219" name="Freeform 43"/>
            <p:cNvSpPr>
              <a:spLocks/>
            </p:cNvSpPr>
            <p:nvPr/>
          </p:nvSpPr>
          <p:spPr bwMode="auto">
            <a:xfrm>
              <a:off x="2136" y="1643"/>
              <a:ext cx="564" cy="106"/>
            </a:xfrm>
            <a:custGeom>
              <a:avLst/>
              <a:gdLst/>
              <a:ahLst/>
              <a:cxnLst>
                <a:cxn ang="0">
                  <a:pos x="549" y="35"/>
                </a:cxn>
                <a:cxn ang="0">
                  <a:pos x="542" y="12"/>
                </a:cxn>
                <a:cxn ang="0">
                  <a:pos x="530" y="0"/>
                </a:cxn>
                <a:cxn ang="0">
                  <a:pos x="504" y="4"/>
                </a:cxn>
                <a:cxn ang="0">
                  <a:pos x="483" y="11"/>
                </a:cxn>
                <a:cxn ang="0">
                  <a:pos x="464" y="22"/>
                </a:cxn>
                <a:cxn ang="0">
                  <a:pos x="447" y="14"/>
                </a:cxn>
                <a:cxn ang="0">
                  <a:pos x="424" y="4"/>
                </a:cxn>
                <a:cxn ang="0">
                  <a:pos x="395" y="6"/>
                </a:cxn>
                <a:cxn ang="0">
                  <a:pos x="364" y="19"/>
                </a:cxn>
                <a:cxn ang="0">
                  <a:pos x="334" y="35"/>
                </a:cxn>
                <a:cxn ang="0">
                  <a:pos x="302" y="38"/>
                </a:cxn>
                <a:cxn ang="0">
                  <a:pos x="257" y="41"/>
                </a:cxn>
                <a:cxn ang="0">
                  <a:pos x="210" y="62"/>
                </a:cxn>
                <a:cxn ang="0">
                  <a:pos x="184" y="38"/>
                </a:cxn>
                <a:cxn ang="0">
                  <a:pos x="175" y="28"/>
                </a:cxn>
                <a:cxn ang="0">
                  <a:pos x="128" y="29"/>
                </a:cxn>
                <a:cxn ang="0">
                  <a:pos x="75" y="42"/>
                </a:cxn>
                <a:cxn ang="0">
                  <a:pos x="25" y="63"/>
                </a:cxn>
                <a:cxn ang="0">
                  <a:pos x="1" y="84"/>
                </a:cxn>
                <a:cxn ang="0">
                  <a:pos x="7" y="103"/>
                </a:cxn>
                <a:cxn ang="0">
                  <a:pos x="26" y="104"/>
                </a:cxn>
                <a:cxn ang="0">
                  <a:pos x="72" y="82"/>
                </a:cxn>
                <a:cxn ang="0">
                  <a:pos x="118" y="68"/>
                </a:cxn>
                <a:cxn ang="0">
                  <a:pos x="150" y="63"/>
                </a:cxn>
                <a:cxn ang="0">
                  <a:pos x="150" y="72"/>
                </a:cxn>
                <a:cxn ang="0">
                  <a:pos x="155" y="94"/>
                </a:cxn>
                <a:cxn ang="0">
                  <a:pos x="175" y="106"/>
                </a:cxn>
                <a:cxn ang="0">
                  <a:pos x="218" y="98"/>
                </a:cxn>
                <a:cxn ang="0">
                  <a:pos x="257" y="80"/>
                </a:cxn>
                <a:cxn ang="0">
                  <a:pos x="288" y="70"/>
                </a:cxn>
                <a:cxn ang="0">
                  <a:pos x="296" y="72"/>
                </a:cxn>
                <a:cxn ang="0">
                  <a:pos x="311" y="94"/>
                </a:cxn>
                <a:cxn ang="0">
                  <a:pos x="331" y="84"/>
                </a:cxn>
                <a:cxn ang="0">
                  <a:pos x="357" y="62"/>
                </a:cxn>
                <a:cxn ang="0">
                  <a:pos x="388" y="48"/>
                </a:cxn>
                <a:cxn ang="0">
                  <a:pos x="413" y="39"/>
                </a:cxn>
                <a:cxn ang="0">
                  <a:pos x="424" y="39"/>
                </a:cxn>
                <a:cxn ang="0">
                  <a:pos x="431" y="53"/>
                </a:cxn>
                <a:cxn ang="0">
                  <a:pos x="425" y="65"/>
                </a:cxn>
                <a:cxn ang="0">
                  <a:pos x="424" y="73"/>
                </a:cxn>
                <a:cxn ang="0">
                  <a:pos x="433" y="90"/>
                </a:cxn>
                <a:cxn ang="0">
                  <a:pos x="453" y="86"/>
                </a:cxn>
                <a:cxn ang="0">
                  <a:pos x="459" y="79"/>
                </a:cxn>
                <a:cxn ang="0">
                  <a:pos x="465" y="68"/>
                </a:cxn>
                <a:cxn ang="0">
                  <a:pos x="483" y="53"/>
                </a:cxn>
                <a:cxn ang="0">
                  <a:pos x="504" y="42"/>
                </a:cxn>
                <a:cxn ang="0">
                  <a:pos x="515" y="51"/>
                </a:cxn>
                <a:cxn ang="0">
                  <a:pos x="527" y="65"/>
                </a:cxn>
                <a:cxn ang="0">
                  <a:pos x="547" y="72"/>
                </a:cxn>
                <a:cxn ang="0">
                  <a:pos x="563" y="61"/>
                </a:cxn>
                <a:cxn ang="0">
                  <a:pos x="560" y="42"/>
                </a:cxn>
              </a:cxnLst>
              <a:rect l="0" t="0" r="r" b="b"/>
              <a:pathLst>
                <a:path w="564" h="106">
                  <a:moveTo>
                    <a:pt x="549" y="36"/>
                  </a:moveTo>
                  <a:lnTo>
                    <a:pt x="549" y="36"/>
                  </a:lnTo>
                  <a:lnTo>
                    <a:pt x="549" y="35"/>
                  </a:lnTo>
                  <a:lnTo>
                    <a:pt x="549" y="35"/>
                  </a:lnTo>
                  <a:lnTo>
                    <a:pt x="549" y="34"/>
                  </a:lnTo>
                  <a:lnTo>
                    <a:pt x="542" y="12"/>
                  </a:lnTo>
                  <a:lnTo>
                    <a:pt x="539" y="6"/>
                  </a:lnTo>
                  <a:lnTo>
                    <a:pt x="535" y="2"/>
                  </a:lnTo>
                  <a:lnTo>
                    <a:pt x="530" y="0"/>
                  </a:lnTo>
                  <a:lnTo>
                    <a:pt x="524" y="0"/>
                  </a:lnTo>
                  <a:lnTo>
                    <a:pt x="511" y="1"/>
                  </a:lnTo>
                  <a:lnTo>
                    <a:pt x="504" y="4"/>
                  </a:lnTo>
                  <a:lnTo>
                    <a:pt x="496" y="6"/>
                  </a:lnTo>
                  <a:lnTo>
                    <a:pt x="489" y="8"/>
                  </a:lnTo>
                  <a:lnTo>
                    <a:pt x="483" y="11"/>
                  </a:lnTo>
                  <a:lnTo>
                    <a:pt x="476" y="14"/>
                  </a:lnTo>
                  <a:lnTo>
                    <a:pt x="470" y="18"/>
                  </a:lnTo>
                  <a:lnTo>
                    <a:pt x="464" y="22"/>
                  </a:lnTo>
                  <a:lnTo>
                    <a:pt x="458" y="26"/>
                  </a:lnTo>
                  <a:lnTo>
                    <a:pt x="453" y="19"/>
                  </a:lnTo>
                  <a:lnTo>
                    <a:pt x="447" y="14"/>
                  </a:lnTo>
                  <a:lnTo>
                    <a:pt x="440" y="10"/>
                  </a:lnTo>
                  <a:lnTo>
                    <a:pt x="432" y="6"/>
                  </a:lnTo>
                  <a:lnTo>
                    <a:pt x="424" y="4"/>
                  </a:lnTo>
                  <a:lnTo>
                    <a:pt x="414" y="2"/>
                  </a:lnTo>
                  <a:lnTo>
                    <a:pt x="405" y="4"/>
                  </a:lnTo>
                  <a:lnTo>
                    <a:pt x="395" y="6"/>
                  </a:lnTo>
                  <a:lnTo>
                    <a:pt x="384" y="10"/>
                  </a:lnTo>
                  <a:lnTo>
                    <a:pt x="373" y="14"/>
                  </a:lnTo>
                  <a:lnTo>
                    <a:pt x="364" y="19"/>
                  </a:lnTo>
                  <a:lnTo>
                    <a:pt x="353" y="24"/>
                  </a:lnTo>
                  <a:lnTo>
                    <a:pt x="344" y="29"/>
                  </a:lnTo>
                  <a:lnTo>
                    <a:pt x="334" y="35"/>
                  </a:lnTo>
                  <a:lnTo>
                    <a:pt x="325" y="42"/>
                  </a:lnTo>
                  <a:lnTo>
                    <a:pt x="315" y="48"/>
                  </a:lnTo>
                  <a:lnTo>
                    <a:pt x="302" y="38"/>
                  </a:lnTo>
                  <a:lnTo>
                    <a:pt x="288" y="35"/>
                  </a:lnTo>
                  <a:lnTo>
                    <a:pt x="273" y="36"/>
                  </a:lnTo>
                  <a:lnTo>
                    <a:pt x="257" y="41"/>
                  </a:lnTo>
                  <a:lnTo>
                    <a:pt x="241" y="47"/>
                  </a:lnTo>
                  <a:lnTo>
                    <a:pt x="224" y="54"/>
                  </a:lnTo>
                  <a:lnTo>
                    <a:pt x="210" y="62"/>
                  </a:lnTo>
                  <a:lnTo>
                    <a:pt x="196" y="69"/>
                  </a:lnTo>
                  <a:lnTo>
                    <a:pt x="187" y="68"/>
                  </a:lnTo>
                  <a:lnTo>
                    <a:pt x="184" y="38"/>
                  </a:lnTo>
                  <a:lnTo>
                    <a:pt x="181" y="34"/>
                  </a:lnTo>
                  <a:lnTo>
                    <a:pt x="179" y="30"/>
                  </a:lnTo>
                  <a:lnTo>
                    <a:pt x="175" y="28"/>
                  </a:lnTo>
                  <a:lnTo>
                    <a:pt x="171" y="25"/>
                  </a:lnTo>
                  <a:lnTo>
                    <a:pt x="146" y="24"/>
                  </a:lnTo>
                  <a:lnTo>
                    <a:pt x="128" y="29"/>
                  </a:lnTo>
                  <a:lnTo>
                    <a:pt x="111" y="32"/>
                  </a:lnTo>
                  <a:lnTo>
                    <a:pt x="93" y="37"/>
                  </a:lnTo>
                  <a:lnTo>
                    <a:pt x="75" y="42"/>
                  </a:lnTo>
                  <a:lnTo>
                    <a:pt x="58" y="48"/>
                  </a:lnTo>
                  <a:lnTo>
                    <a:pt x="42" y="55"/>
                  </a:lnTo>
                  <a:lnTo>
                    <a:pt x="25" y="63"/>
                  </a:lnTo>
                  <a:lnTo>
                    <a:pt x="10" y="73"/>
                  </a:lnTo>
                  <a:lnTo>
                    <a:pt x="4" y="78"/>
                  </a:lnTo>
                  <a:lnTo>
                    <a:pt x="1" y="84"/>
                  </a:lnTo>
                  <a:lnTo>
                    <a:pt x="0" y="90"/>
                  </a:lnTo>
                  <a:lnTo>
                    <a:pt x="2" y="97"/>
                  </a:lnTo>
                  <a:lnTo>
                    <a:pt x="7" y="103"/>
                  </a:lnTo>
                  <a:lnTo>
                    <a:pt x="13" y="105"/>
                  </a:lnTo>
                  <a:lnTo>
                    <a:pt x="19" y="106"/>
                  </a:lnTo>
                  <a:lnTo>
                    <a:pt x="26" y="104"/>
                  </a:lnTo>
                  <a:lnTo>
                    <a:pt x="41" y="96"/>
                  </a:lnTo>
                  <a:lnTo>
                    <a:pt x="56" y="88"/>
                  </a:lnTo>
                  <a:lnTo>
                    <a:pt x="72" y="82"/>
                  </a:lnTo>
                  <a:lnTo>
                    <a:pt x="87" y="76"/>
                  </a:lnTo>
                  <a:lnTo>
                    <a:pt x="103" y="73"/>
                  </a:lnTo>
                  <a:lnTo>
                    <a:pt x="118" y="68"/>
                  </a:lnTo>
                  <a:lnTo>
                    <a:pt x="135" y="65"/>
                  </a:lnTo>
                  <a:lnTo>
                    <a:pt x="150" y="61"/>
                  </a:lnTo>
                  <a:lnTo>
                    <a:pt x="150" y="63"/>
                  </a:lnTo>
                  <a:lnTo>
                    <a:pt x="150" y="66"/>
                  </a:lnTo>
                  <a:lnTo>
                    <a:pt x="150" y="69"/>
                  </a:lnTo>
                  <a:lnTo>
                    <a:pt x="150" y="72"/>
                  </a:lnTo>
                  <a:lnTo>
                    <a:pt x="152" y="85"/>
                  </a:lnTo>
                  <a:lnTo>
                    <a:pt x="153" y="90"/>
                  </a:lnTo>
                  <a:lnTo>
                    <a:pt x="155" y="94"/>
                  </a:lnTo>
                  <a:lnTo>
                    <a:pt x="159" y="98"/>
                  </a:lnTo>
                  <a:lnTo>
                    <a:pt x="162" y="100"/>
                  </a:lnTo>
                  <a:lnTo>
                    <a:pt x="175" y="106"/>
                  </a:lnTo>
                  <a:lnTo>
                    <a:pt x="190" y="106"/>
                  </a:lnTo>
                  <a:lnTo>
                    <a:pt x="204" y="103"/>
                  </a:lnTo>
                  <a:lnTo>
                    <a:pt x="218" y="98"/>
                  </a:lnTo>
                  <a:lnTo>
                    <a:pt x="231" y="92"/>
                  </a:lnTo>
                  <a:lnTo>
                    <a:pt x="245" y="86"/>
                  </a:lnTo>
                  <a:lnTo>
                    <a:pt x="257" y="80"/>
                  </a:lnTo>
                  <a:lnTo>
                    <a:pt x="271" y="74"/>
                  </a:lnTo>
                  <a:lnTo>
                    <a:pt x="284" y="70"/>
                  </a:lnTo>
                  <a:lnTo>
                    <a:pt x="288" y="70"/>
                  </a:lnTo>
                  <a:lnTo>
                    <a:pt x="290" y="70"/>
                  </a:lnTo>
                  <a:lnTo>
                    <a:pt x="294" y="72"/>
                  </a:lnTo>
                  <a:lnTo>
                    <a:pt x="296" y="72"/>
                  </a:lnTo>
                  <a:lnTo>
                    <a:pt x="299" y="90"/>
                  </a:lnTo>
                  <a:lnTo>
                    <a:pt x="305" y="93"/>
                  </a:lnTo>
                  <a:lnTo>
                    <a:pt x="311" y="94"/>
                  </a:lnTo>
                  <a:lnTo>
                    <a:pt x="317" y="93"/>
                  </a:lnTo>
                  <a:lnTo>
                    <a:pt x="323" y="90"/>
                  </a:lnTo>
                  <a:lnTo>
                    <a:pt x="331" y="84"/>
                  </a:lnTo>
                  <a:lnTo>
                    <a:pt x="339" y="75"/>
                  </a:lnTo>
                  <a:lnTo>
                    <a:pt x="347" y="68"/>
                  </a:lnTo>
                  <a:lnTo>
                    <a:pt x="357" y="62"/>
                  </a:lnTo>
                  <a:lnTo>
                    <a:pt x="366" y="57"/>
                  </a:lnTo>
                  <a:lnTo>
                    <a:pt x="377" y="53"/>
                  </a:lnTo>
                  <a:lnTo>
                    <a:pt x="388" y="48"/>
                  </a:lnTo>
                  <a:lnTo>
                    <a:pt x="399" y="44"/>
                  </a:lnTo>
                  <a:lnTo>
                    <a:pt x="409" y="41"/>
                  </a:lnTo>
                  <a:lnTo>
                    <a:pt x="413" y="39"/>
                  </a:lnTo>
                  <a:lnTo>
                    <a:pt x="416" y="38"/>
                  </a:lnTo>
                  <a:lnTo>
                    <a:pt x="420" y="38"/>
                  </a:lnTo>
                  <a:lnTo>
                    <a:pt x="424" y="39"/>
                  </a:lnTo>
                  <a:lnTo>
                    <a:pt x="427" y="43"/>
                  </a:lnTo>
                  <a:lnTo>
                    <a:pt x="430" y="47"/>
                  </a:lnTo>
                  <a:lnTo>
                    <a:pt x="431" y="53"/>
                  </a:lnTo>
                  <a:lnTo>
                    <a:pt x="430" y="59"/>
                  </a:lnTo>
                  <a:lnTo>
                    <a:pt x="428" y="61"/>
                  </a:lnTo>
                  <a:lnTo>
                    <a:pt x="425" y="65"/>
                  </a:lnTo>
                  <a:lnTo>
                    <a:pt x="426" y="65"/>
                  </a:lnTo>
                  <a:lnTo>
                    <a:pt x="425" y="67"/>
                  </a:lnTo>
                  <a:lnTo>
                    <a:pt x="424" y="73"/>
                  </a:lnTo>
                  <a:lnTo>
                    <a:pt x="425" y="80"/>
                  </a:lnTo>
                  <a:lnTo>
                    <a:pt x="428" y="85"/>
                  </a:lnTo>
                  <a:lnTo>
                    <a:pt x="433" y="90"/>
                  </a:lnTo>
                  <a:lnTo>
                    <a:pt x="440" y="91"/>
                  </a:lnTo>
                  <a:lnTo>
                    <a:pt x="447" y="90"/>
                  </a:lnTo>
                  <a:lnTo>
                    <a:pt x="453" y="86"/>
                  </a:lnTo>
                  <a:lnTo>
                    <a:pt x="458" y="81"/>
                  </a:lnTo>
                  <a:lnTo>
                    <a:pt x="458" y="79"/>
                  </a:lnTo>
                  <a:lnTo>
                    <a:pt x="459" y="79"/>
                  </a:lnTo>
                  <a:lnTo>
                    <a:pt x="459" y="78"/>
                  </a:lnTo>
                  <a:lnTo>
                    <a:pt x="461" y="74"/>
                  </a:lnTo>
                  <a:lnTo>
                    <a:pt x="465" y="68"/>
                  </a:lnTo>
                  <a:lnTo>
                    <a:pt x="471" y="62"/>
                  </a:lnTo>
                  <a:lnTo>
                    <a:pt x="477" y="57"/>
                  </a:lnTo>
                  <a:lnTo>
                    <a:pt x="483" y="53"/>
                  </a:lnTo>
                  <a:lnTo>
                    <a:pt x="490" y="49"/>
                  </a:lnTo>
                  <a:lnTo>
                    <a:pt x="496" y="45"/>
                  </a:lnTo>
                  <a:lnTo>
                    <a:pt x="504" y="42"/>
                  </a:lnTo>
                  <a:lnTo>
                    <a:pt x="511" y="39"/>
                  </a:lnTo>
                  <a:lnTo>
                    <a:pt x="512" y="45"/>
                  </a:lnTo>
                  <a:lnTo>
                    <a:pt x="515" y="51"/>
                  </a:lnTo>
                  <a:lnTo>
                    <a:pt x="518" y="56"/>
                  </a:lnTo>
                  <a:lnTo>
                    <a:pt x="523" y="61"/>
                  </a:lnTo>
                  <a:lnTo>
                    <a:pt x="527" y="65"/>
                  </a:lnTo>
                  <a:lnTo>
                    <a:pt x="533" y="67"/>
                  </a:lnTo>
                  <a:lnTo>
                    <a:pt x="539" y="69"/>
                  </a:lnTo>
                  <a:lnTo>
                    <a:pt x="547" y="72"/>
                  </a:lnTo>
                  <a:lnTo>
                    <a:pt x="554" y="70"/>
                  </a:lnTo>
                  <a:lnTo>
                    <a:pt x="560" y="66"/>
                  </a:lnTo>
                  <a:lnTo>
                    <a:pt x="563" y="61"/>
                  </a:lnTo>
                  <a:lnTo>
                    <a:pt x="564" y="54"/>
                  </a:lnTo>
                  <a:lnTo>
                    <a:pt x="563" y="47"/>
                  </a:lnTo>
                  <a:lnTo>
                    <a:pt x="560" y="42"/>
                  </a:lnTo>
                  <a:lnTo>
                    <a:pt x="555" y="38"/>
                  </a:lnTo>
                  <a:lnTo>
                    <a:pt x="549" y="36"/>
                  </a:lnTo>
                  <a:close/>
                </a:path>
              </a:pathLst>
            </a:custGeom>
            <a:solidFill>
              <a:schemeClr val="folHlink"/>
            </a:solidFill>
            <a:ln w="9525">
              <a:noFill/>
              <a:round/>
              <a:headEnd/>
              <a:tailEnd/>
            </a:ln>
          </p:spPr>
          <p:txBody>
            <a:bodyPr/>
            <a:lstStyle/>
            <a:p>
              <a:endParaRPr lang="ru-RU"/>
            </a:p>
          </p:txBody>
        </p:sp>
        <p:sp>
          <p:nvSpPr>
            <p:cNvPr id="1586220" name="Freeform 44"/>
            <p:cNvSpPr>
              <a:spLocks/>
            </p:cNvSpPr>
            <p:nvPr/>
          </p:nvSpPr>
          <p:spPr bwMode="auto">
            <a:xfrm>
              <a:off x="3273" y="1821"/>
              <a:ext cx="498" cy="538"/>
            </a:xfrm>
            <a:custGeom>
              <a:avLst/>
              <a:gdLst/>
              <a:ahLst/>
              <a:cxnLst>
                <a:cxn ang="0">
                  <a:pos x="461" y="277"/>
                </a:cxn>
                <a:cxn ang="0">
                  <a:pos x="262" y="222"/>
                </a:cxn>
                <a:cxn ang="0">
                  <a:pos x="262" y="179"/>
                </a:cxn>
                <a:cxn ang="0">
                  <a:pos x="293" y="136"/>
                </a:cxn>
                <a:cxn ang="0">
                  <a:pos x="293" y="120"/>
                </a:cxn>
                <a:cxn ang="0">
                  <a:pos x="291" y="83"/>
                </a:cxn>
                <a:cxn ang="0">
                  <a:pos x="283" y="42"/>
                </a:cxn>
                <a:cxn ang="0">
                  <a:pos x="265" y="9"/>
                </a:cxn>
                <a:cxn ang="0">
                  <a:pos x="257" y="5"/>
                </a:cxn>
                <a:cxn ang="0">
                  <a:pos x="247" y="2"/>
                </a:cxn>
                <a:cxn ang="0">
                  <a:pos x="234" y="0"/>
                </a:cxn>
                <a:cxn ang="0">
                  <a:pos x="220" y="0"/>
                </a:cxn>
                <a:cxn ang="0">
                  <a:pos x="205" y="0"/>
                </a:cxn>
                <a:cxn ang="0">
                  <a:pos x="189" y="0"/>
                </a:cxn>
                <a:cxn ang="0">
                  <a:pos x="172" y="2"/>
                </a:cxn>
                <a:cxn ang="0">
                  <a:pos x="155" y="3"/>
                </a:cxn>
                <a:cxn ang="0">
                  <a:pos x="140" y="6"/>
                </a:cxn>
                <a:cxn ang="0">
                  <a:pos x="124" y="8"/>
                </a:cxn>
                <a:cxn ang="0">
                  <a:pos x="110" y="12"/>
                </a:cxn>
                <a:cxn ang="0">
                  <a:pos x="97" y="14"/>
                </a:cxn>
                <a:cxn ang="0">
                  <a:pos x="86" y="15"/>
                </a:cxn>
                <a:cxn ang="0">
                  <a:pos x="79" y="18"/>
                </a:cxn>
                <a:cxn ang="0">
                  <a:pos x="74" y="19"/>
                </a:cxn>
                <a:cxn ang="0">
                  <a:pos x="72" y="19"/>
                </a:cxn>
                <a:cxn ang="0">
                  <a:pos x="90" y="44"/>
                </a:cxn>
                <a:cxn ang="0">
                  <a:pos x="79" y="69"/>
                </a:cxn>
                <a:cxn ang="0">
                  <a:pos x="94" y="87"/>
                </a:cxn>
                <a:cxn ang="0">
                  <a:pos x="79" y="133"/>
                </a:cxn>
                <a:cxn ang="0">
                  <a:pos x="99" y="137"/>
                </a:cxn>
                <a:cxn ang="0">
                  <a:pos x="102" y="196"/>
                </a:cxn>
                <a:cxn ang="0">
                  <a:pos x="152" y="201"/>
                </a:cxn>
                <a:cxn ang="0">
                  <a:pos x="154" y="218"/>
                </a:cxn>
                <a:cxn ang="0">
                  <a:pos x="147" y="246"/>
                </a:cxn>
                <a:cxn ang="0">
                  <a:pos x="0" y="301"/>
                </a:cxn>
                <a:cxn ang="0">
                  <a:pos x="6" y="513"/>
                </a:cxn>
                <a:cxn ang="0">
                  <a:pos x="498" y="538"/>
                </a:cxn>
                <a:cxn ang="0">
                  <a:pos x="461" y="277"/>
                </a:cxn>
              </a:cxnLst>
              <a:rect l="0" t="0" r="r" b="b"/>
              <a:pathLst>
                <a:path w="498" h="538">
                  <a:moveTo>
                    <a:pt x="461" y="277"/>
                  </a:moveTo>
                  <a:lnTo>
                    <a:pt x="262" y="222"/>
                  </a:lnTo>
                  <a:lnTo>
                    <a:pt x="262" y="179"/>
                  </a:lnTo>
                  <a:lnTo>
                    <a:pt x="293" y="136"/>
                  </a:lnTo>
                  <a:lnTo>
                    <a:pt x="293" y="120"/>
                  </a:lnTo>
                  <a:lnTo>
                    <a:pt x="291" y="83"/>
                  </a:lnTo>
                  <a:lnTo>
                    <a:pt x="283" y="42"/>
                  </a:lnTo>
                  <a:lnTo>
                    <a:pt x="265" y="9"/>
                  </a:lnTo>
                  <a:lnTo>
                    <a:pt x="257" y="5"/>
                  </a:lnTo>
                  <a:lnTo>
                    <a:pt x="247" y="2"/>
                  </a:lnTo>
                  <a:lnTo>
                    <a:pt x="234" y="0"/>
                  </a:lnTo>
                  <a:lnTo>
                    <a:pt x="220" y="0"/>
                  </a:lnTo>
                  <a:lnTo>
                    <a:pt x="205" y="0"/>
                  </a:lnTo>
                  <a:lnTo>
                    <a:pt x="189" y="0"/>
                  </a:lnTo>
                  <a:lnTo>
                    <a:pt x="172" y="2"/>
                  </a:lnTo>
                  <a:lnTo>
                    <a:pt x="155" y="3"/>
                  </a:lnTo>
                  <a:lnTo>
                    <a:pt x="140" y="6"/>
                  </a:lnTo>
                  <a:lnTo>
                    <a:pt x="124" y="8"/>
                  </a:lnTo>
                  <a:lnTo>
                    <a:pt x="110" y="12"/>
                  </a:lnTo>
                  <a:lnTo>
                    <a:pt x="97" y="14"/>
                  </a:lnTo>
                  <a:lnTo>
                    <a:pt x="86" y="15"/>
                  </a:lnTo>
                  <a:lnTo>
                    <a:pt x="79" y="18"/>
                  </a:lnTo>
                  <a:lnTo>
                    <a:pt x="74" y="19"/>
                  </a:lnTo>
                  <a:lnTo>
                    <a:pt x="72" y="19"/>
                  </a:lnTo>
                  <a:lnTo>
                    <a:pt x="90" y="44"/>
                  </a:lnTo>
                  <a:lnTo>
                    <a:pt x="79" y="69"/>
                  </a:lnTo>
                  <a:lnTo>
                    <a:pt x="94" y="87"/>
                  </a:lnTo>
                  <a:lnTo>
                    <a:pt x="79" y="133"/>
                  </a:lnTo>
                  <a:lnTo>
                    <a:pt x="99" y="137"/>
                  </a:lnTo>
                  <a:lnTo>
                    <a:pt x="102" y="196"/>
                  </a:lnTo>
                  <a:lnTo>
                    <a:pt x="152" y="201"/>
                  </a:lnTo>
                  <a:lnTo>
                    <a:pt x="154" y="218"/>
                  </a:lnTo>
                  <a:lnTo>
                    <a:pt x="147" y="246"/>
                  </a:lnTo>
                  <a:lnTo>
                    <a:pt x="0" y="301"/>
                  </a:lnTo>
                  <a:lnTo>
                    <a:pt x="6" y="513"/>
                  </a:lnTo>
                  <a:lnTo>
                    <a:pt x="498" y="538"/>
                  </a:lnTo>
                  <a:lnTo>
                    <a:pt x="461" y="277"/>
                  </a:lnTo>
                  <a:close/>
                </a:path>
              </a:pathLst>
            </a:custGeom>
            <a:solidFill>
              <a:schemeClr val="accent2"/>
            </a:solidFill>
            <a:ln w="9525">
              <a:noFill/>
              <a:round/>
              <a:headEnd/>
              <a:tailEnd/>
            </a:ln>
          </p:spPr>
          <p:txBody>
            <a:bodyPr/>
            <a:lstStyle/>
            <a:p>
              <a:endParaRPr lang="ru-RU"/>
            </a:p>
          </p:txBody>
        </p:sp>
        <p:sp>
          <p:nvSpPr>
            <p:cNvPr id="1586221" name="Freeform 45"/>
            <p:cNvSpPr>
              <a:spLocks/>
            </p:cNvSpPr>
            <p:nvPr/>
          </p:nvSpPr>
          <p:spPr bwMode="auto">
            <a:xfrm>
              <a:off x="2876" y="2371"/>
              <a:ext cx="91" cy="222"/>
            </a:xfrm>
            <a:custGeom>
              <a:avLst/>
              <a:gdLst/>
              <a:ahLst/>
              <a:cxnLst>
                <a:cxn ang="0">
                  <a:pos x="49" y="222"/>
                </a:cxn>
                <a:cxn ang="0">
                  <a:pos x="0" y="175"/>
                </a:cxn>
                <a:cxn ang="0">
                  <a:pos x="8" y="136"/>
                </a:cxn>
                <a:cxn ang="0">
                  <a:pos x="0" y="63"/>
                </a:cxn>
                <a:cxn ang="0">
                  <a:pos x="24" y="85"/>
                </a:cxn>
                <a:cxn ang="0">
                  <a:pos x="57" y="0"/>
                </a:cxn>
                <a:cxn ang="0">
                  <a:pos x="57" y="79"/>
                </a:cxn>
                <a:cxn ang="0">
                  <a:pos x="59" y="80"/>
                </a:cxn>
                <a:cxn ang="0">
                  <a:pos x="64" y="83"/>
                </a:cxn>
                <a:cxn ang="0">
                  <a:pos x="73" y="88"/>
                </a:cxn>
                <a:cxn ang="0">
                  <a:pos x="80" y="97"/>
                </a:cxn>
                <a:cxn ang="0">
                  <a:pos x="87" y="106"/>
                </a:cxn>
                <a:cxn ang="0">
                  <a:pos x="91" y="118"/>
                </a:cxn>
                <a:cxn ang="0">
                  <a:pos x="91" y="132"/>
                </a:cxn>
                <a:cxn ang="0">
                  <a:pos x="85" y="148"/>
                </a:cxn>
                <a:cxn ang="0">
                  <a:pos x="49" y="222"/>
                </a:cxn>
              </a:cxnLst>
              <a:rect l="0" t="0" r="r" b="b"/>
              <a:pathLst>
                <a:path w="91" h="222">
                  <a:moveTo>
                    <a:pt x="49" y="222"/>
                  </a:moveTo>
                  <a:lnTo>
                    <a:pt x="0" y="175"/>
                  </a:lnTo>
                  <a:lnTo>
                    <a:pt x="8" y="136"/>
                  </a:lnTo>
                  <a:lnTo>
                    <a:pt x="0" y="63"/>
                  </a:lnTo>
                  <a:lnTo>
                    <a:pt x="24" y="85"/>
                  </a:lnTo>
                  <a:lnTo>
                    <a:pt x="57" y="0"/>
                  </a:lnTo>
                  <a:lnTo>
                    <a:pt x="57" y="79"/>
                  </a:lnTo>
                  <a:lnTo>
                    <a:pt x="59" y="80"/>
                  </a:lnTo>
                  <a:lnTo>
                    <a:pt x="64" y="83"/>
                  </a:lnTo>
                  <a:lnTo>
                    <a:pt x="73" y="88"/>
                  </a:lnTo>
                  <a:lnTo>
                    <a:pt x="80" y="97"/>
                  </a:lnTo>
                  <a:lnTo>
                    <a:pt x="87" y="106"/>
                  </a:lnTo>
                  <a:lnTo>
                    <a:pt x="91" y="118"/>
                  </a:lnTo>
                  <a:lnTo>
                    <a:pt x="91" y="132"/>
                  </a:lnTo>
                  <a:lnTo>
                    <a:pt x="85" y="148"/>
                  </a:lnTo>
                  <a:lnTo>
                    <a:pt x="49" y="222"/>
                  </a:lnTo>
                  <a:close/>
                </a:path>
              </a:pathLst>
            </a:custGeom>
            <a:solidFill>
              <a:srgbClr val="000000"/>
            </a:solidFill>
            <a:ln w="9525">
              <a:noFill/>
              <a:round/>
              <a:headEnd/>
              <a:tailEnd/>
            </a:ln>
          </p:spPr>
          <p:txBody>
            <a:bodyPr/>
            <a:lstStyle/>
            <a:p>
              <a:endParaRPr lang="ru-RU"/>
            </a:p>
          </p:txBody>
        </p:sp>
      </p:gr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Rectangle 2"/>
          <p:cNvSpPr>
            <a:spLocks noGrp="1" noChangeArrowheads="1"/>
          </p:cNvSpPr>
          <p:nvPr>
            <p:ph type="title"/>
          </p:nvPr>
        </p:nvSpPr>
        <p:spPr/>
        <p:txBody>
          <a:bodyPr/>
          <a:lstStyle/>
          <a:p>
            <a:r>
              <a:rPr lang="en-US"/>
              <a:t>Assemblies</a:t>
            </a:r>
            <a:r>
              <a:rPr lang="en-US" sz="4000"/>
              <a:t/>
            </a:r>
            <a:br>
              <a:rPr lang="en-US" sz="4000"/>
            </a:br>
            <a:r>
              <a:rPr lang="en-US" sz="3200"/>
              <a:t>Metadata</a:t>
            </a:r>
          </a:p>
        </p:txBody>
      </p:sp>
      <p:sp>
        <p:nvSpPr>
          <p:cNvPr id="1527812" name="Rectangle 4"/>
          <p:cNvSpPr>
            <a:spLocks noGrp="1" noChangeArrowheads="1"/>
          </p:cNvSpPr>
          <p:nvPr>
            <p:ph type="body" sz="half" idx="1"/>
          </p:nvPr>
        </p:nvSpPr>
        <p:spPr>
          <a:xfrm>
            <a:off x="457200" y="1905000"/>
            <a:ext cx="8229600" cy="4495800"/>
          </a:xfrm>
        </p:spPr>
        <p:txBody>
          <a:bodyPr/>
          <a:lstStyle/>
          <a:p>
            <a:r>
              <a:rPr lang="en-US"/>
              <a:t>Key to simpler programming model</a:t>
            </a:r>
          </a:p>
          <a:p>
            <a:r>
              <a:rPr lang="en-US"/>
              <a:t>Generated automatically</a:t>
            </a:r>
          </a:p>
          <a:p>
            <a:pPr lvl="1"/>
            <a:r>
              <a:rPr lang="en-US"/>
              <a:t>Stored with code in executable file (.dll or .exe)</a:t>
            </a:r>
          </a:p>
          <a:p>
            <a:endParaRPr lang="en-US" sz="240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2"/>
          <p:cNvSpPr>
            <a:spLocks noGrp="1" noChangeArrowheads="1"/>
          </p:cNvSpPr>
          <p:nvPr>
            <p:ph type="title"/>
          </p:nvPr>
        </p:nvSpPr>
        <p:spPr>
          <a:xfrm>
            <a:off x="990600" y="457200"/>
            <a:ext cx="7772400" cy="1058863"/>
          </a:xfrm>
        </p:spPr>
        <p:txBody>
          <a:bodyPr/>
          <a:lstStyle/>
          <a:p>
            <a:r>
              <a:rPr lang="en-US"/>
              <a:t>Assemblies</a:t>
            </a:r>
            <a:r>
              <a:rPr lang="en-US" sz="4000"/>
              <a:t/>
            </a:r>
            <a:br>
              <a:rPr lang="en-US" sz="4000"/>
            </a:br>
            <a:r>
              <a:rPr lang="en-US" sz="3200"/>
              <a:t>Metadata: Creation and Use</a:t>
            </a:r>
          </a:p>
        </p:txBody>
      </p:sp>
      <p:sp>
        <p:nvSpPr>
          <p:cNvPr id="1531907" name="Rectangle 3"/>
          <p:cNvSpPr>
            <a:spLocks noChangeArrowheads="1"/>
          </p:cNvSpPr>
          <p:nvPr/>
        </p:nvSpPr>
        <p:spPr bwMode="auto">
          <a:xfrm>
            <a:off x="3714750" y="3810000"/>
            <a:ext cx="1600200" cy="1600200"/>
          </a:xfrm>
          <a:prstGeom prst="rect">
            <a:avLst/>
          </a:prstGeom>
          <a:solidFill>
            <a:schemeClr val="folHlink"/>
          </a:solidFill>
          <a:ln w="19050">
            <a:solidFill>
              <a:schemeClr val="tx2"/>
            </a:solidFill>
            <a:miter lim="800000"/>
            <a:headEnd/>
            <a:tailEnd/>
          </a:ln>
          <a:effectLst/>
        </p:spPr>
        <p:txBody>
          <a:bodyPr wrap="none" anchor="ctr"/>
          <a:lstStyle/>
          <a:p>
            <a:r>
              <a:rPr lang="en-US" sz="2400">
                <a:solidFill>
                  <a:schemeClr val="tx2"/>
                </a:solidFill>
              </a:rPr>
              <a:t>Assembly</a:t>
            </a:r>
          </a:p>
          <a:p>
            <a:r>
              <a:rPr lang="en-US">
                <a:solidFill>
                  <a:schemeClr val="tx2"/>
                </a:solidFill>
              </a:rPr>
              <a:t>(Manifest, </a:t>
            </a:r>
            <a:br>
              <a:rPr lang="en-US">
                <a:solidFill>
                  <a:schemeClr val="tx2"/>
                </a:solidFill>
              </a:rPr>
            </a:br>
            <a:r>
              <a:rPr lang="en-US">
                <a:solidFill>
                  <a:schemeClr val="tx2"/>
                </a:solidFill>
              </a:rPr>
              <a:t>metadata</a:t>
            </a:r>
          </a:p>
          <a:p>
            <a:r>
              <a:rPr lang="en-US">
                <a:solidFill>
                  <a:schemeClr val="tx2"/>
                </a:solidFill>
              </a:rPr>
              <a:t>and code)</a:t>
            </a:r>
          </a:p>
        </p:txBody>
      </p:sp>
      <p:sp>
        <p:nvSpPr>
          <p:cNvPr id="1531908" name="Oval 4"/>
          <p:cNvSpPr>
            <a:spLocks noChangeArrowheads="1"/>
          </p:cNvSpPr>
          <p:nvPr/>
        </p:nvSpPr>
        <p:spPr bwMode="auto">
          <a:xfrm>
            <a:off x="6505575" y="3429000"/>
            <a:ext cx="1524000" cy="609600"/>
          </a:xfrm>
          <a:prstGeom prst="ellipse">
            <a:avLst/>
          </a:prstGeom>
          <a:solidFill>
            <a:schemeClr val="hlink"/>
          </a:solidFill>
          <a:ln w="9525">
            <a:solidFill>
              <a:schemeClr val="tx1"/>
            </a:solidFill>
            <a:round/>
            <a:headEnd/>
            <a:tailEnd/>
          </a:ln>
          <a:effectLst/>
        </p:spPr>
        <p:txBody>
          <a:bodyPr wrap="none" anchor="ctr"/>
          <a:lstStyle/>
          <a:p>
            <a:r>
              <a:rPr lang="en-US" sz="2000"/>
              <a:t>Debugger</a:t>
            </a:r>
          </a:p>
        </p:txBody>
      </p:sp>
      <p:sp>
        <p:nvSpPr>
          <p:cNvPr id="1531909" name="Oval 5"/>
          <p:cNvSpPr>
            <a:spLocks noChangeArrowheads="1"/>
          </p:cNvSpPr>
          <p:nvPr/>
        </p:nvSpPr>
        <p:spPr bwMode="auto">
          <a:xfrm>
            <a:off x="923925" y="5257800"/>
            <a:ext cx="1981200" cy="685800"/>
          </a:xfrm>
          <a:prstGeom prst="ellipse">
            <a:avLst/>
          </a:prstGeom>
          <a:solidFill>
            <a:schemeClr val="hlink"/>
          </a:solidFill>
          <a:ln w="9525">
            <a:solidFill>
              <a:schemeClr val="tx1"/>
            </a:solidFill>
            <a:round/>
            <a:headEnd/>
            <a:tailEnd/>
          </a:ln>
          <a:effectLst/>
        </p:spPr>
        <p:txBody>
          <a:bodyPr wrap="none" anchor="ctr"/>
          <a:lstStyle/>
          <a:p>
            <a:r>
              <a:rPr lang="en-US" sz="2000"/>
              <a:t>Schema </a:t>
            </a:r>
          </a:p>
          <a:p>
            <a:r>
              <a:rPr lang="en-US" sz="2000"/>
              <a:t>Generator</a:t>
            </a:r>
          </a:p>
        </p:txBody>
      </p:sp>
      <p:sp>
        <p:nvSpPr>
          <p:cNvPr id="1531910" name="Oval 6"/>
          <p:cNvSpPr>
            <a:spLocks noChangeArrowheads="1"/>
          </p:cNvSpPr>
          <p:nvPr/>
        </p:nvSpPr>
        <p:spPr bwMode="auto">
          <a:xfrm>
            <a:off x="6505575" y="4267200"/>
            <a:ext cx="1524000" cy="609600"/>
          </a:xfrm>
          <a:prstGeom prst="ellipse">
            <a:avLst/>
          </a:prstGeom>
          <a:solidFill>
            <a:schemeClr val="hlink"/>
          </a:solidFill>
          <a:ln w="9525">
            <a:solidFill>
              <a:schemeClr val="tx1"/>
            </a:solidFill>
            <a:round/>
            <a:headEnd/>
            <a:tailEnd/>
          </a:ln>
          <a:effectLst/>
        </p:spPr>
        <p:txBody>
          <a:bodyPr wrap="none" anchor="ctr"/>
          <a:lstStyle/>
          <a:p>
            <a:r>
              <a:rPr lang="en-US" sz="2000"/>
              <a:t>Profiler</a:t>
            </a:r>
          </a:p>
        </p:txBody>
      </p:sp>
      <p:sp>
        <p:nvSpPr>
          <p:cNvPr id="1531911" name="Oval 7"/>
          <p:cNvSpPr>
            <a:spLocks noChangeArrowheads="1"/>
          </p:cNvSpPr>
          <p:nvPr/>
        </p:nvSpPr>
        <p:spPr bwMode="auto">
          <a:xfrm>
            <a:off x="1028700" y="3200400"/>
            <a:ext cx="1771650" cy="762000"/>
          </a:xfrm>
          <a:prstGeom prst="ellipse">
            <a:avLst/>
          </a:prstGeom>
          <a:solidFill>
            <a:schemeClr val="hlink"/>
          </a:solidFill>
          <a:ln w="9525">
            <a:solidFill>
              <a:schemeClr val="tx1"/>
            </a:solidFill>
            <a:round/>
            <a:headEnd/>
            <a:tailEnd/>
          </a:ln>
          <a:effectLst/>
        </p:spPr>
        <p:txBody>
          <a:bodyPr wrap="none" anchor="ctr"/>
          <a:lstStyle/>
          <a:p>
            <a:r>
              <a:rPr lang="en-US" sz="2000"/>
              <a:t>Other</a:t>
            </a:r>
          </a:p>
          <a:p>
            <a:r>
              <a:rPr lang="en-US" sz="2000"/>
              <a:t>Compiler</a:t>
            </a:r>
          </a:p>
        </p:txBody>
      </p:sp>
      <p:sp>
        <p:nvSpPr>
          <p:cNvPr id="1531912" name="Oval 8"/>
          <p:cNvSpPr>
            <a:spLocks noChangeArrowheads="1"/>
          </p:cNvSpPr>
          <p:nvPr/>
        </p:nvSpPr>
        <p:spPr bwMode="auto">
          <a:xfrm>
            <a:off x="6076950" y="5181600"/>
            <a:ext cx="2381250" cy="609600"/>
          </a:xfrm>
          <a:prstGeom prst="ellipse">
            <a:avLst/>
          </a:prstGeom>
          <a:solidFill>
            <a:schemeClr val="hlink"/>
          </a:solidFill>
          <a:ln w="9525">
            <a:solidFill>
              <a:schemeClr val="tx1"/>
            </a:solidFill>
            <a:round/>
            <a:headEnd/>
            <a:tailEnd/>
          </a:ln>
          <a:effectLst/>
        </p:spPr>
        <p:txBody>
          <a:bodyPr wrap="none" anchor="ctr"/>
          <a:lstStyle/>
          <a:p>
            <a:r>
              <a:rPr lang="en-US" sz="2000"/>
              <a:t>Proxy Generator</a:t>
            </a:r>
          </a:p>
        </p:txBody>
      </p:sp>
      <p:sp>
        <p:nvSpPr>
          <p:cNvPr id="1531913" name="Oval 9"/>
          <p:cNvSpPr>
            <a:spLocks noChangeArrowheads="1"/>
          </p:cNvSpPr>
          <p:nvPr/>
        </p:nvSpPr>
        <p:spPr bwMode="auto">
          <a:xfrm>
            <a:off x="962025" y="4267200"/>
            <a:ext cx="1905000" cy="609600"/>
          </a:xfrm>
          <a:prstGeom prst="ellipse">
            <a:avLst/>
          </a:prstGeom>
          <a:solidFill>
            <a:schemeClr val="hlink"/>
          </a:solidFill>
          <a:ln w="9525">
            <a:solidFill>
              <a:schemeClr val="tx1"/>
            </a:solidFill>
            <a:round/>
            <a:headEnd/>
            <a:tailEnd/>
          </a:ln>
          <a:effectLst/>
        </p:spPr>
        <p:txBody>
          <a:bodyPr wrap="none" anchor="ctr"/>
          <a:lstStyle/>
          <a:p>
            <a:r>
              <a:rPr lang="en-US" sz="2000"/>
              <a:t>Type Browser</a:t>
            </a:r>
          </a:p>
        </p:txBody>
      </p:sp>
      <p:cxnSp>
        <p:nvCxnSpPr>
          <p:cNvPr id="1531914" name="AutoShape 10"/>
          <p:cNvCxnSpPr>
            <a:cxnSpLocks noChangeShapeType="1"/>
            <a:stCxn id="1531907" idx="1"/>
            <a:endCxn id="1531913" idx="6"/>
          </p:cNvCxnSpPr>
          <p:nvPr/>
        </p:nvCxnSpPr>
        <p:spPr bwMode="auto">
          <a:xfrm flipH="1" flipV="1">
            <a:off x="2867025" y="4572000"/>
            <a:ext cx="838200" cy="38100"/>
          </a:xfrm>
          <a:prstGeom prst="straightConnector1">
            <a:avLst/>
          </a:prstGeom>
          <a:noFill/>
          <a:ln w="25400">
            <a:solidFill>
              <a:schemeClr val="tx1"/>
            </a:solidFill>
            <a:prstDash val="sysDot"/>
            <a:round/>
            <a:headEnd type="none" w="sm" len="sm"/>
            <a:tailEnd type="triangle" w="med" len="lg"/>
          </a:ln>
          <a:effectLst/>
        </p:spPr>
      </p:cxnSp>
      <p:cxnSp>
        <p:nvCxnSpPr>
          <p:cNvPr id="1531915" name="AutoShape 11"/>
          <p:cNvCxnSpPr>
            <a:cxnSpLocks noChangeShapeType="1"/>
            <a:stCxn id="1531907" idx="3"/>
            <a:endCxn id="1531912" idx="1"/>
          </p:cNvCxnSpPr>
          <p:nvPr/>
        </p:nvCxnSpPr>
        <p:spPr bwMode="auto">
          <a:xfrm>
            <a:off x="5324475" y="4610100"/>
            <a:ext cx="1101725" cy="660400"/>
          </a:xfrm>
          <a:prstGeom prst="straightConnector1">
            <a:avLst/>
          </a:prstGeom>
          <a:noFill/>
          <a:ln w="25400">
            <a:solidFill>
              <a:schemeClr val="tx1"/>
            </a:solidFill>
            <a:prstDash val="sysDot"/>
            <a:round/>
            <a:headEnd type="none" w="sm" len="sm"/>
            <a:tailEnd type="triangle" w="med" len="lg"/>
          </a:ln>
          <a:effectLst/>
        </p:spPr>
      </p:cxnSp>
      <p:cxnSp>
        <p:nvCxnSpPr>
          <p:cNvPr id="1531916" name="AutoShape 12"/>
          <p:cNvCxnSpPr>
            <a:cxnSpLocks noChangeShapeType="1"/>
            <a:stCxn id="1531907" idx="3"/>
            <a:endCxn id="1531910" idx="2"/>
          </p:cNvCxnSpPr>
          <p:nvPr/>
        </p:nvCxnSpPr>
        <p:spPr bwMode="auto">
          <a:xfrm flipV="1">
            <a:off x="5324475" y="4572000"/>
            <a:ext cx="1181100" cy="38100"/>
          </a:xfrm>
          <a:prstGeom prst="straightConnector1">
            <a:avLst/>
          </a:prstGeom>
          <a:noFill/>
          <a:ln w="25400">
            <a:solidFill>
              <a:schemeClr val="tx1"/>
            </a:solidFill>
            <a:prstDash val="sysDot"/>
            <a:round/>
            <a:headEnd type="none" w="sm" len="sm"/>
            <a:tailEnd type="triangle" w="med" len="lg"/>
          </a:ln>
          <a:effectLst/>
        </p:spPr>
      </p:cxnSp>
      <p:cxnSp>
        <p:nvCxnSpPr>
          <p:cNvPr id="1531917" name="AutoShape 13"/>
          <p:cNvCxnSpPr>
            <a:cxnSpLocks noChangeShapeType="1"/>
            <a:stCxn id="1531907" idx="3"/>
            <a:endCxn id="1531908" idx="2"/>
          </p:cNvCxnSpPr>
          <p:nvPr/>
        </p:nvCxnSpPr>
        <p:spPr bwMode="auto">
          <a:xfrm flipV="1">
            <a:off x="5324475" y="3733800"/>
            <a:ext cx="1181100" cy="876300"/>
          </a:xfrm>
          <a:prstGeom prst="straightConnector1">
            <a:avLst/>
          </a:prstGeom>
          <a:noFill/>
          <a:ln w="25400">
            <a:solidFill>
              <a:schemeClr val="tx1"/>
            </a:solidFill>
            <a:prstDash val="sysDot"/>
            <a:round/>
            <a:headEnd type="none" w="sm" len="sm"/>
            <a:tailEnd type="triangle" w="med" len="lg"/>
          </a:ln>
          <a:effectLst/>
        </p:spPr>
      </p:cxnSp>
      <p:cxnSp>
        <p:nvCxnSpPr>
          <p:cNvPr id="1531918" name="AutoShape 14"/>
          <p:cNvCxnSpPr>
            <a:cxnSpLocks noChangeShapeType="1"/>
            <a:stCxn id="1531907" idx="1"/>
            <a:endCxn id="1531909" idx="6"/>
          </p:cNvCxnSpPr>
          <p:nvPr/>
        </p:nvCxnSpPr>
        <p:spPr bwMode="auto">
          <a:xfrm flipH="1">
            <a:off x="2905125" y="4610100"/>
            <a:ext cx="800100" cy="990600"/>
          </a:xfrm>
          <a:prstGeom prst="straightConnector1">
            <a:avLst/>
          </a:prstGeom>
          <a:noFill/>
          <a:ln w="25400">
            <a:solidFill>
              <a:schemeClr val="tx1"/>
            </a:solidFill>
            <a:prstDash val="sysDot"/>
            <a:round/>
            <a:headEnd type="none" w="sm" len="sm"/>
            <a:tailEnd type="triangle" w="med" len="lg"/>
          </a:ln>
          <a:effectLst/>
        </p:spPr>
      </p:cxnSp>
      <p:sp>
        <p:nvSpPr>
          <p:cNvPr id="1531919" name="Oval 15"/>
          <p:cNvSpPr>
            <a:spLocks noChangeArrowheads="1"/>
          </p:cNvSpPr>
          <p:nvPr/>
        </p:nvSpPr>
        <p:spPr bwMode="auto">
          <a:xfrm>
            <a:off x="3752850" y="2971800"/>
            <a:ext cx="1524000" cy="609600"/>
          </a:xfrm>
          <a:prstGeom prst="ellipse">
            <a:avLst/>
          </a:prstGeom>
          <a:solidFill>
            <a:schemeClr val="folHlink"/>
          </a:solidFill>
          <a:ln w="19050">
            <a:solidFill>
              <a:schemeClr val="tx2"/>
            </a:solidFill>
            <a:round/>
            <a:headEnd/>
            <a:tailEnd/>
          </a:ln>
          <a:effectLst/>
        </p:spPr>
        <p:txBody>
          <a:bodyPr wrap="none" anchor="ctr"/>
          <a:lstStyle/>
          <a:p>
            <a:r>
              <a:rPr lang="en-US" sz="2000"/>
              <a:t>Compiler</a:t>
            </a:r>
          </a:p>
        </p:txBody>
      </p:sp>
      <p:sp>
        <p:nvSpPr>
          <p:cNvPr id="1531920" name="Rectangle 16"/>
          <p:cNvSpPr>
            <a:spLocks noChangeArrowheads="1"/>
          </p:cNvSpPr>
          <p:nvPr/>
        </p:nvSpPr>
        <p:spPr bwMode="auto">
          <a:xfrm>
            <a:off x="3714750" y="1905000"/>
            <a:ext cx="1600200" cy="762000"/>
          </a:xfrm>
          <a:prstGeom prst="rect">
            <a:avLst/>
          </a:prstGeom>
          <a:solidFill>
            <a:schemeClr val="folHlink"/>
          </a:solidFill>
          <a:ln w="19050">
            <a:solidFill>
              <a:schemeClr val="tx2"/>
            </a:solidFill>
            <a:miter lim="800000"/>
            <a:headEnd/>
            <a:tailEnd/>
          </a:ln>
          <a:effectLst/>
        </p:spPr>
        <p:txBody>
          <a:bodyPr wrap="none" anchor="ctr"/>
          <a:lstStyle/>
          <a:p>
            <a:r>
              <a:rPr lang="en-US" sz="2000"/>
              <a:t>Source</a:t>
            </a:r>
          </a:p>
          <a:p>
            <a:r>
              <a:rPr lang="en-US" sz="2000"/>
              <a:t>Code</a:t>
            </a:r>
          </a:p>
        </p:txBody>
      </p:sp>
      <p:sp>
        <p:nvSpPr>
          <p:cNvPr id="1531921" name="Line 17"/>
          <p:cNvSpPr>
            <a:spLocks noChangeShapeType="1"/>
          </p:cNvSpPr>
          <p:nvPr/>
        </p:nvSpPr>
        <p:spPr bwMode="auto">
          <a:xfrm>
            <a:off x="4514850" y="2667000"/>
            <a:ext cx="0" cy="228600"/>
          </a:xfrm>
          <a:prstGeom prst="line">
            <a:avLst/>
          </a:prstGeom>
          <a:noFill/>
          <a:ln w="12700">
            <a:solidFill>
              <a:schemeClr val="tx1"/>
            </a:solidFill>
            <a:round/>
            <a:headEnd type="none" w="sm" len="sm"/>
            <a:tailEnd type="triangle" w="med" len="med"/>
          </a:ln>
          <a:effectLst/>
        </p:spPr>
        <p:txBody>
          <a:bodyPr/>
          <a:lstStyle/>
          <a:p>
            <a:endParaRPr lang="ru-RU"/>
          </a:p>
        </p:txBody>
      </p:sp>
      <p:sp>
        <p:nvSpPr>
          <p:cNvPr id="1531922" name="Line 18"/>
          <p:cNvSpPr>
            <a:spLocks noChangeShapeType="1"/>
          </p:cNvSpPr>
          <p:nvPr/>
        </p:nvSpPr>
        <p:spPr bwMode="auto">
          <a:xfrm flipH="1">
            <a:off x="4514850" y="3581400"/>
            <a:ext cx="0" cy="228600"/>
          </a:xfrm>
          <a:prstGeom prst="line">
            <a:avLst/>
          </a:prstGeom>
          <a:noFill/>
          <a:ln w="12700">
            <a:solidFill>
              <a:schemeClr val="tx1"/>
            </a:solidFill>
            <a:round/>
            <a:headEnd type="none" w="sm" len="sm"/>
            <a:tailEnd type="triangle" w="med" len="med"/>
          </a:ln>
          <a:effectLst/>
        </p:spPr>
        <p:txBody>
          <a:bodyPr/>
          <a:lstStyle/>
          <a:p>
            <a:endParaRPr lang="ru-RU"/>
          </a:p>
        </p:txBody>
      </p:sp>
      <p:sp>
        <p:nvSpPr>
          <p:cNvPr id="1531923" name="Rectangle 19"/>
          <p:cNvSpPr>
            <a:spLocks noChangeArrowheads="1"/>
          </p:cNvSpPr>
          <p:nvPr/>
        </p:nvSpPr>
        <p:spPr bwMode="auto">
          <a:xfrm>
            <a:off x="3562350" y="5638800"/>
            <a:ext cx="1905000" cy="762000"/>
          </a:xfrm>
          <a:prstGeom prst="rect">
            <a:avLst/>
          </a:prstGeom>
          <a:solidFill>
            <a:schemeClr val="folHlink"/>
          </a:solidFill>
          <a:ln w="19050">
            <a:solidFill>
              <a:schemeClr val="tx2"/>
            </a:solidFill>
            <a:miter lim="800000"/>
            <a:headEnd/>
            <a:tailEnd/>
          </a:ln>
          <a:effectLst/>
        </p:spPr>
        <p:txBody>
          <a:bodyPr wrap="none" anchor="ctr"/>
          <a:lstStyle/>
          <a:p>
            <a:r>
              <a:rPr lang="en-US" sz="2000"/>
              <a:t>XML encoding</a:t>
            </a:r>
          </a:p>
          <a:p>
            <a:r>
              <a:rPr lang="en-US" sz="1600"/>
              <a:t>(WSDL)</a:t>
            </a:r>
          </a:p>
        </p:txBody>
      </p:sp>
      <p:sp>
        <p:nvSpPr>
          <p:cNvPr id="1531924" name="Line 20"/>
          <p:cNvSpPr>
            <a:spLocks noChangeShapeType="1"/>
          </p:cNvSpPr>
          <p:nvPr/>
        </p:nvSpPr>
        <p:spPr bwMode="auto">
          <a:xfrm>
            <a:off x="4514850" y="5410200"/>
            <a:ext cx="0" cy="228600"/>
          </a:xfrm>
          <a:prstGeom prst="line">
            <a:avLst/>
          </a:prstGeom>
          <a:noFill/>
          <a:ln w="12700">
            <a:solidFill>
              <a:schemeClr val="tx1"/>
            </a:solidFill>
            <a:round/>
            <a:headEnd type="none" w="sm" len="sm"/>
            <a:tailEnd type="triangle" w="med" len="med"/>
          </a:ln>
          <a:effectLst/>
        </p:spPr>
        <p:txBody>
          <a:bodyPr/>
          <a:lstStyle/>
          <a:p>
            <a:endParaRPr lang="ru-RU"/>
          </a:p>
        </p:txBody>
      </p:sp>
      <p:sp>
        <p:nvSpPr>
          <p:cNvPr id="1531925" name="Oval 21"/>
          <p:cNvSpPr>
            <a:spLocks noChangeArrowheads="1"/>
          </p:cNvSpPr>
          <p:nvPr/>
        </p:nvSpPr>
        <p:spPr bwMode="auto">
          <a:xfrm>
            <a:off x="895350" y="2133600"/>
            <a:ext cx="2038350" cy="762000"/>
          </a:xfrm>
          <a:prstGeom prst="ellipse">
            <a:avLst/>
          </a:prstGeom>
          <a:solidFill>
            <a:schemeClr val="hlink"/>
          </a:solidFill>
          <a:ln w="9525">
            <a:solidFill>
              <a:schemeClr val="tx1"/>
            </a:solidFill>
            <a:round/>
            <a:headEnd/>
            <a:tailEnd/>
          </a:ln>
          <a:effectLst/>
        </p:spPr>
        <p:txBody>
          <a:bodyPr wrap="none" anchor="ctr"/>
          <a:lstStyle/>
          <a:p>
            <a:r>
              <a:rPr lang="en-US" sz="2000"/>
              <a:t>Serialization</a:t>
            </a:r>
          </a:p>
          <a:p>
            <a:r>
              <a:rPr lang="en-US"/>
              <a:t>(e.g. SOAP)</a:t>
            </a:r>
          </a:p>
        </p:txBody>
      </p:sp>
      <p:sp>
        <p:nvSpPr>
          <p:cNvPr id="1531926" name="Oval 22"/>
          <p:cNvSpPr>
            <a:spLocks noChangeArrowheads="1"/>
          </p:cNvSpPr>
          <p:nvPr/>
        </p:nvSpPr>
        <p:spPr bwMode="auto">
          <a:xfrm>
            <a:off x="6505575" y="2590800"/>
            <a:ext cx="1524000" cy="609600"/>
          </a:xfrm>
          <a:prstGeom prst="ellipse">
            <a:avLst/>
          </a:prstGeom>
          <a:solidFill>
            <a:schemeClr val="hlink"/>
          </a:solidFill>
          <a:ln w="9525">
            <a:solidFill>
              <a:schemeClr val="tx1"/>
            </a:solidFill>
            <a:round/>
            <a:headEnd/>
            <a:tailEnd/>
          </a:ln>
          <a:effectLst/>
        </p:spPr>
        <p:txBody>
          <a:bodyPr wrap="none" anchor="ctr"/>
          <a:lstStyle/>
          <a:p>
            <a:r>
              <a:rPr lang="en-US" sz="2000"/>
              <a:t>Designers</a:t>
            </a:r>
          </a:p>
        </p:txBody>
      </p:sp>
      <p:cxnSp>
        <p:nvCxnSpPr>
          <p:cNvPr id="1531927" name="AutoShape 23"/>
          <p:cNvCxnSpPr>
            <a:cxnSpLocks noChangeShapeType="1"/>
            <a:stCxn id="1531907" idx="3"/>
            <a:endCxn id="1531926" idx="2"/>
          </p:cNvCxnSpPr>
          <p:nvPr/>
        </p:nvCxnSpPr>
        <p:spPr bwMode="auto">
          <a:xfrm flipV="1">
            <a:off x="5324475" y="2895600"/>
            <a:ext cx="1181100" cy="1714500"/>
          </a:xfrm>
          <a:prstGeom prst="straightConnector1">
            <a:avLst/>
          </a:prstGeom>
          <a:noFill/>
          <a:ln w="25400">
            <a:solidFill>
              <a:schemeClr val="tx1"/>
            </a:solidFill>
            <a:prstDash val="sysDot"/>
            <a:round/>
            <a:headEnd type="none" w="sm" len="sm"/>
            <a:tailEnd type="triangle" w="med" len="lg"/>
          </a:ln>
          <a:effectLst/>
        </p:spPr>
      </p:cxnSp>
      <p:sp>
        <p:nvSpPr>
          <p:cNvPr id="1531928" name="Oval 24"/>
          <p:cNvSpPr>
            <a:spLocks noChangeArrowheads="1"/>
          </p:cNvSpPr>
          <p:nvPr/>
        </p:nvSpPr>
        <p:spPr bwMode="auto">
          <a:xfrm>
            <a:off x="6505575" y="1752600"/>
            <a:ext cx="1524000" cy="609600"/>
          </a:xfrm>
          <a:prstGeom prst="ellipse">
            <a:avLst/>
          </a:prstGeom>
          <a:solidFill>
            <a:schemeClr val="hlink"/>
          </a:solidFill>
          <a:ln w="9525">
            <a:solidFill>
              <a:schemeClr val="tx1"/>
            </a:solidFill>
            <a:round/>
            <a:headEnd/>
            <a:tailEnd/>
          </a:ln>
          <a:effectLst/>
        </p:spPr>
        <p:txBody>
          <a:bodyPr wrap="none" anchor="ctr"/>
          <a:lstStyle/>
          <a:p>
            <a:r>
              <a:rPr lang="en-US" sz="2000"/>
              <a:t>Reflection</a:t>
            </a:r>
          </a:p>
        </p:txBody>
      </p:sp>
      <p:cxnSp>
        <p:nvCxnSpPr>
          <p:cNvPr id="1531929" name="AutoShape 25"/>
          <p:cNvCxnSpPr>
            <a:cxnSpLocks noChangeShapeType="1"/>
            <a:stCxn id="1531907" idx="3"/>
            <a:endCxn id="1531928" idx="2"/>
          </p:cNvCxnSpPr>
          <p:nvPr/>
        </p:nvCxnSpPr>
        <p:spPr bwMode="auto">
          <a:xfrm flipV="1">
            <a:off x="5324475" y="2057400"/>
            <a:ext cx="1181100" cy="2552700"/>
          </a:xfrm>
          <a:prstGeom prst="straightConnector1">
            <a:avLst/>
          </a:prstGeom>
          <a:noFill/>
          <a:ln w="25400">
            <a:solidFill>
              <a:schemeClr val="tx1"/>
            </a:solidFill>
            <a:prstDash val="sysDot"/>
            <a:round/>
            <a:headEnd type="none" w="sm" len="sm"/>
            <a:tailEnd type="triangle" w="med" len="lg"/>
          </a:ln>
          <a:effectLst/>
        </p:spPr>
      </p:cxnSp>
      <p:cxnSp>
        <p:nvCxnSpPr>
          <p:cNvPr id="1531930" name="AutoShape 26"/>
          <p:cNvCxnSpPr>
            <a:cxnSpLocks noChangeShapeType="1"/>
            <a:stCxn id="1531923" idx="1"/>
            <a:endCxn id="1531909" idx="6"/>
          </p:cNvCxnSpPr>
          <p:nvPr/>
        </p:nvCxnSpPr>
        <p:spPr bwMode="auto">
          <a:xfrm flipH="1" flipV="1">
            <a:off x="2905125" y="5600700"/>
            <a:ext cx="647700" cy="419100"/>
          </a:xfrm>
          <a:prstGeom prst="straightConnector1">
            <a:avLst/>
          </a:prstGeom>
          <a:noFill/>
          <a:ln w="25400">
            <a:solidFill>
              <a:schemeClr val="tx1"/>
            </a:solidFill>
            <a:prstDash val="sysDot"/>
            <a:round/>
            <a:headEnd type="none" w="sm" len="sm"/>
            <a:tailEnd type="triangle" w="med" len="lg"/>
          </a:ln>
          <a:effectLst/>
        </p:spPr>
      </p:cxnSp>
      <p:cxnSp>
        <p:nvCxnSpPr>
          <p:cNvPr id="1531931" name="AutoShape 27"/>
          <p:cNvCxnSpPr>
            <a:cxnSpLocks noChangeShapeType="1"/>
            <a:stCxn id="1531923" idx="3"/>
            <a:endCxn id="1531912" idx="2"/>
          </p:cNvCxnSpPr>
          <p:nvPr/>
        </p:nvCxnSpPr>
        <p:spPr bwMode="auto">
          <a:xfrm flipV="1">
            <a:off x="5476875" y="5486400"/>
            <a:ext cx="600075" cy="533400"/>
          </a:xfrm>
          <a:prstGeom prst="straightConnector1">
            <a:avLst/>
          </a:prstGeom>
          <a:noFill/>
          <a:ln w="25400">
            <a:solidFill>
              <a:schemeClr val="tx1"/>
            </a:solidFill>
            <a:prstDash val="sysDot"/>
            <a:round/>
            <a:headEnd type="none" w="sm" len="sm"/>
            <a:tailEnd type="triangle" w="med" len="lg"/>
          </a:ln>
          <a:effectLst/>
        </p:spPr>
      </p:cxnSp>
      <p:cxnSp>
        <p:nvCxnSpPr>
          <p:cNvPr id="1531932" name="AutoShape 28"/>
          <p:cNvCxnSpPr>
            <a:cxnSpLocks noChangeShapeType="1"/>
            <a:stCxn id="1531907" idx="1"/>
            <a:endCxn id="1531911" idx="6"/>
          </p:cNvCxnSpPr>
          <p:nvPr/>
        </p:nvCxnSpPr>
        <p:spPr bwMode="auto">
          <a:xfrm flipH="1" flipV="1">
            <a:off x="2800350" y="3581400"/>
            <a:ext cx="904875" cy="1028700"/>
          </a:xfrm>
          <a:prstGeom prst="straightConnector1">
            <a:avLst/>
          </a:prstGeom>
          <a:noFill/>
          <a:ln w="25400">
            <a:solidFill>
              <a:schemeClr val="tx1"/>
            </a:solidFill>
            <a:prstDash val="sysDot"/>
            <a:round/>
            <a:headEnd type="none" w="sm" len="sm"/>
            <a:tailEnd type="triangle" w="med" len="lg"/>
          </a:ln>
          <a:effectLst/>
        </p:spPr>
      </p:cxnSp>
      <p:cxnSp>
        <p:nvCxnSpPr>
          <p:cNvPr id="1531933" name="AutoShape 29"/>
          <p:cNvCxnSpPr>
            <a:cxnSpLocks noChangeShapeType="1"/>
            <a:stCxn id="1531907" idx="1"/>
            <a:endCxn id="1531925" idx="6"/>
          </p:cNvCxnSpPr>
          <p:nvPr/>
        </p:nvCxnSpPr>
        <p:spPr bwMode="auto">
          <a:xfrm flipH="1" flipV="1">
            <a:off x="2933700" y="2514600"/>
            <a:ext cx="771525" cy="2095500"/>
          </a:xfrm>
          <a:prstGeom prst="straightConnector1">
            <a:avLst/>
          </a:prstGeom>
          <a:noFill/>
          <a:ln w="25400">
            <a:solidFill>
              <a:schemeClr val="tx1"/>
            </a:solidFill>
            <a:prstDash val="sysDot"/>
            <a:round/>
            <a:headEnd type="none" w="sm" len="sm"/>
            <a:tailEnd type="triangle" w="med" len="lg"/>
          </a:ln>
          <a:effectLst/>
        </p:spPr>
      </p:cxn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Rectangle 2"/>
          <p:cNvSpPr>
            <a:spLocks noGrp="1" noChangeArrowheads="1"/>
          </p:cNvSpPr>
          <p:nvPr>
            <p:ph type="title"/>
          </p:nvPr>
        </p:nvSpPr>
        <p:spPr/>
        <p:txBody>
          <a:bodyPr/>
          <a:lstStyle/>
          <a:p>
            <a:r>
              <a:rPr lang="en-US"/>
              <a:t>Assemblies</a:t>
            </a:r>
            <a:r>
              <a:rPr lang="en-US" sz="4000"/>
              <a:t/>
            </a:r>
            <a:br>
              <a:rPr lang="en-US" sz="4000"/>
            </a:br>
            <a:r>
              <a:rPr lang="en-US" sz="3200"/>
              <a:t>Compilers Use Metadata</a:t>
            </a:r>
          </a:p>
        </p:txBody>
      </p:sp>
      <p:sp>
        <p:nvSpPr>
          <p:cNvPr id="1533956" name="Rectangle 4"/>
          <p:cNvSpPr>
            <a:spLocks noGrp="1" noChangeArrowheads="1"/>
          </p:cNvSpPr>
          <p:nvPr>
            <p:ph type="body" idx="1"/>
          </p:nvPr>
        </p:nvSpPr>
        <p:spPr/>
        <p:txBody>
          <a:bodyPr/>
          <a:lstStyle/>
          <a:p>
            <a:pPr>
              <a:lnSpc>
                <a:spcPct val="90000"/>
              </a:lnSpc>
              <a:spcBef>
                <a:spcPct val="25000"/>
              </a:spcBef>
            </a:pPr>
            <a:r>
              <a:rPr lang="en-US"/>
              <a:t>For cross-language data type import</a:t>
            </a:r>
          </a:p>
          <a:p>
            <a:pPr>
              <a:lnSpc>
                <a:spcPct val="90000"/>
              </a:lnSpc>
              <a:spcBef>
                <a:spcPct val="25000"/>
              </a:spcBef>
            </a:pPr>
            <a:r>
              <a:rPr lang="en-US"/>
              <a:t>Emit metadata with output code</a:t>
            </a:r>
          </a:p>
          <a:p>
            <a:pPr lvl="1">
              <a:lnSpc>
                <a:spcPct val="90000"/>
              </a:lnSpc>
              <a:spcBef>
                <a:spcPct val="25000"/>
              </a:spcBef>
            </a:pPr>
            <a:r>
              <a:rPr lang="en-US"/>
              <a:t>Describe types defined and used</a:t>
            </a:r>
          </a:p>
          <a:p>
            <a:pPr lvl="1">
              <a:lnSpc>
                <a:spcPct val="90000"/>
              </a:lnSpc>
              <a:spcBef>
                <a:spcPct val="25000"/>
              </a:spcBef>
            </a:pPr>
            <a:r>
              <a:rPr lang="en-US"/>
              <a:t>Record external assemblies referenced</a:t>
            </a:r>
          </a:p>
          <a:p>
            <a:pPr lvl="1">
              <a:lnSpc>
                <a:spcPct val="90000"/>
              </a:lnSpc>
              <a:spcBef>
                <a:spcPct val="25000"/>
              </a:spcBef>
            </a:pPr>
            <a:r>
              <a:rPr lang="en-US"/>
              <a:t>Record version information</a:t>
            </a:r>
          </a:p>
          <a:p>
            <a:pPr>
              <a:lnSpc>
                <a:spcPct val="90000"/>
              </a:lnSpc>
              <a:spcBef>
                <a:spcPct val="25000"/>
              </a:spcBef>
            </a:pPr>
            <a:r>
              <a:rPr lang="en-US"/>
              <a:t>Custom attributes can be used </a:t>
            </a:r>
          </a:p>
          <a:p>
            <a:pPr lvl="1">
              <a:lnSpc>
                <a:spcPct val="90000"/>
              </a:lnSpc>
              <a:spcBef>
                <a:spcPct val="25000"/>
              </a:spcBef>
            </a:pPr>
            <a:r>
              <a:rPr lang="en-US"/>
              <a:t>Obsolete</a:t>
            </a:r>
          </a:p>
          <a:p>
            <a:pPr lvl="1">
              <a:lnSpc>
                <a:spcPct val="90000"/>
              </a:lnSpc>
              <a:spcBef>
                <a:spcPct val="25000"/>
              </a:spcBef>
            </a:pPr>
            <a:r>
              <a:rPr lang="en-US"/>
              <a:t>CLS compliance</a:t>
            </a:r>
          </a:p>
          <a:p>
            <a:pPr lvl="1">
              <a:lnSpc>
                <a:spcPct val="90000"/>
              </a:lnSpc>
              <a:spcBef>
                <a:spcPct val="25000"/>
              </a:spcBef>
            </a:pPr>
            <a:r>
              <a:rPr lang="en-US"/>
              <a:t>Compiled for debugging</a:t>
            </a:r>
          </a:p>
          <a:p>
            <a:pPr lvl="1">
              <a:lnSpc>
                <a:spcPct val="90000"/>
              </a:lnSpc>
              <a:spcBef>
                <a:spcPct val="25000"/>
              </a:spcBef>
            </a:pPr>
            <a:r>
              <a:rPr lang="en-US"/>
              <a:t>Language-specific markers</a:t>
            </a:r>
            <a:endParaRPr lang="en-US">
              <a:latin typeface="Courier New" pitchFamily="49" charset="0"/>
            </a:endParaRPr>
          </a:p>
          <a:p>
            <a:pPr>
              <a:lnSpc>
                <a:spcPct val="90000"/>
              </a:lnSpc>
            </a:pPr>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2"/>
          <p:cNvSpPr>
            <a:spLocks noGrp="1" noChangeArrowheads="1"/>
          </p:cNvSpPr>
          <p:nvPr>
            <p:ph type="title"/>
          </p:nvPr>
        </p:nvSpPr>
        <p:spPr/>
        <p:txBody>
          <a:bodyPr/>
          <a:lstStyle/>
          <a:p>
            <a:r>
              <a:rPr lang="en-US"/>
              <a:t>Assemblies</a:t>
            </a:r>
            <a:r>
              <a:rPr lang="en-US" sz="4000"/>
              <a:t/>
            </a:r>
            <a:br>
              <a:rPr lang="en-US" sz="4000"/>
            </a:br>
            <a:r>
              <a:rPr lang="en-US" sz="3200"/>
              <a:t>Other Tools Use Metadata</a:t>
            </a:r>
          </a:p>
        </p:txBody>
      </p:sp>
      <p:sp>
        <p:nvSpPr>
          <p:cNvPr id="1536004" name="Rectangle 4"/>
          <p:cNvSpPr>
            <a:spLocks noGrp="1" noChangeArrowheads="1"/>
          </p:cNvSpPr>
          <p:nvPr>
            <p:ph type="body" idx="1"/>
          </p:nvPr>
        </p:nvSpPr>
        <p:spPr/>
        <p:txBody>
          <a:bodyPr/>
          <a:lstStyle/>
          <a:p>
            <a:pPr>
              <a:lnSpc>
                <a:spcPct val="80000"/>
              </a:lnSpc>
            </a:pPr>
            <a:r>
              <a:rPr lang="en-US"/>
              <a:t>Designer behavior </a:t>
            </a:r>
          </a:p>
          <a:p>
            <a:pPr lvl="1">
              <a:lnSpc>
                <a:spcPct val="80000"/>
              </a:lnSpc>
            </a:pPr>
            <a:r>
              <a:rPr lang="en-US"/>
              <a:t>Controlled by user-supplied attributes</a:t>
            </a:r>
          </a:p>
          <a:p>
            <a:pPr lvl="2">
              <a:lnSpc>
                <a:spcPct val="80000"/>
              </a:lnSpc>
            </a:pPr>
            <a:r>
              <a:rPr lang="en-US"/>
              <a:t>Category</a:t>
            </a:r>
          </a:p>
          <a:p>
            <a:pPr lvl="2">
              <a:lnSpc>
                <a:spcPct val="80000"/>
              </a:lnSpc>
            </a:pPr>
            <a:r>
              <a:rPr lang="en-US"/>
              <a:t>Description</a:t>
            </a:r>
          </a:p>
          <a:p>
            <a:pPr>
              <a:lnSpc>
                <a:spcPct val="80000"/>
              </a:lnSpc>
            </a:pPr>
            <a:r>
              <a:rPr lang="en-US"/>
              <a:t>Designer extensibility</a:t>
            </a:r>
          </a:p>
          <a:p>
            <a:pPr lvl="1">
              <a:lnSpc>
                <a:spcPct val="80000"/>
              </a:lnSpc>
            </a:pPr>
            <a:r>
              <a:rPr lang="en-US"/>
              <a:t>User-supplied attributes specify code to use</a:t>
            </a:r>
          </a:p>
          <a:p>
            <a:pPr lvl="2">
              <a:lnSpc>
                <a:spcPct val="80000"/>
              </a:lnSpc>
            </a:pPr>
            <a:r>
              <a:rPr lang="en-US"/>
              <a:t>Type converters</a:t>
            </a:r>
          </a:p>
          <a:p>
            <a:pPr lvl="2">
              <a:lnSpc>
                <a:spcPct val="80000"/>
              </a:lnSpc>
            </a:pPr>
            <a:r>
              <a:rPr lang="en-US"/>
              <a:t>Editors</a:t>
            </a:r>
          </a:p>
          <a:p>
            <a:pPr>
              <a:lnSpc>
                <a:spcPct val="80000"/>
              </a:lnSpc>
            </a:pPr>
            <a:r>
              <a:rPr lang="en-US"/>
              <a:t>Web methods marked by custom attribute</a:t>
            </a:r>
          </a:p>
          <a:p>
            <a:pPr>
              <a:lnSpc>
                <a:spcPct val="80000"/>
              </a:lnSpc>
            </a:pPr>
            <a:r>
              <a:rPr lang="en-US"/>
              <a:t>Type viewer</a:t>
            </a:r>
          </a:p>
          <a:p>
            <a:endParaRPr 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Grp="1" noChangeArrowheads="1"/>
          </p:cNvSpPr>
          <p:nvPr>
            <p:ph type="title"/>
          </p:nvPr>
        </p:nvSpPr>
        <p:spPr/>
        <p:txBody>
          <a:bodyPr/>
          <a:lstStyle/>
          <a:p>
            <a:r>
              <a:rPr lang="en-US"/>
              <a:t>Assemblies</a:t>
            </a:r>
            <a:br>
              <a:rPr lang="en-US"/>
            </a:br>
            <a:r>
              <a:rPr lang="en-US" sz="3200"/>
              <a:t>Global Assembly Cache</a:t>
            </a:r>
          </a:p>
        </p:txBody>
      </p:sp>
      <p:sp>
        <p:nvSpPr>
          <p:cNvPr id="1604611" name="Rectangle 3"/>
          <p:cNvSpPr>
            <a:spLocks noGrp="1" noChangeArrowheads="1"/>
          </p:cNvSpPr>
          <p:nvPr>
            <p:ph type="body" idx="1"/>
          </p:nvPr>
        </p:nvSpPr>
        <p:spPr/>
        <p:txBody>
          <a:bodyPr/>
          <a:lstStyle/>
          <a:p>
            <a:pPr>
              <a:lnSpc>
                <a:spcPct val="80000"/>
              </a:lnSpc>
            </a:pPr>
            <a:r>
              <a:rPr lang="en-US" sz="2400"/>
              <a:t>A set of assemblies that can be referenced by any application on a machine</a:t>
            </a:r>
          </a:p>
          <a:p>
            <a:pPr>
              <a:lnSpc>
                <a:spcPct val="80000"/>
              </a:lnSpc>
            </a:pPr>
            <a:r>
              <a:rPr lang="en-US" sz="2400"/>
              <a:t>Should be used only when needed</a:t>
            </a:r>
          </a:p>
          <a:p>
            <a:pPr lvl="1">
              <a:lnSpc>
                <a:spcPct val="80000"/>
              </a:lnSpc>
            </a:pPr>
            <a:r>
              <a:rPr lang="en-US" sz="2000"/>
              <a:t>Private assemblies are preferred</a:t>
            </a:r>
          </a:p>
          <a:p>
            <a:pPr>
              <a:lnSpc>
                <a:spcPct val="80000"/>
              </a:lnSpc>
            </a:pPr>
            <a:r>
              <a:rPr lang="en-US" sz="2400"/>
              <a:t>Located at </a:t>
            </a:r>
            <a:r>
              <a:rPr lang="en-US" sz="2400">
                <a:latin typeface="Lucida Console" pitchFamily="49" charset="0"/>
              </a:rPr>
              <a:t>%SystemRoot%\assembly</a:t>
            </a:r>
            <a:endParaRPr lang="en-US" sz="2400"/>
          </a:p>
          <a:p>
            <a:pPr>
              <a:lnSpc>
                <a:spcPct val="80000"/>
              </a:lnSpc>
            </a:pPr>
            <a:r>
              <a:rPr lang="en-US" sz="2400"/>
              <a:t>Add assemblies by</a:t>
            </a:r>
          </a:p>
          <a:p>
            <a:pPr lvl="1">
              <a:lnSpc>
                <a:spcPct val="80000"/>
              </a:lnSpc>
            </a:pPr>
            <a:r>
              <a:rPr lang="en-US" sz="2000"/>
              <a:t>Installer program</a:t>
            </a:r>
          </a:p>
          <a:p>
            <a:pPr lvl="1">
              <a:lnSpc>
                <a:spcPct val="80000"/>
              </a:lnSpc>
            </a:pPr>
            <a:r>
              <a:rPr lang="en-US" sz="2000">
                <a:latin typeface="Lucida Console" pitchFamily="49" charset="0"/>
              </a:rPr>
              <a:t>gacutil.exe</a:t>
            </a:r>
            <a:r>
              <a:rPr lang="en-US" sz="2000"/>
              <a:t> </a:t>
            </a:r>
          </a:p>
          <a:p>
            <a:pPr lvl="1">
              <a:lnSpc>
                <a:spcPct val="80000"/>
              </a:lnSpc>
            </a:pPr>
            <a:r>
              <a:rPr lang="en-US" sz="2000"/>
              <a:t>Windows Explorer</a:t>
            </a:r>
          </a:p>
          <a:p>
            <a:pPr lvl="2">
              <a:lnSpc>
                <a:spcPct val="80000"/>
              </a:lnSpc>
            </a:pPr>
            <a:r>
              <a:rPr lang="en-US" sz="1800"/>
              <a:t>Assembly Cache Viewer (</a:t>
            </a:r>
            <a:r>
              <a:rPr lang="en-US" sz="1800">
                <a:latin typeface="Lucida Console" pitchFamily="49" charset="0"/>
              </a:rPr>
              <a:t>shfusion.dll</a:t>
            </a:r>
            <a:r>
              <a:rPr lang="en-US" sz="1800"/>
              <a:t>) is a shell extension for GAC that is installed with the .NET Framework SDK</a:t>
            </a:r>
          </a:p>
          <a:p>
            <a:pPr lvl="1">
              <a:lnSpc>
                <a:spcPct val="80000"/>
              </a:lnSpc>
            </a:pPr>
            <a:r>
              <a:rPr lang="en-US" sz="2000"/>
              <a:t>.NET Framework Configuration Tool (</a:t>
            </a:r>
            <a:r>
              <a:rPr lang="en-US" sz="2000">
                <a:latin typeface="Lucida Console" pitchFamily="49" charset="0"/>
              </a:rPr>
              <a:t>mscorcfg.msc</a:t>
            </a:r>
            <a:r>
              <a:rPr lang="en-US" sz="2000"/>
              <a:t>)</a:t>
            </a:r>
          </a:p>
          <a:p>
            <a:pPr>
              <a:lnSpc>
                <a:spcPct val="80000"/>
              </a:lnSpc>
            </a:pPr>
            <a:r>
              <a:rPr lang="en-US" sz="2400"/>
              <a:t>Assembly must have a strong name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p:txBody>
          <a:bodyPr/>
          <a:lstStyle/>
          <a:p>
            <a:r>
              <a:rPr lang="en-US"/>
              <a:t>Assemblies</a:t>
            </a:r>
            <a:br>
              <a:rPr lang="en-US"/>
            </a:br>
            <a:r>
              <a:rPr lang="en-US" sz="3200"/>
              <a:t>MSIL</a:t>
            </a:r>
          </a:p>
        </p:txBody>
      </p:sp>
      <p:sp>
        <p:nvSpPr>
          <p:cNvPr id="1652739" name="Rectangle 3"/>
          <p:cNvSpPr>
            <a:spLocks noGrp="1" noChangeArrowheads="1"/>
          </p:cNvSpPr>
          <p:nvPr>
            <p:ph type="body" idx="1"/>
          </p:nvPr>
        </p:nvSpPr>
        <p:spPr/>
        <p:txBody>
          <a:bodyPr/>
          <a:lstStyle/>
          <a:p>
            <a:r>
              <a:rPr lang="en-US"/>
              <a:t>Microsoft Intermediate Language</a:t>
            </a:r>
          </a:p>
        </p:txBody>
      </p:sp>
      <p:sp>
        <p:nvSpPr>
          <p:cNvPr id="1652740" name="Text Box 4"/>
          <p:cNvSpPr txBox="1">
            <a:spLocks noChangeArrowheads="1"/>
          </p:cNvSpPr>
          <p:nvPr/>
        </p:nvSpPr>
        <p:spPr bwMode="auto">
          <a:xfrm>
            <a:off x="304800" y="2682875"/>
            <a:ext cx="8458200" cy="3032125"/>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gn="l"/>
            <a:r>
              <a:rPr lang="en-US">
                <a:latin typeface="Lucida Console" pitchFamily="49" charset="0"/>
              </a:rPr>
              <a:t>.assembly hello {}</a:t>
            </a:r>
          </a:p>
          <a:p>
            <a:pPr algn="l"/>
            <a:r>
              <a:rPr lang="en-US">
                <a:latin typeface="Lucida Console" pitchFamily="49" charset="0"/>
              </a:rPr>
              <a:t>.assembly extern mscorlib {}</a:t>
            </a:r>
          </a:p>
          <a:p>
            <a:pPr algn="l"/>
            <a:r>
              <a:rPr lang="en-US">
                <a:latin typeface="Lucida Console" pitchFamily="49" charset="0"/>
              </a:rPr>
              <a:t>.method static public void main() il managed {</a:t>
            </a:r>
          </a:p>
          <a:p>
            <a:pPr algn="l"/>
            <a:r>
              <a:rPr lang="en-US">
                <a:latin typeface="Lucida Console" pitchFamily="49" charset="0"/>
              </a:rPr>
              <a:t>  .entrypoint</a:t>
            </a:r>
          </a:p>
          <a:p>
            <a:pPr algn="l"/>
            <a:r>
              <a:rPr lang="en-US">
                <a:latin typeface="Lucida Console" pitchFamily="49" charset="0"/>
              </a:rPr>
              <a:t>  .maxstack 1</a:t>
            </a:r>
          </a:p>
          <a:p>
            <a:pPr algn="l"/>
            <a:r>
              <a:rPr lang="en-US">
                <a:latin typeface="Lucida Console" pitchFamily="49" charset="0"/>
              </a:rPr>
              <a:t>  ldstr "Hello World from IL!"</a:t>
            </a:r>
          </a:p>
          <a:p>
            <a:pPr algn="l"/>
            <a:r>
              <a:rPr lang="en-US">
                <a:latin typeface="Lucida Console" pitchFamily="49" charset="0"/>
              </a:rPr>
              <a:t>  call	void [mscorlib]System.Console::WriteLine(class                </a:t>
            </a:r>
          </a:p>
          <a:p>
            <a:pPr algn="l"/>
            <a:r>
              <a:rPr lang="en-US">
                <a:latin typeface="Lucida Console" pitchFamily="49" charset="0"/>
              </a:rPr>
              <a:t>                                           System.String)</a:t>
            </a:r>
          </a:p>
          <a:p>
            <a:pPr algn="l"/>
            <a:r>
              <a:rPr lang="en-US">
                <a:latin typeface="Lucida Console" pitchFamily="49" charset="0"/>
              </a:rPr>
              <a:t>  ret</a:t>
            </a:r>
          </a:p>
          <a:p>
            <a:pPr algn="l"/>
            <a:r>
              <a:rPr lang="en-US">
                <a:latin typeface="Lucida Console" pitchFamily="49" charset="0"/>
              </a:rPr>
              <a:t>}</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654012"/>
            <a:ext cx="9144001" cy="560173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
          <p:cNvSpPr>
            <a:spLocks noGrp="1" noChangeArrowheads="1"/>
          </p:cNvSpPr>
          <p:nvPr>
            <p:ph type="title"/>
          </p:nvPr>
        </p:nvSpPr>
        <p:spPr/>
        <p:txBody>
          <a:bodyPr/>
          <a:lstStyle/>
          <a:p>
            <a:r>
              <a:rPr lang="en-US"/>
              <a:t>Assemblies</a:t>
            </a:r>
            <a:br>
              <a:rPr lang="en-US"/>
            </a:br>
            <a:r>
              <a:rPr lang="en-US" sz="3200"/>
              <a:t>MSIL</a:t>
            </a:r>
          </a:p>
        </p:txBody>
      </p:sp>
      <p:sp>
        <p:nvSpPr>
          <p:cNvPr id="1653763" name="Rectangle 3"/>
          <p:cNvSpPr>
            <a:spLocks noGrp="1" noChangeArrowheads="1"/>
          </p:cNvSpPr>
          <p:nvPr>
            <p:ph type="body" idx="1"/>
          </p:nvPr>
        </p:nvSpPr>
        <p:spPr/>
        <p:txBody>
          <a:bodyPr/>
          <a:lstStyle/>
          <a:p>
            <a:r>
              <a:rPr lang="en-US"/>
              <a:t>Compiled with </a:t>
            </a:r>
            <a:r>
              <a:rPr lang="en-US">
                <a:latin typeface="Lucida Console" pitchFamily="49" charset="0"/>
              </a:rPr>
              <a:t>ilasm.exe</a:t>
            </a:r>
          </a:p>
          <a:p>
            <a:r>
              <a:rPr lang="en-US"/>
              <a:t>MSIL was designed for the CLR</a:t>
            </a:r>
          </a:p>
          <a:p>
            <a:pPr lvl="1"/>
            <a:r>
              <a:rPr lang="en-US"/>
              <a:t>Object-oriented (primitives are not special)</a:t>
            </a:r>
          </a:p>
          <a:p>
            <a:pPr lvl="1"/>
            <a:r>
              <a:rPr lang="en-US"/>
              <a:t>Designed for the Common Type System</a:t>
            </a:r>
          </a:p>
          <a:p>
            <a:pPr lvl="1"/>
            <a:r>
              <a:rPr lang="en-US"/>
              <a:t>Does not embed type information</a:t>
            </a:r>
          </a:p>
          <a:p>
            <a:r>
              <a:rPr lang="en-US"/>
              <a:t>See documentation in </a:t>
            </a:r>
            <a:br>
              <a:rPr lang="en-US"/>
            </a:br>
            <a:r>
              <a:rPr lang="en-US" sz="2000">
                <a:latin typeface="Lucida Console" pitchFamily="49" charset="0"/>
              </a:rPr>
              <a:t>C:\Program Files\Microsoft Visual Studio .NET\FrameworkSDK\Tool Developers Guide\docs</a:t>
            </a:r>
          </a:p>
          <a:p>
            <a:endParaRPr lang="en-US"/>
          </a:p>
          <a:p>
            <a:endParaRPr 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bwMode="ltGray">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zoom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lstStyle/>
          <a:p>
            <a:r>
              <a:rPr lang="en-US" dirty="0">
                <a:solidFill>
                  <a:schemeClr val="tx1"/>
                </a:solidFill>
              </a:rPr>
              <a:t>Web Services</a:t>
            </a:r>
            <a:br>
              <a:rPr lang="en-US" dirty="0">
                <a:solidFill>
                  <a:schemeClr val="tx1"/>
                </a:solidFill>
              </a:rPr>
            </a:br>
            <a:endParaRPr lang="en-US" sz="3200" dirty="0">
              <a:solidFill>
                <a:schemeClr val="tx1"/>
              </a:solidFill>
            </a:endParaRPr>
          </a:p>
        </p:txBody>
      </p:sp>
      <p:sp>
        <p:nvSpPr>
          <p:cNvPr id="1515534" name="Text Box 14"/>
          <p:cNvSpPr txBox="1">
            <a:spLocks noChangeArrowheads="1"/>
          </p:cNvSpPr>
          <p:nvPr/>
        </p:nvSpPr>
        <p:spPr bwMode="auto">
          <a:xfrm>
            <a:off x="4356100" y="5480050"/>
            <a:ext cx="184150" cy="396875"/>
          </a:xfrm>
          <a:prstGeom prst="rect">
            <a:avLst/>
          </a:prstGeom>
          <a:noFill/>
          <a:ln w="9525">
            <a:noFill/>
            <a:miter lim="800000"/>
            <a:headEnd/>
            <a:tailEnd/>
          </a:ln>
          <a:effectLst/>
        </p:spPr>
        <p:txBody>
          <a:bodyPr wrap="none">
            <a:spAutoFit/>
          </a:bodyPr>
          <a:lstStyle/>
          <a:p>
            <a:pPr eaLnBrk="1" hangingPunct="1"/>
            <a:endParaRPr lang="ru-RU" sz="2000"/>
          </a:p>
        </p:txBody>
      </p:sp>
      <p:pic>
        <p:nvPicPr>
          <p:cNvPr id="1515543" name="Picture 23" descr="tvandsystem_new  email"/>
          <p:cNvPicPr>
            <a:picLocks noChangeAspect="1" noChangeArrowheads="1"/>
          </p:cNvPicPr>
          <p:nvPr/>
        </p:nvPicPr>
        <p:blipFill>
          <a:blip r:embed="rId3" cstate="print"/>
          <a:srcRect/>
          <a:stretch>
            <a:fillRect/>
          </a:stretch>
        </p:blipFill>
        <p:spPr bwMode="auto">
          <a:xfrm>
            <a:off x="6799293" y="4122747"/>
            <a:ext cx="1004887" cy="1085850"/>
          </a:xfrm>
          <a:prstGeom prst="rect">
            <a:avLst/>
          </a:prstGeom>
          <a:noFill/>
        </p:spPr>
      </p:pic>
      <p:pic>
        <p:nvPicPr>
          <p:cNvPr id="1515544" name="Picture 24" descr="RIM Blackberry Internet pager"/>
          <p:cNvPicPr>
            <a:picLocks noChangeAspect="1" noChangeArrowheads="1"/>
          </p:cNvPicPr>
          <p:nvPr/>
        </p:nvPicPr>
        <p:blipFill>
          <a:blip r:embed="rId4" cstate="print"/>
          <a:srcRect/>
          <a:stretch>
            <a:fillRect/>
          </a:stretch>
        </p:blipFill>
        <p:spPr bwMode="auto">
          <a:xfrm>
            <a:off x="1285830" y="4889520"/>
            <a:ext cx="688975" cy="468313"/>
          </a:xfrm>
          <a:prstGeom prst="rect">
            <a:avLst/>
          </a:prstGeom>
          <a:noFill/>
        </p:spPr>
      </p:pic>
      <p:pic>
        <p:nvPicPr>
          <p:cNvPr id="1515545" name="Picture 25" descr="Woman OS46006"/>
          <p:cNvPicPr>
            <a:picLocks noChangeAspect="1" noChangeArrowheads="1"/>
          </p:cNvPicPr>
          <p:nvPr/>
        </p:nvPicPr>
        <p:blipFill>
          <a:blip r:embed="rId5" cstate="print"/>
          <a:srcRect/>
          <a:stretch>
            <a:fillRect/>
          </a:stretch>
        </p:blipFill>
        <p:spPr bwMode="auto">
          <a:xfrm>
            <a:off x="3951279" y="3452813"/>
            <a:ext cx="757237" cy="2457450"/>
          </a:xfrm>
          <a:prstGeom prst="rect">
            <a:avLst/>
          </a:prstGeom>
          <a:noFill/>
        </p:spPr>
      </p:pic>
      <p:sp>
        <p:nvSpPr>
          <p:cNvPr id="1515546" name="Text Box 26"/>
          <p:cNvSpPr txBox="1">
            <a:spLocks noChangeArrowheads="1"/>
          </p:cNvSpPr>
          <p:nvPr/>
        </p:nvSpPr>
        <p:spPr bwMode="black">
          <a:xfrm>
            <a:off x="4900617" y="3136896"/>
            <a:ext cx="287346" cy="492443"/>
          </a:xfrm>
          <a:prstGeom prst="rect">
            <a:avLst/>
          </a:prstGeom>
          <a:noFill/>
          <a:ln w="12700">
            <a:noFill/>
            <a:miter lim="800000"/>
            <a:headEnd type="none" w="sm" len="sm"/>
            <a:tailEnd type="none" w="sm" len="sm"/>
          </a:ln>
          <a:effectLst/>
        </p:spPr>
        <p:txBody>
          <a:bodyPr wrap="square" lIns="0" tIns="0" rIns="0" bIns="0">
            <a:spAutoFit/>
          </a:bodyPr>
          <a:lstStyle/>
          <a:p>
            <a:pPr algn="l"/>
            <a:r>
              <a:rPr lang="en-US" sz="3200" dirty="0">
                <a:cs typeface="Arial" charset="0"/>
              </a:rPr>
              <a:t>?</a:t>
            </a:r>
          </a:p>
        </p:txBody>
      </p:sp>
      <p:sp>
        <p:nvSpPr>
          <p:cNvPr id="1515547" name="Text Box 27"/>
          <p:cNvSpPr txBox="1">
            <a:spLocks noChangeArrowheads="1"/>
          </p:cNvSpPr>
          <p:nvPr/>
        </p:nvSpPr>
        <p:spPr bwMode="black">
          <a:xfrm>
            <a:off x="4827591" y="4013208"/>
            <a:ext cx="247650" cy="487363"/>
          </a:xfrm>
          <a:prstGeom prst="rect">
            <a:avLst/>
          </a:prstGeom>
          <a:noFill/>
          <a:ln w="12700">
            <a:noFill/>
            <a:miter lim="800000"/>
            <a:headEnd type="none" w="sm" len="sm"/>
            <a:tailEnd type="none" w="sm" len="sm"/>
          </a:ln>
          <a:effectLst/>
        </p:spPr>
        <p:txBody>
          <a:bodyPr wrap="none" lIns="0" tIns="0" rIns="0" bIns="0">
            <a:spAutoFit/>
          </a:bodyPr>
          <a:lstStyle/>
          <a:p>
            <a:pPr algn="l"/>
            <a:r>
              <a:rPr lang="en-US" sz="3200" dirty="0">
                <a:cs typeface="Arial" charset="0"/>
              </a:rPr>
              <a:t>?</a:t>
            </a:r>
          </a:p>
        </p:txBody>
      </p:sp>
      <p:sp>
        <p:nvSpPr>
          <p:cNvPr id="1515548" name="Text Box 28"/>
          <p:cNvSpPr txBox="1">
            <a:spLocks noChangeArrowheads="1"/>
          </p:cNvSpPr>
          <p:nvPr/>
        </p:nvSpPr>
        <p:spPr bwMode="black">
          <a:xfrm>
            <a:off x="3549636" y="3903669"/>
            <a:ext cx="287346" cy="492443"/>
          </a:xfrm>
          <a:prstGeom prst="rect">
            <a:avLst/>
          </a:prstGeom>
          <a:noFill/>
          <a:ln w="12700">
            <a:noFill/>
            <a:miter lim="800000"/>
            <a:headEnd type="none" w="sm" len="sm"/>
            <a:tailEnd type="none" w="sm" len="sm"/>
          </a:ln>
          <a:effectLst/>
        </p:spPr>
        <p:txBody>
          <a:bodyPr wrap="square" lIns="0" tIns="0" rIns="0" bIns="0">
            <a:spAutoFit/>
          </a:bodyPr>
          <a:lstStyle/>
          <a:p>
            <a:pPr algn="l"/>
            <a:r>
              <a:rPr lang="en-US" sz="3200" dirty="0">
                <a:cs typeface="Arial" charset="0"/>
              </a:rPr>
              <a:t>?</a:t>
            </a:r>
          </a:p>
        </p:txBody>
      </p:sp>
      <p:sp>
        <p:nvSpPr>
          <p:cNvPr id="1515549" name="Text Box 29"/>
          <p:cNvSpPr txBox="1">
            <a:spLocks noChangeArrowheads="1"/>
          </p:cNvSpPr>
          <p:nvPr/>
        </p:nvSpPr>
        <p:spPr bwMode="black">
          <a:xfrm>
            <a:off x="4097331" y="2917818"/>
            <a:ext cx="287346" cy="492443"/>
          </a:xfrm>
          <a:prstGeom prst="rect">
            <a:avLst/>
          </a:prstGeom>
          <a:noFill/>
          <a:ln w="12700">
            <a:noFill/>
            <a:miter lim="800000"/>
            <a:headEnd type="none" w="sm" len="sm"/>
            <a:tailEnd type="none" w="sm" len="sm"/>
          </a:ln>
          <a:effectLst/>
        </p:spPr>
        <p:txBody>
          <a:bodyPr wrap="square" lIns="0" tIns="0" rIns="0" bIns="0">
            <a:spAutoFit/>
          </a:bodyPr>
          <a:lstStyle/>
          <a:p>
            <a:pPr algn="l"/>
            <a:r>
              <a:rPr lang="en-US" sz="3200" dirty="0">
                <a:cs typeface="Arial" charset="0"/>
              </a:rPr>
              <a:t>?</a:t>
            </a:r>
          </a:p>
        </p:txBody>
      </p:sp>
      <p:pic>
        <p:nvPicPr>
          <p:cNvPr id="1515553" name="Picture 33" descr="Motorola Timeport P8167 cell phone"/>
          <p:cNvPicPr>
            <a:picLocks noChangeAspect="1" noChangeArrowheads="1"/>
          </p:cNvPicPr>
          <p:nvPr/>
        </p:nvPicPr>
        <p:blipFill>
          <a:blip r:embed="rId6" cstate="print">
            <a:lum bright="12000" contrast="6000"/>
          </a:blip>
          <a:srcRect/>
          <a:stretch>
            <a:fillRect/>
          </a:stretch>
        </p:blipFill>
        <p:spPr bwMode="auto">
          <a:xfrm>
            <a:off x="5229234" y="5619780"/>
            <a:ext cx="674687" cy="871538"/>
          </a:xfrm>
          <a:prstGeom prst="rect">
            <a:avLst/>
          </a:prstGeom>
          <a:noFill/>
        </p:spPr>
      </p:pic>
      <p:pic>
        <p:nvPicPr>
          <p:cNvPr id="1515554" name="Picture 34" descr="Compaq ipaq Pocket PC front"/>
          <p:cNvPicPr>
            <a:picLocks noChangeAspect="1" noChangeArrowheads="1"/>
          </p:cNvPicPr>
          <p:nvPr/>
        </p:nvPicPr>
        <p:blipFill>
          <a:blip r:embed="rId7" cstate="print"/>
          <a:srcRect/>
          <a:stretch>
            <a:fillRect/>
          </a:stretch>
        </p:blipFill>
        <p:spPr bwMode="auto">
          <a:xfrm>
            <a:off x="3038454" y="5765832"/>
            <a:ext cx="595313" cy="844550"/>
          </a:xfrm>
          <a:prstGeom prst="rect">
            <a:avLst/>
          </a:prstGeom>
          <a:noFill/>
        </p:spPr>
      </p:pic>
      <p:pic>
        <p:nvPicPr>
          <p:cNvPr id="1515555" name="Picture 35" descr="Compaq Presario 5000 w mon, speaker2_09-00"/>
          <p:cNvPicPr>
            <a:picLocks noChangeAspect="1" noChangeArrowheads="1"/>
          </p:cNvPicPr>
          <p:nvPr/>
        </p:nvPicPr>
        <p:blipFill>
          <a:blip r:embed="rId8" cstate="print"/>
          <a:srcRect/>
          <a:stretch>
            <a:fillRect/>
          </a:stretch>
        </p:blipFill>
        <p:spPr bwMode="auto">
          <a:xfrm>
            <a:off x="1176291" y="2990844"/>
            <a:ext cx="1889125" cy="1317625"/>
          </a:xfrm>
          <a:prstGeom prst="rect">
            <a:avLst/>
          </a:prstGeom>
          <a:noFill/>
        </p:spPr>
      </p:pic>
      <p:pic>
        <p:nvPicPr>
          <p:cNvPr id="1515556" name="Picture 36" descr="Compaq Presario 1400-Wireless Internet SMALLER"/>
          <p:cNvPicPr>
            <a:picLocks noChangeAspect="1" noChangeArrowheads="1"/>
          </p:cNvPicPr>
          <p:nvPr/>
        </p:nvPicPr>
        <p:blipFill>
          <a:blip r:embed="rId9" cstate="print"/>
          <a:srcRect/>
          <a:stretch>
            <a:fillRect/>
          </a:stretch>
        </p:blipFill>
        <p:spPr bwMode="auto">
          <a:xfrm>
            <a:off x="2636811" y="1384272"/>
            <a:ext cx="1100138" cy="1089025"/>
          </a:xfrm>
          <a:prstGeom prst="rect">
            <a:avLst/>
          </a:prstGeom>
          <a:noFill/>
        </p:spPr>
      </p:pic>
      <p:pic>
        <p:nvPicPr>
          <p:cNvPr id="1515557" name="Picture 37" descr="I-mac"/>
          <p:cNvPicPr>
            <a:picLocks noChangeAspect="1" noChangeArrowheads="1"/>
          </p:cNvPicPr>
          <p:nvPr/>
        </p:nvPicPr>
        <p:blipFill>
          <a:blip r:embed="rId10" cstate="print"/>
          <a:srcRect/>
          <a:stretch>
            <a:fillRect/>
          </a:stretch>
        </p:blipFill>
        <p:spPr bwMode="auto">
          <a:xfrm>
            <a:off x="4973643" y="1457298"/>
            <a:ext cx="1130300" cy="720725"/>
          </a:xfrm>
          <a:prstGeom prst="rect">
            <a:avLst/>
          </a:prstGeom>
          <a:noFill/>
        </p:spPr>
      </p:pic>
      <p:pic>
        <p:nvPicPr>
          <p:cNvPr id="1515558" name="Picture 38" descr="PalmVx_March01"/>
          <p:cNvPicPr>
            <a:picLocks noChangeAspect="1" noChangeArrowheads="1"/>
          </p:cNvPicPr>
          <p:nvPr/>
        </p:nvPicPr>
        <p:blipFill>
          <a:blip r:embed="rId11" cstate="print"/>
          <a:srcRect/>
          <a:stretch>
            <a:fillRect/>
          </a:stretch>
        </p:blipFill>
        <p:spPr bwMode="auto">
          <a:xfrm>
            <a:off x="6945345" y="2187558"/>
            <a:ext cx="657225" cy="863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15545"/>
                                        </p:tgtEl>
                                        <p:attrNameLst>
                                          <p:attrName>style.visibility</p:attrName>
                                        </p:attrNameLst>
                                      </p:cBhvr>
                                      <p:to>
                                        <p:strVal val="visible"/>
                                      </p:to>
                                    </p:set>
                                    <p:animEffect transition="in" filter="wipe(down)">
                                      <p:cBhvr>
                                        <p:cTn id="7" dur="2000"/>
                                        <p:tgtEl>
                                          <p:spTgt spid="1515545"/>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1515555"/>
                                        </p:tgtEl>
                                        <p:attrNameLst>
                                          <p:attrName>style.visibility</p:attrName>
                                        </p:attrNameLst>
                                      </p:cBhvr>
                                      <p:to>
                                        <p:strVal val="visible"/>
                                      </p:to>
                                    </p:set>
                                    <p:animEffect transition="in" filter="dissolve">
                                      <p:cBhvr>
                                        <p:cTn id="11" dur="500"/>
                                        <p:tgtEl>
                                          <p:spTgt spid="1515555"/>
                                        </p:tgtEl>
                                      </p:cBhvr>
                                    </p:animEffect>
                                  </p:childTnLst>
                                </p:cTn>
                              </p:par>
                            </p:childTnLst>
                          </p:cTn>
                        </p:par>
                        <p:par>
                          <p:cTn id="12" fill="hold">
                            <p:stCondLst>
                              <p:cond delay="2500"/>
                            </p:stCondLst>
                            <p:childTnLst>
                              <p:par>
                                <p:cTn id="13" presetID="9" presetClass="entr" presetSubtype="0" fill="hold" nodeType="afterEffect">
                                  <p:stCondLst>
                                    <p:cond delay="0"/>
                                  </p:stCondLst>
                                  <p:childTnLst>
                                    <p:set>
                                      <p:cBhvr>
                                        <p:cTn id="14" dur="1" fill="hold">
                                          <p:stCondLst>
                                            <p:cond delay="0"/>
                                          </p:stCondLst>
                                        </p:cTn>
                                        <p:tgtEl>
                                          <p:spTgt spid="1515556"/>
                                        </p:tgtEl>
                                        <p:attrNameLst>
                                          <p:attrName>style.visibility</p:attrName>
                                        </p:attrNameLst>
                                      </p:cBhvr>
                                      <p:to>
                                        <p:strVal val="visible"/>
                                      </p:to>
                                    </p:set>
                                    <p:animEffect transition="in" filter="dissolve">
                                      <p:cBhvr>
                                        <p:cTn id="15" dur="500"/>
                                        <p:tgtEl>
                                          <p:spTgt spid="1515556"/>
                                        </p:tgtEl>
                                      </p:cBhvr>
                                    </p:animEffect>
                                  </p:childTnLst>
                                </p:cTn>
                              </p:par>
                            </p:childTnLst>
                          </p:cTn>
                        </p:par>
                        <p:par>
                          <p:cTn id="16" fill="hold">
                            <p:stCondLst>
                              <p:cond delay="3000"/>
                            </p:stCondLst>
                            <p:childTnLst>
                              <p:par>
                                <p:cTn id="17" presetID="9" presetClass="entr" presetSubtype="0" fill="hold" nodeType="afterEffect">
                                  <p:stCondLst>
                                    <p:cond delay="0"/>
                                  </p:stCondLst>
                                  <p:childTnLst>
                                    <p:set>
                                      <p:cBhvr>
                                        <p:cTn id="18" dur="1" fill="hold">
                                          <p:stCondLst>
                                            <p:cond delay="0"/>
                                          </p:stCondLst>
                                        </p:cTn>
                                        <p:tgtEl>
                                          <p:spTgt spid="1515557"/>
                                        </p:tgtEl>
                                        <p:attrNameLst>
                                          <p:attrName>style.visibility</p:attrName>
                                        </p:attrNameLst>
                                      </p:cBhvr>
                                      <p:to>
                                        <p:strVal val="visible"/>
                                      </p:to>
                                    </p:set>
                                    <p:animEffect transition="in" filter="dissolve">
                                      <p:cBhvr>
                                        <p:cTn id="19" dur="500"/>
                                        <p:tgtEl>
                                          <p:spTgt spid="1515557"/>
                                        </p:tgtEl>
                                      </p:cBhvr>
                                    </p:animEffect>
                                  </p:childTnLst>
                                </p:cTn>
                              </p:par>
                            </p:childTnLst>
                          </p:cTn>
                        </p:par>
                        <p:par>
                          <p:cTn id="20" fill="hold">
                            <p:stCondLst>
                              <p:cond delay="3500"/>
                            </p:stCondLst>
                            <p:childTnLst>
                              <p:par>
                                <p:cTn id="21" presetID="9" presetClass="entr" presetSubtype="0" fill="hold" nodeType="afterEffect">
                                  <p:stCondLst>
                                    <p:cond delay="0"/>
                                  </p:stCondLst>
                                  <p:childTnLst>
                                    <p:set>
                                      <p:cBhvr>
                                        <p:cTn id="22" dur="1" fill="hold">
                                          <p:stCondLst>
                                            <p:cond delay="0"/>
                                          </p:stCondLst>
                                        </p:cTn>
                                        <p:tgtEl>
                                          <p:spTgt spid="1515558"/>
                                        </p:tgtEl>
                                        <p:attrNameLst>
                                          <p:attrName>style.visibility</p:attrName>
                                        </p:attrNameLst>
                                      </p:cBhvr>
                                      <p:to>
                                        <p:strVal val="visible"/>
                                      </p:to>
                                    </p:set>
                                    <p:animEffect transition="in" filter="dissolve">
                                      <p:cBhvr>
                                        <p:cTn id="23" dur="500"/>
                                        <p:tgtEl>
                                          <p:spTgt spid="1515558"/>
                                        </p:tgtEl>
                                      </p:cBhvr>
                                    </p:animEffect>
                                  </p:childTnLst>
                                </p:cTn>
                              </p:par>
                            </p:childTnLst>
                          </p:cTn>
                        </p:par>
                        <p:par>
                          <p:cTn id="24" fill="hold">
                            <p:stCondLst>
                              <p:cond delay="4000"/>
                            </p:stCondLst>
                            <p:childTnLst>
                              <p:par>
                                <p:cTn id="25" presetID="9" presetClass="entr" presetSubtype="0" fill="hold" nodeType="afterEffect">
                                  <p:stCondLst>
                                    <p:cond delay="0"/>
                                  </p:stCondLst>
                                  <p:childTnLst>
                                    <p:set>
                                      <p:cBhvr>
                                        <p:cTn id="26" dur="1" fill="hold">
                                          <p:stCondLst>
                                            <p:cond delay="0"/>
                                          </p:stCondLst>
                                        </p:cTn>
                                        <p:tgtEl>
                                          <p:spTgt spid="1515554"/>
                                        </p:tgtEl>
                                        <p:attrNameLst>
                                          <p:attrName>style.visibility</p:attrName>
                                        </p:attrNameLst>
                                      </p:cBhvr>
                                      <p:to>
                                        <p:strVal val="visible"/>
                                      </p:to>
                                    </p:set>
                                    <p:animEffect transition="in" filter="dissolve">
                                      <p:cBhvr>
                                        <p:cTn id="27" dur="500"/>
                                        <p:tgtEl>
                                          <p:spTgt spid="1515554"/>
                                        </p:tgtEl>
                                      </p:cBhvr>
                                    </p:animEffect>
                                  </p:childTnLst>
                                </p:cTn>
                              </p:par>
                            </p:childTnLst>
                          </p:cTn>
                        </p:par>
                        <p:par>
                          <p:cTn id="28" fill="hold">
                            <p:stCondLst>
                              <p:cond delay="4500"/>
                            </p:stCondLst>
                            <p:childTnLst>
                              <p:par>
                                <p:cTn id="29" presetID="9" presetClass="entr" presetSubtype="0" fill="hold" nodeType="afterEffect">
                                  <p:stCondLst>
                                    <p:cond delay="0"/>
                                  </p:stCondLst>
                                  <p:childTnLst>
                                    <p:set>
                                      <p:cBhvr>
                                        <p:cTn id="30" dur="1" fill="hold">
                                          <p:stCondLst>
                                            <p:cond delay="0"/>
                                          </p:stCondLst>
                                        </p:cTn>
                                        <p:tgtEl>
                                          <p:spTgt spid="1515543"/>
                                        </p:tgtEl>
                                        <p:attrNameLst>
                                          <p:attrName>style.visibility</p:attrName>
                                        </p:attrNameLst>
                                      </p:cBhvr>
                                      <p:to>
                                        <p:strVal val="visible"/>
                                      </p:to>
                                    </p:set>
                                    <p:animEffect transition="in" filter="dissolve">
                                      <p:cBhvr>
                                        <p:cTn id="31" dur="500"/>
                                        <p:tgtEl>
                                          <p:spTgt spid="1515543"/>
                                        </p:tgtEl>
                                      </p:cBhvr>
                                    </p:animEffect>
                                  </p:childTnLst>
                                </p:cTn>
                              </p:par>
                            </p:childTnLst>
                          </p:cTn>
                        </p:par>
                        <p:par>
                          <p:cTn id="32" fill="hold">
                            <p:stCondLst>
                              <p:cond delay="5000"/>
                            </p:stCondLst>
                            <p:childTnLst>
                              <p:par>
                                <p:cTn id="33" presetID="9" presetClass="entr" presetSubtype="0" fill="hold" nodeType="afterEffect">
                                  <p:stCondLst>
                                    <p:cond delay="0"/>
                                  </p:stCondLst>
                                  <p:childTnLst>
                                    <p:set>
                                      <p:cBhvr>
                                        <p:cTn id="34" dur="1" fill="hold">
                                          <p:stCondLst>
                                            <p:cond delay="0"/>
                                          </p:stCondLst>
                                        </p:cTn>
                                        <p:tgtEl>
                                          <p:spTgt spid="1515553"/>
                                        </p:tgtEl>
                                        <p:attrNameLst>
                                          <p:attrName>style.visibility</p:attrName>
                                        </p:attrNameLst>
                                      </p:cBhvr>
                                      <p:to>
                                        <p:strVal val="visible"/>
                                      </p:to>
                                    </p:set>
                                    <p:animEffect transition="in" filter="dissolve">
                                      <p:cBhvr>
                                        <p:cTn id="35" dur="500"/>
                                        <p:tgtEl>
                                          <p:spTgt spid="1515553"/>
                                        </p:tgtEl>
                                      </p:cBhvr>
                                    </p:animEffect>
                                  </p:childTnLst>
                                </p:cTn>
                              </p:par>
                            </p:childTnLst>
                          </p:cTn>
                        </p:par>
                        <p:par>
                          <p:cTn id="36" fill="hold">
                            <p:stCondLst>
                              <p:cond delay="5500"/>
                            </p:stCondLst>
                            <p:childTnLst>
                              <p:par>
                                <p:cTn id="37" presetID="9" presetClass="entr" presetSubtype="0" fill="hold" nodeType="afterEffect">
                                  <p:stCondLst>
                                    <p:cond delay="0"/>
                                  </p:stCondLst>
                                  <p:childTnLst>
                                    <p:set>
                                      <p:cBhvr>
                                        <p:cTn id="38" dur="1" fill="hold">
                                          <p:stCondLst>
                                            <p:cond delay="0"/>
                                          </p:stCondLst>
                                        </p:cTn>
                                        <p:tgtEl>
                                          <p:spTgt spid="1515544"/>
                                        </p:tgtEl>
                                        <p:attrNameLst>
                                          <p:attrName>style.visibility</p:attrName>
                                        </p:attrNameLst>
                                      </p:cBhvr>
                                      <p:to>
                                        <p:strVal val="visible"/>
                                      </p:to>
                                    </p:set>
                                    <p:animEffect transition="in" filter="dissolve">
                                      <p:cBhvr>
                                        <p:cTn id="39" dur="500"/>
                                        <p:tgtEl>
                                          <p:spTgt spid="1515544"/>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iterate type="lt">
                                    <p:tmPct val="5000"/>
                                  </p:iterate>
                                  <p:childTnLst>
                                    <p:set>
                                      <p:cBhvr>
                                        <p:cTn id="43" dur="1" fill="hold">
                                          <p:stCondLst>
                                            <p:cond delay="0"/>
                                          </p:stCondLst>
                                        </p:cTn>
                                        <p:tgtEl>
                                          <p:spTgt spid="1515548"/>
                                        </p:tgtEl>
                                        <p:attrNameLst>
                                          <p:attrName>style.visibility</p:attrName>
                                        </p:attrNameLst>
                                      </p:cBhvr>
                                      <p:to>
                                        <p:strVal val="visible"/>
                                      </p:to>
                                    </p:set>
                                    <p:anim calcmode="lin" valueType="num">
                                      <p:cBhvr>
                                        <p:cTn id="44" dur="1000" fill="hold"/>
                                        <p:tgtEl>
                                          <p:spTgt spid="1515548"/>
                                        </p:tgtEl>
                                        <p:attrNameLst>
                                          <p:attrName>ppt_w</p:attrName>
                                        </p:attrNameLst>
                                      </p:cBhvr>
                                      <p:tavLst>
                                        <p:tav tm="0">
                                          <p:val>
                                            <p:fltVal val="0"/>
                                          </p:val>
                                        </p:tav>
                                        <p:tav tm="100000">
                                          <p:val>
                                            <p:strVal val="#ppt_w"/>
                                          </p:val>
                                        </p:tav>
                                      </p:tavLst>
                                    </p:anim>
                                    <p:anim calcmode="lin" valueType="num">
                                      <p:cBhvr>
                                        <p:cTn id="45" dur="1000" fill="hold"/>
                                        <p:tgtEl>
                                          <p:spTgt spid="1515548"/>
                                        </p:tgtEl>
                                        <p:attrNameLst>
                                          <p:attrName>ppt_h</p:attrName>
                                        </p:attrNameLst>
                                      </p:cBhvr>
                                      <p:tavLst>
                                        <p:tav tm="0">
                                          <p:val>
                                            <p:fltVal val="0"/>
                                          </p:val>
                                        </p:tav>
                                        <p:tav tm="100000">
                                          <p:val>
                                            <p:strVal val="#ppt_h"/>
                                          </p:val>
                                        </p:tav>
                                      </p:tavLst>
                                    </p:anim>
                                    <p:anim calcmode="lin" valueType="num">
                                      <p:cBhvr>
                                        <p:cTn id="46" dur="1000" fill="hold"/>
                                        <p:tgtEl>
                                          <p:spTgt spid="1515548"/>
                                        </p:tgtEl>
                                        <p:attrNameLst>
                                          <p:attrName>style.rotation</p:attrName>
                                        </p:attrNameLst>
                                      </p:cBhvr>
                                      <p:tavLst>
                                        <p:tav tm="0">
                                          <p:val>
                                            <p:fltVal val="90"/>
                                          </p:val>
                                        </p:tav>
                                        <p:tav tm="100000">
                                          <p:val>
                                            <p:fltVal val="0"/>
                                          </p:val>
                                        </p:tav>
                                      </p:tavLst>
                                    </p:anim>
                                    <p:animEffect transition="in" filter="fade">
                                      <p:cBhvr>
                                        <p:cTn id="47" dur="1000"/>
                                        <p:tgtEl>
                                          <p:spTgt spid="1515548"/>
                                        </p:tgtEl>
                                      </p:cBhvr>
                                    </p:animEffect>
                                  </p:childTnLst>
                                </p:cTn>
                              </p:par>
                            </p:childTnLst>
                          </p:cTn>
                        </p:par>
                        <p:par>
                          <p:cTn id="48" fill="hold">
                            <p:stCondLst>
                              <p:cond delay="1000"/>
                            </p:stCondLst>
                            <p:childTnLst>
                              <p:par>
                                <p:cTn id="49" presetID="31" presetClass="entr" presetSubtype="0" fill="hold" grpId="0" nodeType="afterEffect">
                                  <p:stCondLst>
                                    <p:cond delay="0"/>
                                  </p:stCondLst>
                                  <p:iterate type="lt">
                                    <p:tmPct val="5000"/>
                                  </p:iterate>
                                  <p:childTnLst>
                                    <p:set>
                                      <p:cBhvr>
                                        <p:cTn id="50" dur="1" fill="hold">
                                          <p:stCondLst>
                                            <p:cond delay="0"/>
                                          </p:stCondLst>
                                        </p:cTn>
                                        <p:tgtEl>
                                          <p:spTgt spid="1515549"/>
                                        </p:tgtEl>
                                        <p:attrNameLst>
                                          <p:attrName>style.visibility</p:attrName>
                                        </p:attrNameLst>
                                      </p:cBhvr>
                                      <p:to>
                                        <p:strVal val="visible"/>
                                      </p:to>
                                    </p:set>
                                    <p:anim calcmode="lin" valueType="num">
                                      <p:cBhvr>
                                        <p:cTn id="51" dur="500" fill="hold"/>
                                        <p:tgtEl>
                                          <p:spTgt spid="1515549"/>
                                        </p:tgtEl>
                                        <p:attrNameLst>
                                          <p:attrName>ppt_w</p:attrName>
                                        </p:attrNameLst>
                                      </p:cBhvr>
                                      <p:tavLst>
                                        <p:tav tm="0">
                                          <p:val>
                                            <p:fltVal val="0"/>
                                          </p:val>
                                        </p:tav>
                                        <p:tav tm="100000">
                                          <p:val>
                                            <p:strVal val="#ppt_w"/>
                                          </p:val>
                                        </p:tav>
                                      </p:tavLst>
                                    </p:anim>
                                    <p:anim calcmode="lin" valueType="num">
                                      <p:cBhvr>
                                        <p:cTn id="52" dur="500" fill="hold"/>
                                        <p:tgtEl>
                                          <p:spTgt spid="1515549"/>
                                        </p:tgtEl>
                                        <p:attrNameLst>
                                          <p:attrName>ppt_h</p:attrName>
                                        </p:attrNameLst>
                                      </p:cBhvr>
                                      <p:tavLst>
                                        <p:tav tm="0">
                                          <p:val>
                                            <p:fltVal val="0"/>
                                          </p:val>
                                        </p:tav>
                                        <p:tav tm="100000">
                                          <p:val>
                                            <p:strVal val="#ppt_h"/>
                                          </p:val>
                                        </p:tav>
                                      </p:tavLst>
                                    </p:anim>
                                    <p:anim calcmode="lin" valueType="num">
                                      <p:cBhvr>
                                        <p:cTn id="53" dur="500" fill="hold"/>
                                        <p:tgtEl>
                                          <p:spTgt spid="1515549"/>
                                        </p:tgtEl>
                                        <p:attrNameLst>
                                          <p:attrName>style.rotation</p:attrName>
                                        </p:attrNameLst>
                                      </p:cBhvr>
                                      <p:tavLst>
                                        <p:tav tm="0">
                                          <p:val>
                                            <p:fltVal val="90"/>
                                          </p:val>
                                        </p:tav>
                                        <p:tav tm="100000">
                                          <p:val>
                                            <p:fltVal val="0"/>
                                          </p:val>
                                        </p:tav>
                                      </p:tavLst>
                                    </p:anim>
                                    <p:animEffect transition="in" filter="fade">
                                      <p:cBhvr>
                                        <p:cTn id="54" dur="500"/>
                                        <p:tgtEl>
                                          <p:spTgt spid="1515549"/>
                                        </p:tgtEl>
                                      </p:cBhvr>
                                    </p:animEffect>
                                  </p:childTnLst>
                                </p:cTn>
                              </p:par>
                            </p:childTnLst>
                          </p:cTn>
                        </p:par>
                        <p:par>
                          <p:cTn id="55" fill="hold">
                            <p:stCondLst>
                              <p:cond delay="1500"/>
                            </p:stCondLst>
                            <p:childTnLst>
                              <p:par>
                                <p:cTn id="56" presetID="31" presetClass="entr" presetSubtype="0" fill="hold" grpId="0" nodeType="afterEffect">
                                  <p:stCondLst>
                                    <p:cond delay="0"/>
                                  </p:stCondLst>
                                  <p:iterate type="lt">
                                    <p:tmPct val="5000"/>
                                  </p:iterate>
                                  <p:childTnLst>
                                    <p:set>
                                      <p:cBhvr>
                                        <p:cTn id="57" dur="1" fill="hold">
                                          <p:stCondLst>
                                            <p:cond delay="0"/>
                                          </p:stCondLst>
                                        </p:cTn>
                                        <p:tgtEl>
                                          <p:spTgt spid="1515546"/>
                                        </p:tgtEl>
                                        <p:attrNameLst>
                                          <p:attrName>style.visibility</p:attrName>
                                        </p:attrNameLst>
                                      </p:cBhvr>
                                      <p:to>
                                        <p:strVal val="visible"/>
                                      </p:to>
                                    </p:set>
                                    <p:anim calcmode="lin" valueType="num">
                                      <p:cBhvr>
                                        <p:cTn id="58" dur="500" fill="hold"/>
                                        <p:tgtEl>
                                          <p:spTgt spid="1515546"/>
                                        </p:tgtEl>
                                        <p:attrNameLst>
                                          <p:attrName>ppt_w</p:attrName>
                                        </p:attrNameLst>
                                      </p:cBhvr>
                                      <p:tavLst>
                                        <p:tav tm="0">
                                          <p:val>
                                            <p:fltVal val="0"/>
                                          </p:val>
                                        </p:tav>
                                        <p:tav tm="100000">
                                          <p:val>
                                            <p:strVal val="#ppt_w"/>
                                          </p:val>
                                        </p:tav>
                                      </p:tavLst>
                                    </p:anim>
                                    <p:anim calcmode="lin" valueType="num">
                                      <p:cBhvr>
                                        <p:cTn id="59" dur="500" fill="hold"/>
                                        <p:tgtEl>
                                          <p:spTgt spid="1515546"/>
                                        </p:tgtEl>
                                        <p:attrNameLst>
                                          <p:attrName>ppt_h</p:attrName>
                                        </p:attrNameLst>
                                      </p:cBhvr>
                                      <p:tavLst>
                                        <p:tav tm="0">
                                          <p:val>
                                            <p:fltVal val="0"/>
                                          </p:val>
                                        </p:tav>
                                        <p:tav tm="100000">
                                          <p:val>
                                            <p:strVal val="#ppt_h"/>
                                          </p:val>
                                        </p:tav>
                                      </p:tavLst>
                                    </p:anim>
                                    <p:anim calcmode="lin" valueType="num">
                                      <p:cBhvr>
                                        <p:cTn id="60" dur="500" fill="hold"/>
                                        <p:tgtEl>
                                          <p:spTgt spid="1515546"/>
                                        </p:tgtEl>
                                        <p:attrNameLst>
                                          <p:attrName>style.rotation</p:attrName>
                                        </p:attrNameLst>
                                      </p:cBhvr>
                                      <p:tavLst>
                                        <p:tav tm="0">
                                          <p:val>
                                            <p:fltVal val="90"/>
                                          </p:val>
                                        </p:tav>
                                        <p:tav tm="100000">
                                          <p:val>
                                            <p:fltVal val="0"/>
                                          </p:val>
                                        </p:tav>
                                      </p:tavLst>
                                    </p:anim>
                                    <p:animEffect transition="in" filter="fade">
                                      <p:cBhvr>
                                        <p:cTn id="61" dur="500"/>
                                        <p:tgtEl>
                                          <p:spTgt spid="1515546"/>
                                        </p:tgtEl>
                                      </p:cBhvr>
                                    </p:animEffect>
                                  </p:childTnLst>
                                </p:cTn>
                              </p:par>
                            </p:childTnLst>
                          </p:cTn>
                        </p:par>
                        <p:par>
                          <p:cTn id="62" fill="hold">
                            <p:stCondLst>
                              <p:cond delay="2000"/>
                            </p:stCondLst>
                            <p:childTnLst>
                              <p:par>
                                <p:cTn id="63" presetID="31" presetClass="entr" presetSubtype="0" fill="hold" grpId="0" nodeType="afterEffect">
                                  <p:stCondLst>
                                    <p:cond delay="0"/>
                                  </p:stCondLst>
                                  <p:iterate type="lt">
                                    <p:tmPct val="5000"/>
                                  </p:iterate>
                                  <p:childTnLst>
                                    <p:set>
                                      <p:cBhvr>
                                        <p:cTn id="64" dur="1" fill="hold">
                                          <p:stCondLst>
                                            <p:cond delay="0"/>
                                          </p:stCondLst>
                                        </p:cTn>
                                        <p:tgtEl>
                                          <p:spTgt spid="1515547"/>
                                        </p:tgtEl>
                                        <p:attrNameLst>
                                          <p:attrName>style.visibility</p:attrName>
                                        </p:attrNameLst>
                                      </p:cBhvr>
                                      <p:to>
                                        <p:strVal val="visible"/>
                                      </p:to>
                                    </p:set>
                                    <p:anim calcmode="lin" valueType="num">
                                      <p:cBhvr>
                                        <p:cTn id="65" dur="500" fill="hold"/>
                                        <p:tgtEl>
                                          <p:spTgt spid="1515547"/>
                                        </p:tgtEl>
                                        <p:attrNameLst>
                                          <p:attrName>ppt_w</p:attrName>
                                        </p:attrNameLst>
                                      </p:cBhvr>
                                      <p:tavLst>
                                        <p:tav tm="0">
                                          <p:val>
                                            <p:fltVal val="0"/>
                                          </p:val>
                                        </p:tav>
                                        <p:tav tm="100000">
                                          <p:val>
                                            <p:strVal val="#ppt_w"/>
                                          </p:val>
                                        </p:tav>
                                      </p:tavLst>
                                    </p:anim>
                                    <p:anim calcmode="lin" valueType="num">
                                      <p:cBhvr>
                                        <p:cTn id="66" dur="500" fill="hold"/>
                                        <p:tgtEl>
                                          <p:spTgt spid="1515547"/>
                                        </p:tgtEl>
                                        <p:attrNameLst>
                                          <p:attrName>ppt_h</p:attrName>
                                        </p:attrNameLst>
                                      </p:cBhvr>
                                      <p:tavLst>
                                        <p:tav tm="0">
                                          <p:val>
                                            <p:fltVal val="0"/>
                                          </p:val>
                                        </p:tav>
                                        <p:tav tm="100000">
                                          <p:val>
                                            <p:strVal val="#ppt_h"/>
                                          </p:val>
                                        </p:tav>
                                      </p:tavLst>
                                    </p:anim>
                                    <p:anim calcmode="lin" valueType="num">
                                      <p:cBhvr>
                                        <p:cTn id="67" dur="500" fill="hold"/>
                                        <p:tgtEl>
                                          <p:spTgt spid="1515547"/>
                                        </p:tgtEl>
                                        <p:attrNameLst>
                                          <p:attrName>style.rotation</p:attrName>
                                        </p:attrNameLst>
                                      </p:cBhvr>
                                      <p:tavLst>
                                        <p:tav tm="0">
                                          <p:val>
                                            <p:fltVal val="90"/>
                                          </p:val>
                                        </p:tav>
                                        <p:tav tm="100000">
                                          <p:val>
                                            <p:fltVal val="0"/>
                                          </p:val>
                                        </p:tav>
                                      </p:tavLst>
                                    </p:anim>
                                    <p:animEffect transition="in" filter="fade">
                                      <p:cBhvr>
                                        <p:cTn id="68" dur="500"/>
                                        <p:tgtEl>
                                          <p:spTgt spid="151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6" grpId="0"/>
      <p:bldP spid="1515547" grpId="0"/>
      <p:bldP spid="1515548" grpId="0"/>
      <p:bldP spid="15155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2" name="Text Box 4"/>
          <p:cNvSpPr txBox="1">
            <a:spLocks noChangeArrowheads="1"/>
          </p:cNvSpPr>
          <p:nvPr/>
        </p:nvSpPr>
        <p:spPr bwMode="auto">
          <a:xfrm>
            <a:off x="5389563" y="1870075"/>
            <a:ext cx="3617912" cy="2390775"/>
          </a:xfrm>
          <a:prstGeom prst="rect">
            <a:avLst/>
          </a:prstGeom>
          <a:gradFill rotWithShape="0">
            <a:gsLst>
              <a:gs pos="0">
                <a:schemeClr val="hlink">
                  <a:gamma/>
                  <a:shade val="46275"/>
                  <a:invGamma/>
                </a:schemeClr>
              </a:gs>
              <a:gs pos="100000">
                <a:schemeClr val="hlink"/>
              </a:gs>
            </a:gsLst>
            <a:lin ang="5400000" scaled="1"/>
          </a:gradFill>
          <a:ln w="12700">
            <a:noFill/>
            <a:miter lim="800000"/>
            <a:headEnd type="none" w="sm" len="sm"/>
            <a:tailEnd type="none" w="sm" len="sm"/>
          </a:ln>
          <a:effectLst/>
        </p:spPr>
        <p:txBody>
          <a:bodyPr>
            <a:spAutoFit/>
          </a:bodyPr>
          <a:lstStyle/>
          <a:p>
            <a:pPr algn="l">
              <a:spcBef>
                <a:spcPct val="50000"/>
              </a:spcBef>
            </a:pPr>
            <a:r>
              <a:rPr lang="en-US" sz="2400" i="1">
                <a:solidFill>
                  <a:schemeClr val="accent1"/>
                </a:solidFill>
                <a:effectLst>
                  <a:outerShdw blurRad="38100" dist="38100" dir="2700000" algn="tl">
                    <a:srgbClr val="000000"/>
                  </a:outerShdw>
                </a:effectLst>
              </a:rPr>
              <a:t>Common Language Runtime</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Manages running code</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Fine-grained evidence-based security</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No-touch deployment</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Object remoting with SOAP</a:t>
            </a:r>
          </a:p>
        </p:txBody>
      </p:sp>
      <p:sp>
        <p:nvSpPr>
          <p:cNvPr id="642053" name="Rectangle 5"/>
          <p:cNvSpPr>
            <a:spLocks noChangeArrowheads="1"/>
          </p:cNvSpPr>
          <p:nvPr/>
        </p:nvSpPr>
        <p:spPr bwMode="auto">
          <a:xfrm>
            <a:off x="228600" y="5343525"/>
            <a:ext cx="4648200" cy="382588"/>
          </a:xfrm>
          <a:prstGeom prst="rect">
            <a:avLst/>
          </a:prstGeom>
          <a:solidFill>
            <a:srgbClr val="C0C0C0">
              <a:alpha val="50000"/>
            </a:srgb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C0C0C0"/>
            </a:extrusionClr>
          </a:sp3d>
        </p:spPr>
        <p:txBody>
          <a:bodyPr wrap="none" anchor="ctr">
            <a:flatTx/>
          </a:bodyPr>
          <a:lstStyle/>
          <a:p>
            <a:r>
              <a:rPr lang="en-US" sz="1600">
                <a:solidFill>
                  <a:srgbClr val="B2B2B2"/>
                </a:solidFill>
                <a:effectLst>
                  <a:outerShdw blurRad="38100" dist="38100" dir="2700000" algn="tl">
                    <a:srgbClr val="000000"/>
                  </a:outerShdw>
                </a:effectLst>
              </a:rPr>
              <a:t>Win32</a:t>
            </a:r>
          </a:p>
        </p:txBody>
      </p:sp>
      <p:grpSp>
        <p:nvGrpSpPr>
          <p:cNvPr id="2" name="Group 6"/>
          <p:cNvGrpSpPr>
            <a:grpSpLocks/>
          </p:cNvGrpSpPr>
          <p:nvPr/>
        </p:nvGrpSpPr>
        <p:grpSpPr bwMode="auto">
          <a:xfrm>
            <a:off x="228600" y="4657725"/>
            <a:ext cx="4648200" cy="669925"/>
            <a:chOff x="940" y="3082"/>
            <a:chExt cx="2176" cy="652"/>
          </a:xfrm>
        </p:grpSpPr>
        <p:sp>
          <p:nvSpPr>
            <p:cNvPr id="642055" name="Rectangle 7"/>
            <p:cNvSpPr>
              <a:spLocks noChangeArrowheads="1"/>
            </p:cNvSpPr>
            <p:nvPr/>
          </p:nvSpPr>
          <p:spPr bwMode="auto">
            <a:xfrm>
              <a:off x="940" y="3082"/>
              <a:ext cx="509" cy="652"/>
            </a:xfrm>
            <a:prstGeom prst="rect">
              <a:avLst/>
            </a:prstGeom>
            <a:solidFill>
              <a:srgbClr val="C0C0C0">
                <a:alpha val="50000"/>
              </a:srgb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C0C0C0"/>
              </a:extrusionClr>
            </a:sp3d>
          </p:spPr>
          <p:txBody>
            <a:bodyPr wrap="none" anchor="ctr">
              <a:flatTx/>
            </a:bodyPr>
            <a:lstStyle/>
            <a:p>
              <a:r>
                <a:rPr lang="en-US" sz="1400">
                  <a:solidFill>
                    <a:srgbClr val="B2B2B2"/>
                  </a:solidFill>
                  <a:effectLst>
                    <a:outerShdw blurRad="38100" dist="38100" dir="2700000" algn="tl">
                      <a:srgbClr val="000000"/>
                    </a:outerShdw>
                  </a:effectLst>
                </a:rPr>
                <a:t>MSMQ</a:t>
              </a:r>
            </a:p>
            <a:p>
              <a:r>
                <a:rPr lang="en-US" sz="1400">
                  <a:solidFill>
                    <a:srgbClr val="B2B2B2"/>
                  </a:solidFill>
                  <a:effectLst>
                    <a:outerShdw blurRad="38100" dist="38100" dir="2700000" algn="tl">
                      <a:srgbClr val="000000"/>
                    </a:outerShdw>
                  </a:effectLst>
                </a:rPr>
                <a:t>(Message</a:t>
              </a:r>
            </a:p>
            <a:p>
              <a:r>
                <a:rPr lang="en-US" sz="1400">
                  <a:solidFill>
                    <a:srgbClr val="B2B2B2"/>
                  </a:solidFill>
                  <a:effectLst>
                    <a:outerShdw blurRad="38100" dist="38100" dir="2700000" algn="tl">
                      <a:srgbClr val="000000"/>
                    </a:outerShdw>
                  </a:effectLst>
                </a:rPr>
                <a:t>Queuing)</a:t>
              </a:r>
            </a:p>
          </p:txBody>
        </p:sp>
        <p:sp>
          <p:nvSpPr>
            <p:cNvPr id="642056" name="Rectangle 8"/>
            <p:cNvSpPr>
              <a:spLocks noChangeArrowheads="1"/>
            </p:cNvSpPr>
            <p:nvPr/>
          </p:nvSpPr>
          <p:spPr bwMode="auto">
            <a:xfrm>
              <a:off x="1492" y="3082"/>
              <a:ext cx="998" cy="652"/>
            </a:xfrm>
            <a:prstGeom prst="rect">
              <a:avLst/>
            </a:prstGeom>
            <a:solidFill>
              <a:srgbClr val="C0C0C0">
                <a:alpha val="50000"/>
              </a:srgb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C0C0C0"/>
              </a:extrusionClr>
            </a:sp3d>
          </p:spPr>
          <p:txBody>
            <a:bodyPr wrap="none" anchor="ctr">
              <a:flatTx/>
            </a:bodyPr>
            <a:lstStyle/>
            <a:p>
              <a:r>
                <a:rPr lang="en-US" sz="1400">
                  <a:solidFill>
                    <a:srgbClr val="B2B2B2"/>
                  </a:solidFill>
                  <a:effectLst>
                    <a:outerShdw blurRad="38100" dist="38100" dir="2700000" algn="tl">
                      <a:srgbClr val="000000"/>
                    </a:outerShdw>
                  </a:effectLst>
                </a:rPr>
                <a:t>COM+</a:t>
              </a:r>
            </a:p>
            <a:p>
              <a:r>
                <a:rPr lang="en-US" sz="1400">
                  <a:solidFill>
                    <a:srgbClr val="B2B2B2"/>
                  </a:solidFill>
                  <a:effectLst>
                    <a:outerShdw blurRad="38100" dist="38100" dir="2700000" algn="tl">
                      <a:srgbClr val="000000"/>
                    </a:outerShdw>
                  </a:effectLst>
                </a:rPr>
                <a:t>(Transactions, Partitions, </a:t>
              </a:r>
            </a:p>
            <a:p>
              <a:r>
                <a:rPr lang="en-US" sz="1400">
                  <a:solidFill>
                    <a:srgbClr val="B2B2B2"/>
                  </a:solidFill>
                  <a:effectLst>
                    <a:outerShdw blurRad="38100" dist="38100" dir="2700000" algn="tl">
                      <a:srgbClr val="000000"/>
                    </a:outerShdw>
                  </a:effectLst>
                </a:rPr>
                <a:t>Object Pooling)</a:t>
              </a:r>
            </a:p>
          </p:txBody>
        </p:sp>
        <p:sp>
          <p:nvSpPr>
            <p:cNvPr id="642057" name="Rectangle 9"/>
            <p:cNvSpPr>
              <a:spLocks noChangeArrowheads="1"/>
            </p:cNvSpPr>
            <p:nvPr/>
          </p:nvSpPr>
          <p:spPr bwMode="auto">
            <a:xfrm>
              <a:off x="2531" y="3082"/>
              <a:ext cx="273" cy="652"/>
            </a:xfrm>
            <a:prstGeom prst="rect">
              <a:avLst/>
            </a:prstGeom>
            <a:solidFill>
              <a:srgbClr val="C0C0C0">
                <a:alpha val="50000"/>
              </a:srgb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C0C0C0"/>
              </a:extrusionClr>
            </a:sp3d>
          </p:spPr>
          <p:txBody>
            <a:bodyPr wrap="none" anchor="ctr">
              <a:flatTx/>
            </a:bodyPr>
            <a:lstStyle/>
            <a:p>
              <a:r>
                <a:rPr lang="en-US" sz="1400">
                  <a:solidFill>
                    <a:srgbClr val="B2B2B2"/>
                  </a:solidFill>
                  <a:effectLst>
                    <a:outerShdw blurRad="38100" dist="38100" dir="2700000" algn="tl">
                      <a:srgbClr val="000000"/>
                    </a:outerShdw>
                  </a:effectLst>
                </a:rPr>
                <a:t>IIS</a:t>
              </a:r>
            </a:p>
          </p:txBody>
        </p:sp>
        <p:sp>
          <p:nvSpPr>
            <p:cNvPr id="642058" name="Rectangle 10"/>
            <p:cNvSpPr>
              <a:spLocks noChangeArrowheads="1"/>
            </p:cNvSpPr>
            <p:nvPr/>
          </p:nvSpPr>
          <p:spPr bwMode="auto">
            <a:xfrm>
              <a:off x="2843" y="3082"/>
              <a:ext cx="273" cy="652"/>
            </a:xfrm>
            <a:prstGeom prst="rect">
              <a:avLst/>
            </a:prstGeom>
            <a:solidFill>
              <a:srgbClr val="C0C0C0">
                <a:alpha val="50000"/>
              </a:srgbClr>
            </a:soli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C0C0C0"/>
              </a:extrusionClr>
            </a:sp3d>
          </p:spPr>
          <p:txBody>
            <a:bodyPr wrap="none" anchor="ctr">
              <a:flatTx/>
            </a:bodyPr>
            <a:lstStyle/>
            <a:p>
              <a:r>
                <a:rPr lang="en-US" sz="1400">
                  <a:solidFill>
                    <a:srgbClr val="B2B2B2"/>
                  </a:solidFill>
                  <a:effectLst>
                    <a:outerShdw blurRad="38100" dist="38100" dir="2700000" algn="tl">
                      <a:srgbClr val="000000"/>
                    </a:outerShdw>
                  </a:effectLst>
                </a:rPr>
                <a:t>WMI</a:t>
              </a:r>
            </a:p>
          </p:txBody>
        </p:sp>
      </p:grpSp>
      <p:sp>
        <p:nvSpPr>
          <p:cNvPr id="642059" name="Rectangle 11"/>
          <p:cNvSpPr>
            <a:spLocks noChangeArrowheads="1"/>
          </p:cNvSpPr>
          <p:nvPr/>
        </p:nvSpPr>
        <p:spPr bwMode="auto">
          <a:xfrm>
            <a:off x="304800" y="3971925"/>
            <a:ext cx="4495800" cy="561975"/>
          </a:xfrm>
          <a:prstGeom prst="rect">
            <a:avLst/>
          </a:prstGeom>
          <a:gradFill rotWithShape="0">
            <a:gsLst>
              <a:gs pos="0">
                <a:schemeClr val="hlink">
                  <a:gamma/>
                  <a:shade val="46275"/>
                  <a:invGamma/>
                </a:schemeClr>
              </a:gs>
              <a:gs pos="100000">
                <a:schemeClr val="hlink"/>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hlink"/>
            </a:extrusionClr>
          </a:sp3d>
        </p:spPr>
        <p:txBody>
          <a:bodyPr wrap="none" anchor="ctr">
            <a:flatTx/>
          </a:bodyPr>
          <a:lstStyle/>
          <a:p>
            <a:r>
              <a:rPr lang="en-US" sz="1800">
                <a:effectLst>
                  <a:outerShdw blurRad="38100" dist="38100" dir="2700000" algn="tl">
                    <a:srgbClr val="000000"/>
                  </a:outerShdw>
                </a:effectLst>
              </a:rPr>
              <a:t>Common Language Runtime</a:t>
            </a:r>
          </a:p>
        </p:txBody>
      </p:sp>
      <p:sp>
        <p:nvSpPr>
          <p:cNvPr id="642060" name="Rectangle 12"/>
          <p:cNvSpPr>
            <a:spLocks noChangeArrowheads="1"/>
          </p:cNvSpPr>
          <p:nvPr/>
        </p:nvSpPr>
        <p:spPr bwMode="auto">
          <a:xfrm>
            <a:off x="304800" y="3443288"/>
            <a:ext cx="4495800" cy="447675"/>
          </a:xfrm>
          <a:prstGeom prst="rect">
            <a:avLst/>
          </a:prstGeom>
          <a:gradFill rotWithShape="0">
            <a:gsLst>
              <a:gs pos="0">
                <a:schemeClr val="accent2">
                  <a:gamma/>
                  <a:shade val="46275"/>
                  <a:invGamma/>
                </a:schemeClr>
              </a:gs>
              <a:gs pos="100000">
                <a:schemeClr val="accent2"/>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2"/>
            </a:extrusionClr>
          </a:sp3d>
        </p:spPr>
        <p:txBody>
          <a:bodyPr wrap="none" anchor="ctr">
            <a:flatTx/>
          </a:bodyPr>
          <a:lstStyle/>
          <a:p>
            <a:r>
              <a:rPr lang="en-US" sz="1800">
                <a:effectLst>
                  <a:outerShdw blurRad="38100" dist="38100" dir="2700000" algn="tl">
                    <a:srgbClr val="000000"/>
                  </a:outerShdw>
                </a:effectLst>
              </a:rPr>
              <a:t>Base Framework</a:t>
            </a:r>
          </a:p>
        </p:txBody>
      </p:sp>
      <p:sp>
        <p:nvSpPr>
          <p:cNvPr id="642061" name="Rectangle 13"/>
          <p:cNvSpPr>
            <a:spLocks noChangeArrowheads="1"/>
          </p:cNvSpPr>
          <p:nvPr/>
        </p:nvSpPr>
        <p:spPr bwMode="auto">
          <a:xfrm>
            <a:off x="304800" y="2913063"/>
            <a:ext cx="4495800" cy="449262"/>
          </a:xfrm>
          <a:prstGeom prst="rect">
            <a:avLst/>
          </a:prstGeom>
          <a:gradFill rotWithShape="0">
            <a:gsLst>
              <a:gs pos="0">
                <a:schemeClr val="accent2">
                  <a:gamma/>
                  <a:shade val="46275"/>
                  <a:invGamma/>
                </a:schemeClr>
              </a:gs>
              <a:gs pos="100000">
                <a:schemeClr val="accent2"/>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2"/>
            </a:extrusionClr>
          </a:sp3d>
        </p:spPr>
        <p:txBody>
          <a:bodyPr wrap="none" anchor="ctr">
            <a:flatTx/>
          </a:bodyPr>
          <a:lstStyle/>
          <a:p>
            <a:r>
              <a:rPr lang="en-US" sz="1800">
                <a:effectLst>
                  <a:outerShdw blurRad="38100" dist="38100" dir="2700000" algn="tl">
                    <a:srgbClr val="000000"/>
                  </a:outerShdw>
                </a:effectLst>
              </a:rPr>
              <a:t>ADO.NET: Data and XML</a:t>
            </a:r>
          </a:p>
        </p:txBody>
      </p:sp>
      <p:sp>
        <p:nvSpPr>
          <p:cNvPr id="642062" name="Rectangle 14"/>
          <p:cNvSpPr>
            <a:spLocks noChangeArrowheads="1"/>
          </p:cNvSpPr>
          <p:nvPr/>
        </p:nvSpPr>
        <p:spPr bwMode="auto">
          <a:xfrm>
            <a:off x="304800" y="2095500"/>
            <a:ext cx="2217738" cy="733425"/>
          </a:xfrm>
          <a:prstGeom prst="rect">
            <a:avLst/>
          </a:prstGeom>
          <a:gradFill rotWithShape="0">
            <a:gsLst>
              <a:gs pos="0">
                <a:schemeClr val="accent2">
                  <a:gamma/>
                  <a:shade val="46275"/>
                  <a:invGamma/>
                </a:schemeClr>
              </a:gs>
              <a:gs pos="100000">
                <a:schemeClr val="accent2"/>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2"/>
            </a:extrusionClr>
          </a:sp3d>
        </p:spPr>
        <p:txBody>
          <a:bodyPr wrap="none">
            <a:flatTx/>
          </a:bodyPr>
          <a:lstStyle/>
          <a:p>
            <a:r>
              <a:rPr lang="en-US" sz="1800">
                <a:effectLst>
                  <a:outerShdw blurRad="38100" dist="38100" dir="2700000" algn="tl">
                    <a:srgbClr val="000000"/>
                  </a:outerShdw>
                </a:effectLst>
              </a:rPr>
              <a:t>Web Services</a:t>
            </a:r>
          </a:p>
        </p:txBody>
      </p:sp>
      <p:sp>
        <p:nvSpPr>
          <p:cNvPr id="642063" name="Rectangle 15"/>
          <p:cNvSpPr>
            <a:spLocks noChangeArrowheads="1"/>
          </p:cNvSpPr>
          <p:nvPr/>
        </p:nvSpPr>
        <p:spPr bwMode="auto">
          <a:xfrm>
            <a:off x="2644775" y="2095500"/>
            <a:ext cx="2155825" cy="733425"/>
          </a:xfrm>
          <a:prstGeom prst="rect">
            <a:avLst/>
          </a:prstGeom>
          <a:gradFill rotWithShape="0">
            <a:gsLst>
              <a:gs pos="0">
                <a:schemeClr val="accent2">
                  <a:gamma/>
                  <a:shade val="46275"/>
                  <a:invGamma/>
                </a:schemeClr>
              </a:gs>
              <a:gs pos="100000">
                <a:schemeClr val="accent2"/>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2"/>
            </a:extrusionClr>
          </a:sp3d>
        </p:spPr>
        <p:txBody>
          <a:bodyPr wrap="none">
            <a:flatTx/>
          </a:bodyPr>
          <a:lstStyle/>
          <a:p>
            <a:r>
              <a:rPr lang="en-US" sz="1800">
                <a:effectLst>
                  <a:outerShdw blurRad="38100" dist="38100" dir="2700000" algn="tl">
                    <a:srgbClr val="000000"/>
                  </a:outerShdw>
                </a:effectLst>
              </a:rPr>
              <a:t>User Interface</a:t>
            </a:r>
          </a:p>
        </p:txBody>
      </p:sp>
      <p:sp>
        <p:nvSpPr>
          <p:cNvPr id="642064" name="Rectangle 16"/>
          <p:cNvSpPr>
            <a:spLocks noChangeArrowheads="1"/>
          </p:cNvSpPr>
          <p:nvPr/>
        </p:nvSpPr>
        <p:spPr bwMode="auto">
          <a:xfrm>
            <a:off x="304800" y="1533525"/>
            <a:ext cx="615950"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VB</a:t>
            </a:r>
          </a:p>
        </p:txBody>
      </p:sp>
      <p:sp>
        <p:nvSpPr>
          <p:cNvPr id="642065" name="Rectangle 17"/>
          <p:cNvSpPr>
            <a:spLocks noChangeArrowheads="1"/>
          </p:cNvSpPr>
          <p:nvPr/>
        </p:nvSpPr>
        <p:spPr bwMode="auto">
          <a:xfrm>
            <a:off x="982663" y="1533525"/>
            <a:ext cx="676275"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C++</a:t>
            </a:r>
          </a:p>
        </p:txBody>
      </p:sp>
      <p:sp>
        <p:nvSpPr>
          <p:cNvPr id="642066" name="Rectangle 18"/>
          <p:cNvSpPr>
            <a:spLocks noChangeArrowheads="1"/>
          </p:cNvSpPr>
          <p:nvPr/>
        </p:nvSpPr>
        <p:spPr bwMode="auto">
          <a:xfrm>
            <a:off x="1720850" y="1533525"/>
            <a:ext cx="615950"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C#</a:t>
            </a:r>
          </a:p>
        </p:txBody>
      </p:sp>
      <p:sp>
        <p:nvSpPr>
          <p:cNvPr id="642067" name="Text Box 19"/>
          <p:cNvSpPr txBox="1">
            <a:spLocks noChangeArrowheads="1"/>
          </p:cNvSpPr>
          <p:nvPr/>
        </p:nvSpPr>
        <p:spPr bwMode="auto">
          <a:xfrm>
            <a:off x="1044575" y="2427288"/>
            <a:ext cx="3078163" cy="379412"/>
          </a:xfrm>
          <a:prstGeom prst="rect">
            <a:avLst/>
          </a:prstGeom>
          <a:gradFill rotWithShape="0">
            <a:gsLst>
              <a:gs pos="0">
                <a:schemeClr val="folHlink">
                  <a:gamma/>
                  <a:shade val="46275"/>
                  <a:invGamma/>
                </a:schemeClr>
              </a:gs>
              <a:gs pos="100000">
                <a:schemeClr val="folHlink"/>
              </a:gs>
            </a:gsLst>
            <a:lin ang="5400000" scaled="1"/>
          </a:gradFill>
          <a:ln w="12700">
            <a:solidFill>
              <a:schemeClr val="tx1"/>
            </a:solidFill>
            <a:miter lim="800000"/>
            <a:headEnd type="none" w="sm" len="sm"/>
            <a:tailEnd type="none" w="sm" len="sm"/>
          </a:ln>
          <a:effectLst/>
        </p:spPr>
        <p:txBody>
          <a:bodyPr>
            <a:spAutoFit/>
          </a:bodyPr>
          <a:lstStyle/>
          <a:p>
            <a:pPr>
              <a:spcBef>
                <a:spcPct val="50000"/>
              </a:spcBef>
            </a:pPr>
            <a:r>
              <a:rPr lang="en-US" sz="1800">
                <a:effectLst>
                  <a:outerShdw blurRad="38100" dist="38100" dir="2700000" algn="tl">
                    <a:srgbClr val="000000"/>
                  </a:outerShdw>
                </a:effectLst>
              </a:rPr>
              <a:t>ASP.NET</a:t>
            </a:r>
          </a:p>
        </p:txBody>
      </p:sp>
      <p:sp>
        <p:nvSpPr>
          <p:cNvPr id="642068" name="Rectangle 20"/>
          <p:cNvSpPr>
            <a:spLocks noChangeArrowheads="1"/>
          </p:cNvSpPr>
          <p:nvPr/>
        </p:nvSpPr>
        <p:spPr bwMode="auto">
          <a:xfrm>
            <a:off x="2398713" y="1533525"/>
            <a:ext cx="554037"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Perl</a:t>
            </a:r>
          </a:p>
        </p:txBody>
      </p:sp>
      <p:sp>
        <p:nvSpPr>
          <p:cNvPr id="642069" name="Rectangle 21"/>
          <p:cNvSpPr>
            <a:spLocks noChangeArrowheads="1"/>
          </p:cNvSpPr>
          <p:nvPr/>
        </p:nvSpPr>
        <p:spPr bwMode="auto">
          <a:xfrm>
            <a:off x="3014663" y="1533525"/>
            <a:ext cx="923925"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Python</a:t>
            </a:r>
          </a:p>
        </p:txBody>
      </p:sp>
      <p:sp>
        <p:nvSpPr>
          <p:cNvPr id="642070" name="Rectangle 22"/>
          <p:cNvSpPr>
            <a:spLocks noChangeArrowheads="1"/>
          </p:cNvSpPr>
          <p:nvPr/>
        </p:nvSpPr>
        <p:spPr bwMode="auto">
          <a:xfrm>
            <a:off x="4000500" y="1533525"/>
            <a:ext cx="800100" cy="449263"/>
          </a:xfrm>
          <a:prstGeom prst="rect">
            <a:avLst/>
          </a:prstGeom>
          <a:gradFill rotWithShape="0">
            <a:gsLst>
              <a:gs pos="0">
                <a:schemeClr val="accent1">
                  <a:gamma/>
                  <a:shade val="46275"/>
                  <a:invGamma/>
                </a:schemeClr>
              </a:gs>
              <a:gs pos="100000">
                <a:schemeClr val="accent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accent1"/>
            </a:extrusionClr>
          </a:sp3d>
        </p:spPr>
        <p:txBody>
          <a:bodyPr wrap="none" anchor="ctr">
            <a:flatTx/>
          </a:bodyPr>
          <a:lstStyle/>
          <a:p>
            <a:r>
              <a:rPr lang="en-US" sz="1800">
                <a:effectLst>
                  <a:outerShdw blurRad="38100" dist="38100" dir="2700000" algn="tl">
                    <a:srgbClr val="000000"/>
                  </a:outerShdw>
                </a:effectLst>
              </a:rPr>
              <a:t>…</a:t>
            </a:r>
          </a:p>
        </p:txBody>
      </p:sp>
      <p:sp>
        <p:nvSpPr>
          <p:cNvPr id="642071" name="Text Box 23"/>
          <p:cNvSpPr txBox="1">
            <a:spLocks noChangeArrowheads="1"/>
          </p:cNvSpPr>
          <p:nvPr/>
        </p:nvSpPr>
        <p:spPr bwMode="auto">
          <a:xfrm>
            <a:off x="5283200" y="2278063"/>
            <a:ext cx="3606800" cy="2566987"/>
          </a:xfrm>
          <a:prstGeom prst="rect">
            <a:avLst/>
          </a:prstGeom>
          <a:gradFill rotWithShape="0">
            <a:gsLst>
              <a:gs pos="0">
                <a:schemeClr val="accent2">
                  <a:gamma/>
                  <a:shade val="46275"/>
                  <a:invGamma/>
                </a:schemeClr>
              </a:gs>
              <a:gs pos="100000">
                <a:schemeClr val="accent2"/>
              </a:gs>
            </a:gsLst>
            <a:lin ang="5400000" scaled="1"/>
          </a:gradFill>
          <a:ln w="12700">
            <a:noFill/>
            <a:miter lim="800000"/>
            <a:headEnd type="none" w="sm" len="sm"/>
            <a:tailEnd type="none" w="sm" len="sm"/>
          </a:ln>
          <a:effectLst/>
        </p:spPr>
        <p:txBody>
          <a:bodyPr>
            <a:spAutoFit/>
          </a:bodyPr>
          <a:lstStyle/>
          <a:p>
            <a:pPr algn="l">
              <a:lnSpc>
                <a:spcPct val="90000"/>
              </a:lnSpc>
              <a:spcBef>
                <a:spcPct val="30000"/>
              </a:spcBef>
              <a:buClr>
                <a:schemeClr val="tx1"/>
              </a:buClr>
              <a:buSzPct val="75000"/>
              <a:buFont typeface="Wingdings" pitchFamily="2" charset="2"/>
              <a:buNone/>
            </a:pPr>
            <a:r>
              <a:rPr lang="en-US" sz="2400" i="1">
                <a:solidFill>
                  <a:schemeClr val="accent1"/>
                </a:solidFill>
                <a:effectLst>
                  <a:outerShdw blurRad="38100" dist="38100" dir="2700000" algn="tl">
                    <a:srgbClr val="000000"/>
                  </a:outerShdw>
                </a:effectLst>
              </a:rPr>
              <a:t>Framework Classes</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Spans all programming languages</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Object-oriented and consistent</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Common type system built-in</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Extensible</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Secure</a:t>
            </a:r>
          </a:p>
        </p:txBody>
      </p:sp>
      <p:sp>
        <p:nvSpPr>
          <p:cNvPr id="642072" name="Text Box 24"/>
          <p:cNvSpPr txBox="1">
            <a:spLocks noChangeArrowheads="1"/>
          </p:cNvSpPr>
          <p:nvPr/>
        </p:nvSpPr>
        <p:spPr bwMode="auto">
          <a:xfrm>
            <a:off x="5214938" y="2706688"/>
            <a:ext cx="3678237" cy="2732087"/>
          </a:xfrm>
          <a:prstGeom prst="rect">
            <a:avLst/>
          </a:prstGeom>
          <a:gradFill rotWithShape="0">
            <a:gsLst>
              <a:gs pos="0">
                <a:schemeClr val="folHlink">
                  <a:gamma/>
                  <a:shade val="46275"/>
                  <a:invGamma/>
                </a:schemeClr>
              </a:gs>
              <a:gs pos="100000">
                <a:schemeClr val="folHlink"/>
              </a:gs>
            </a:gsLst>
            <a:lin ang="5400000" scaled="1"/>
          </a:gradFill>
          <a:ln w="12700">
            <a:noFill/>
            <a:miter lim="800000"/>
            <a:headEnd type="none" w="sm" len="sm"/>
            <a:tailEnd type="none" w="sm" len="sm"/>
          </a:ln>
          <a:effectLst/>
        </p:spPr>
        <p:txBody>
          <a:bodyPr>
            <a:spAutoFit/>
          </a:bodyPr>
          <a:lstStyle/>
          <a:p>
            <a:pPr algn="l">
              <a:lnSpc>
                <a:spcPct val="90000"/>
              </a:lnSpc>
              <a:spcBef>
                <a:spcPct val="30000"/>
              </a:spcBef>
              <a:buClr>
                <a:schemeClr val="tx1"/>
              </a:buClr>
              <a:buSzPct val="75000"/>
              <a:buFont typeface="Wingdings" pitchFamily="2" charset="2"/>
              <a:buNone/>
            </a:pPr>
            <a:r>
              <a:rPr lang="en-US" sz="2400" i="1">
                <a:solidFill>
                  <a:schemeClr val="accent1"/>
                </a:solidFill>
                <a:effectLst>
                  <a:outerShdw blurRad="38100" dist="38100" dir="2700000" algn="tl">
                    <a:srgbClr val="000000"/>
                  </a:outerShdw>
                </a:effectLst>
              </a:rPr>
              <a:t>ADO.NET</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Build data-driven applications using XML</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Program against your objects</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Easily pass data across the wire and between platforms with XML</a:t>
            </a:r>
          </a:p>
          <a:p>
            <a:pPr algn="l">
              <a:lnSpc>
                <a:spcPct val="90000"/>
              </a:lnSpc>
              <a:spcBef>
                <a:spcPct val="30000"/>
              </a:spcBef>
              <a:buClr>
                <a:schemeClr val="tx1"/>
              </a:buClr>
              <a:buSzPct val="75000"/>
              <a:buFont typeface="Wingdings" pitchFamily="2" charset="2"/>
              <a:buChar char="§"/>
            </a:pPr>
            <a:r>
              <a:rPr lang="en-US" sz="1800">
                <a:effectLst>
                  <a:outerShdw blurRad="38100" dist="38100" dir="2700000" algn="tl">
                    <a:srgbClr val="000000"/>
                  </a:outerShdw>
                </a:effectLst>
              </a:rPr>
              <a:t>Relational and unstructured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2052"/>
                                        </p:tgtEl>
                                        <p:attrNameLst>
                                          <p:attrName>style.visibility</p:attrName>
                                        </p:attrNameLst>
                                      </p:cBhvr>
                                      <p:to>
                                        <p:strVal val="visible"/>
                                      </p:to>
                                    </p:set>
                                    <p:animEffect transition="in" filter="wipe(up)">
                                      <p:cBhvr>
                                        <p:cTn id="7" dur="500"/>
                                        <p:tgtEl>
                                          <p:spTgt spid="6420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42071"/>
                                        </p:tgtEl>
                                        <p:attrNameLst>
                                          <p:attrName>style.visibility</p:attrName>
                                        </p:attrNameLst>
                                      </p:cBhvr>
                                      <p:to>
                                        <p:strVal val="visible"/>
                                      </p:to>
                                    </p:set>
                                    <p:animEffect transition="in" filter="wipe(up)">
                                      <p:cBhvr>
                                        <p:cTn id="12" dur="500"/>
                                        <p:tgtEl>
                                          <p:spTgt spid="6420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42072"/>
                                        </p:tgtEl>
                                        <p:attrNameLst>
                                          <p:attrName>style.visibility</p:attrName>
                                        </p:attrNameLst>
                                      </p:cBhvr>
                                      <p:to>
                                        <p:strVal val="visible"/>
                                      </p:to>
                                    </p:set>
                                    <p:animEffect transition="in" filter="wipe(up)">
                                      <p:cBhvr>
                                        <p:cTn id="17" dur="500"/>
                                        <p:tgtEl>
                                          <p:spTgt spid="64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2" grpId="0" animBg="1" autoUpdateAnimBg="0"/>
      <p:bldP spid="642071" grpId="0" animBg="1" autoUpdateAnimBg="0"/>
      <p:bldP spid="642072"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a:t>Solution </a:t>
            </a:r>
            <a:r>
              <a:rPr lang="en-US" sz="2400"/>
              <a:t>(Microsoft Intermediate Language)</a:t>
            </a:r>
            <a:r>
              <a:rPr lang="en-US" sz="3600"/>
              <a:t/>
            </a:r>
            <a:br>
              <a:rPr lang="en-US" sz="3600"/>
            </a:br>
            <a:r>
              <a:rPr lang="en-US" sz="2400"/>
              <a:t>Different Languages are Compiled into MSIL</a:t>
            </a:r>
            <a:endParaRPr lang="en-US" sz="3600"/>
          </a:p>
        </p:txBody>
      </p:sp>
      <p:sp>
        <p:nvSpPr>
          <p:cNvPr id="76804" name="Oval 4"/>
          <p:cNvSpPr>
            <a:spLocks noChangeArrowheads="1"/>
          </p:cNvSpPr>
          <p:nvPr/>
        </p:nvSpPr>
        <p:spPr bwMode="auto">
          <a:xfrm>
            <a:off x="468313" y="3213100"/>
            <a:ext cx="2016125" cy="865188"/>
          </a:xfrm>
          <a:prstGeom prst="ellipse">
            <a:avLst/>
          </a:prstGeom>
          <a:solidFill>
            <a:srgbClr val="454587"/>
          </a:solidFill>
          <a:ln w="9525">
            <a:solidFill>
              <a:schemeClr val="bg2"/>
            </a:solidFill>
            <a:round/>
            <a:headEnd/>
            <a:tailEnd/>
          </a:ln>
          <a:effectLst/>
        </p:spPr>
        <p:txBody>
          <a:bodyPr wrap="none" anchor="ctr"/>
          <a:lstStyle/>
          <a:p>
            <a:pPr algn="ctr"/>
            <a:r>
              <a:rPr lang="en-US" sz="1600">
                <a:solidFill>
                  <a:schemeClr val="bg1"/>
                </a:solidFill>
              </a:rPr>
              <a:t>Source code :</a:t>
            </a:r>
          </a:p>
          <a:p>
            <a:pPr algn="ctr"/>
            <a:r>
              <a:rPr lang="en-US" sz="1600">
                <a:solidFill>
                  <a:schemeClr val="bg1"/>
                </a:solidFill>
              </a:rPr>
              <a:t>Any languages</a:t>
            </a:r>
          </a:p>
        </p:txBody>
      </p:sp>
      <p:sp>
        <p:nvSpPr>
          <p:cNvPr id="76805" name="Oval 5"/>
          <p:cNvSpPr>
            <a:spLocks noChangeArrowheads="1"/>
          </p:cNvSpPr>
          <p:nvPr/>
        </p:nvSpPr>
        <p:spPr bwMode="auto">
          <a:xfrm>
            <a:off x="3563938" y="3213100"/>
            <a:ext cx="2016125" cy="865188"/>
          </a:xfrm>
          <a:prstGeom prst="ellipse">
            <a:avLst/>
          </a:prstGeom>
          <a:solidFill>
            <a:srgbClr val="454587"/>
          </a:solidFill>
          <a:ln w="9525">
            <a:solidFill>
              <a:schemeClr val="bg2"/>
            </a:solidFill>
            <a:round/>
            <a:headEnd/>
            <a:tailEnd/>
          </a:ln>
          <a:effectLst/>
        </p:spPr>
        <p:txBody>
          <a:bodyPr wrap="none" anchor="ctr"/>
          <a:lstStyle/>
          <a:p>
            <a:pPr algn="ctr"/>
            <a:r>
              <a:rPr lang="en-US" sz="1600">
                <a:solidFill>
                  <a:schemeClr val="bg1"/>
                </a:solidFill>
              </a:rPr>
              <a:t>MS Intermediate</a:t>
            </a:r>
          </a:p>
          <a:p>
            <a:pPr algn="ctr"/>
            <a:r>
              <a:rPr lang="en-US" sz="1600">
                <a:solidFill>
                  <a:schemeClr val="bg1"/>
                </a:solidFill>
              </a:rPr>
              <a:t>Language</a:t>
            </a:r>
          </a:p>
        </p:txBody>
      </p:sp>
      <p:sp>
        <p:nvSpPr>
          <p:cNvPr id="76806" name="Oval 6"/>
          <p:cNvSpPr>
            <a:spLocks noChangeArrowheads="1"/>
          </p:cNvSpPr>
          <p:nvPr/>
        </p:nvSpPr>
        <p:spPr bwMode="auto">
          <a:xfrm>
            <a:off x="6804025" y="3213100"/>
            <a:ext cx="2016125" cy="865188"/>
          </a:xfrm>
          <a:prstGeom prst="ellipse">
            <a:avLst/>
          </a:prstGeom>
          <a:solidFill>
            <a:srgbClr val="454587"/>
          </a:solidFill>
          <a:ln w="9525">
            <a:solidFill>
              <a:schemeClr val="bg2"/>
            </a:solidFill>
            <a:round/>
            <a:headEnd/>
            <a:tailEnd/>
          </a:ln>
          <a:effectLst/>
        </p:spPr>
        <p:txBody>
          <a:bodyPr wrap="none" anchor="ctr"/>
          <a:lstStyle/>
          <a:p>
            <a:pPr algn="ctr"/>
            <a:r>
              <a:rPr lang="en-US" sz="1600">
                <a:solidFill>
                  <a:schemeClr val="bg1"/>
                </a:solidFill>
              </a:rPr>
              <a:t>Platform specific</a:t>
            </a:r>
          </a:p>
          <a:p>
            <a:pPr algn="ctr"/>
            <a:r>
              <a:rPr lang="en-US" sz="1600">
                <a:solidFill>
                  <a:schemeClr val="bg1"/>
                </a:solidFill>
              </a:rPr>
              <a:t>code</a:t>
            </a:r>
          </a:p>
        </p:txBody>
      </p:sp>
      <p:sp>
        <p:nvSpPr>
          <p:cNvPr id="76807" name="Line 7"/>
          <p:cNvSpPr>
            <a:spLocks noChangeShapeType="1"/>
          </p:cNvSpPr>
          <p:nvPr/>
        </p:nvSpPr>
        <p:spPr bwMode="auto">
          <a:xfrm>
            <a:off x="2484438" y="3644900"/>
            <a:ext cx="1079500" cy="0"/>
          </a:xfrm>
          <a:prstGeom prst="line">
            <a:avLst/>
          </a:prstGeom>
          <a:noFill/>
          <a:ln w="9525">
            <a:solidFill>
              <a:schemeClr val="tx1"/>
            </a:solidFill>
            <a:round/>
            <a:headEnd/>
            <a:tailEnd type="triangle" w="med" len="med"/>
          </a:ln>
          <a:effectLst/>
        </p:spPr>
        <p:txBody>
          <a:bodyPr/>
          <a:lstStyle/>
          <a:p>
            <a:endParaRPr lang="ru-RU"/>
          </a:p>
        </p:txBody>
      </p:sp>
      <p:sp>
        <p:nvSpPr>
          <p:cNvPr id="76808" name="Line 8"/>
          <p:cNvSpPr>
            <a:spLocks noChangeShapeType="1"/>
          </p:cNvSpPr>
          <p:nvPr/>
        </p:nvSpPr>
        <p:spPr bwMode="auto">
          <a:xfrm>
            <a:off x="5580063" y="3644900"/>
            <a:ext cx="1223962" cy="0"/>
          </a:xfrm>
          <a:prstGeom prst="line">
            <a:avLst/>
          </a:prstGeom>
          <a:noFill/>
          <a:ln w="9525">
            <a:solidFill>
              <a:schemeClr val="tx1"/>
            </a:solidFill>
            <a:round/>
            <a:headEnd/>
            <a:tailEnd type="triangle" w="med" len="med"/>
          </a:ln>
          <a:effectLst/>
        </p:spPr>
        <p:txBody>
          <a:bodyPr/>
          <a:lstStyle/>
          <a:p>
            <a:endParaRPr lang="ru-RU"/>
          </a:p>
        </p:txBody>
      </p:sp>
      <p:sp>
        <p:nvSpPr>
          <p:cNvPr id="76809" name="Text Box 9"/>
          <p:cNvSpPr txBox="1">
            <a:spLocks noChangeArrowheads="1"/>
          </p:cNvSpPr>
          <p:nvPr/>
        </p:nvSpPr>
        <p:spPr bwMode="auto">
          <a:xfrm>
            <a:off x="2339975" y="2205038"/>
            <a:ext cx="1295400" cy="396875"/>
          </a:xfrm>
          <a:prstGeom prst="rect">
            <a:avLst/>
          </a:prstGeom>
          <a:noFill/>
          <a:ln w="9525">
            <a:noFill/>
            <a:miter lim="800000"/>
            <a:headEnd/>
            <a:tailEnd/>
          </a:ln>
          <a:effectLst/>
        </p:spPr>
        <p:txBody>
          <a:bodyPr>
            <a:spAutoFit/>
          </a:bodyPr>
          <a:lstStyle/>
          <a:p>
            <a:pPr>
              <a:spcBef>
                <a:spcPct val="50000"/>
              </a:spcBef>
            </a:pPr>
            <a:endParaRPr lang="ru-RU"/>
          </a:p>
        </p:txBody>
      </p:sp>
      <p:sp>
        <p:nvSpPr>
          <p:cNvPr id="76810" name="Text Box 10"/>
          <p:cNvSpPr txBox="1">
            <a:spLocks noChangeArrowheads="1"/>
          </p:cNvSpPr>
          <p:nvPr/>
        </p:nvSpPr>
        <p:spPr bwMode="auto">
          <a:xfrm>
            <a:off x="1908175" y="2925763"/>
            <a:ext cx="2016125" cy="641350"/>
          </a:xfrm>
          <a:prstGeom prst="rect">
            <a:avLst/>
          </a:prstGeom>
          <a:noFill/>
          <a:ln w="9525">
            <a:noFill/>
            <a:miter lim="800000"/>
            <a:headEnd/>
            <a:tailEnd/>
          </a:ln>
          <a:effectLst/>
        </p:spPr>
        <p:txBody>
          <a:bodyPr>
            <a:spAutoFit/>
          </a:bodyPr>
          <a:lstStyle/>
          <a:p>
            <a:pPr algn="ctr">
              <a:spcBef>
                <a:spcPct val="50000"/>
              </a:spcBef>
            </a:pPr>
            <a:r>
              <a:rPr lang="en-US" sz="1800"/>
              <a:t>Development tools</a:t>
            </a:r>
          </a:p>
        </p:txBody>
      </p:sp>
      <p:sp>
        <p:nvSpPr>
          <p:cNvPr id="76811" name="Text Box 11"/>
          <p:cNvSpPr txBox="1">
            <a:spLocks noChangeArrowheads="1"/>
          </p:cNvSpPr>
          <p:nvPr/>
        </p:nvSpPr>
        <p:spPr bwMode="auto">
          <a:xfrm>
            <a:off x="5148263" y="2852738"/>
            <a:ext cx="2016125" cy="779462"/>
          </a:xfrm>
          <a:prstGeom prst="rect">
            <a:avLst/>
          </a:prstGeom>
          <a:noFill/>
          <a:ln w="9525">
            <a:noFill/>
            <a:miter lim="800000"/>
            <a:headEnd/>
            <a:tailEnd/>
          </a:ln>
          <a:effectLst/>
        </p:spPr>
        <p:txBody>
          <a:bodyPr>
            <a:spAutoFit/>
          </a:bodyPr>
          <a:lstStyle/>
          <a:p>
            <a:pPr algn="ctr">
              <a:spcBef>
                <a:spcPct val="50000"/>
              </a:spcBef>
            </a:pPr>
            <a:r>
              <a:rPr lang="en-US" sz="1800"/>
              <a:t>Just-In-Time</a:t>
            </a:r>
          </a:p>
          <a:p>
            <a:pPr algn="ctr">
              <a:spcBef>
                <a:spcPct val="50000"/>
              </a:spcBef>
            </a:pPr>
            <a:r>
              <a:rPr lang="en-US" sz="1800"/>
              <a:t>compiler</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z="4000"/>
              <a:t>Assembly</a:t>
            </a:r>
            <a:br>
              <a:rPr lang="en-US" sz="4000"/>
            </a:br>
            <a:endParaRPr lang="en-US" sz="4000"/>
          </a:p>
        </p:txBody>
      </p:sp>
      <p:sp>
        <p:nvSpPr>
          <p:cNvPr id="86019" name="Rectangle 3"/>
          <p:cNvSpPr>
            <a:spLocks noGrp="1" noChangeArrowheads="1"/>
          </p:cNvSpPr>
          <p:nvPr>
            <p:ph type="body" idx="1"/>
          </p:nvPr>
        </p:nvSpPr>
        <p:spPr/>
        <p:txBody>
          <a:bodyPr/>
          <a:lstStyle/>
          <a:p>
            <a:pPr>
              <a:buFont typeface="Wingdings" pitchFamily="2" charset="2"/>
              <a:buNone/>
            </a:pPr>
            <a:r>
              <a:rPr lang="en-US" sz="2400"/>
              <a:t>A logical collection of one or more exe and dll file containing an application’s code and resources</a:t>
            </a:r>
          </a:p>
          <a:p>
            <a:pPr>
              <a:buFont typeface="Wingdings" pitchFamily="2" charset="2"/>
              <a:buNone/>
            </a:pPr>
            <a:r>
              <a:rPr lang="en-US" sz="2400"/>
              <a:t>It contains</a:t>
            </a:r>
          </a:p>
          <a:p>
            <a:pPr>
              <a:buFont typeface="Wingdings" pitchFamily="2" charset="2"/>
              <a:buNone/>
            </a:pPr>
            <a:r>
              <a:rPr lang="en-US" sz="2400"/>
              <a:t>1-Codes in MSIL</a:t>
            </a:r>
          </a:p>
          <a:p>
            <a:pPr>
              <a:buFont typeface="Wingdings" pitchFamily="2" charset="2"/>
              <a:buNone/>
            </a:pPr>
            <a:r>
              <a:rPr lang="en-US" sz="2400"/>
              <a:t>2-Manifest</a:t>
            </a:r>
          </a:p>
          <a:p>
            <a:pPr>
              <a:buFont typeface="Wingdings" pitchFamily="2" charset="2"/>
              <a:buNone/>
            </a:pPr>
            <a:r>
              <a:rPr lang="en-US" sz="2400"/>
              <a:t>		A metadata description of the code and resources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z="3600"/>
              <a:t>Metadata</a:t>
            </a:r>
            <a:br>
              <a:rPr lang="en-US" sz="3600"/>
            </a:br>
            <a:endParaRPr lang="en-US" sz="3600"/>
          </a:p>
        </p:txBody>
      </p:sp>
      <p:sp>
        <p:nvSpPr>
          <p:cNvPr id="84995" name="Rectangle 3"/>
          <p:cNvSpPr>
            <a:spLocks noGrp="1" noChangeArrowheads="1"/>
          </p:cNvSpPr>
          <p:nvPr>
            <p:ph type="body" idx="1"/>
          </p:nvPr>
        </p:nvSpPr>
        <p:spPr/>
        <p:txBody>
          <a:bodyPr/>
          <a:lstStyle/>
          <a:p>
            <a:r>
              <a:rPr lang="en-US" sz="2400"/>
              <a:t>What classes and method it contains</a:t>
            </a:r>
          </a:p>
          <a:p>
            <a:r>
              <a:rPr lang="en-US" sz="2400"/>
              <a:t>What external objects it requires</a:t>
            </a:r>
          </a:p>
          <a:p>
            <a:r>
              <a:rPr lang="en-US" sz="2400"/>
              <a:t>What version of code it represents</a:t>
            </a:r>
          </a:p>
          <a:p>
            <a:pPr>
              <a:buFont typeface="Wingdings" pitchFamily="2" charset="2"/>
              <a:buNone/>
            </a:pPr>
            <a:endParaRPr lang="en-US" sz="24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87363" y="0"/>
            <a:ext cx="8229600" cy="1371600"/>
          </a:xfrm>
        </p:spPr>
        <p:txBody>
          <a:bodyPr/>
          <a:lstStyle/>
          <a:p>
            <a:r>
              <a:rPr lang="en-US" sz="2800">
                <a:solidFill>
                  <a:schemeClr val="bg2"/>
                </a:solidFill>
              </a:rPr>
              <a:t>Manifest example (TimeComponent.dll)</a:t>
            </a:r>
          </a:p>
        </p:txBody>
      </p:sp>
      <p:sp>
        <p:nvSpPr>
          <p:cNvPr id="92165" name="Text Box 5"/>
          <p:cNvSpPr txBox="1">
            <a:spLocks noChangeArrowheads="1"/>
          </p:cNvSpPr>
          <p:nvPr/>
        </p:nvSpPr>
        <p:spPr bwMode="auto">
          <a:xfrm>
            <a:off x="434975" y="846138"/>
            <a:ext cx="7605713" cy="5837237"/>
          </a:xfrm>
          <a:prstGeom prst="rect">
            <a:avLst/>
          </a:prstGeom>
          <a:noFill/>
          <a:ln w="9525">
            <a:noFill/>
            <a:miter lim="800000"/>
            <a:headEnd/>
            <a:tailEnd/>
          </a:ln>
          <a:effectLst/>
        </p:spPr>
        <p:txBody>
          <a:bodyPr>
            <a:spAutoFit/>
          </a:bodyPr>
          <a:lstStyle/>
          <a:p>
            <a:r>
              <a:rPr lang="en-US" sz="1600" b="1"/>
              <a:t>.assembly extern mscorlib</a:t>
            </a:r>
          </a:p>
          <a:p>
            <a:r>
              <a:rPr lang="en-US" sz="1600" b="1"/>
              <a:t>{</a:t>
            </a:r>
          </a:p>
          <a:p>
            <a:r>
              <a:rPr lang="en-US" sz="1600" b="1"/>
              <a:t>  .publickeytoken = (B7 7A 5C 56 19 34 E0 89 )                         // .z\V.4..</a:t>
            </a:r>
          </a:p>
          <a:p>
            <a:r>
              <a:rPr lang="en-US" sz="1600" b="1"/>
              <a:t>  .ver 1:0:2411:0</a:t>
            </a:r>
          </a:p>
          <a:p>
            <a:r>
              <a:rPr lang="en-US" sz="1600" b="1"/>
              <a:t>}</a:t>
            </a:r>
          </a:p>
          <a:p>
            <a:r>
              <a:rPr lang="en-US" sz="1600" b="1"/>
              <a:t>.assembly extern Microsoft.VisualBasic</a:t>
            </a:r>
          </a:p>
          <a:p>
            <a:r>
              <a:rPr lang="en-US" sz="1600" b="1"/>
              <a:t>{</a:t>
            </a:r>
          </a:p>
          <a:p>
            <a:r>
              <a:rPr lang="en-US" sz="1600" b="1"/>
              <a:t>  .publickeytoken = (B0 3F 5F 7F 11 D5 0A 3A )                         // .?_....:</a:t>
            </a:r>
          </a:p>
          <a:p>
            <a:r>
              <a:rPr lang="en-US" sz="1600" b="1"/>
              <a:t>  .ver 7:0:0:0</a:t>
            </a:r>
          </a:p>
          <a:p>
            <a:r>
              <a:rPr lang="en-US" sz="1600" b="1"/>
              <a:t>}</a:t>
            </a:r>
          </a:p>
          <a:p>
            <a:r>
              <a:rPr lang="en-US" sz="1600" b="1"/>
              <a:t>.assembly TimeComponent</a:t>
            </a:r>
          </a:p>
          <a:p>
            <a:r>
              <a:rPr lang="en-US" sz="1600" b="1"/>
              <a:t>{</a:t>
            </a:r>
          </a:p>
          <a:p>
            <a:r>
              <a:rPr lang="en-US" sz="1600" b="1"/>
              <a:t>  .hash algorithm 0x00008004</a:t>
            </a:r>
          </a:p>
          <a:p>
            <a:r>
              <a:rPr lang="en-US" sz="1600" b="1"/>
              <a:t>  .ver 0:0:0:0</a:t>
            </a:r>
          </a:p>
          <a:p>
            <a:r>
              <a:rPr lang="en-US" sz="1600" b="1"/>
              <a:t>}</a:t>
            </a:r>
          </a:p>
          <a:p>
            <a:r>
              <a:rPr lang="en-US" sz="1600" b="1"/>
              <a:t>.module TimeComponent.dll</a:t>
            </a:r>
          </a:p>
          <a:p>
            <a:r>
              <a:rPr lang="en-US" sz="1600" b="1"/>
              <a:t>// MVID: {144ACC38-E825-45C4-83A6-C2A9E5A901DD}</a:t>
            </a:r>
          </a:p>
          <a:p>
            <a:r>
              <a:rPr lang="en-US" sz="1600" b="1"/>
              <a:t>.imagebase 0x00400000</a:t>
            </a:r>
          </a:p>
          <a:p>
            <a:r>
              <a:rPr lang="en-US" sz="1600" b="1"/>
              <a:t>.subsystem 0x00000002</a:t>
            </a:r>
          </a:p>
          <a:p>
            <a:r>
              <a:rPr lang="en-US" sz="1600" b="1"/>
              <a:t>.file alignment 512</a:t>
            </a:r>
          </a:p>
          <a:p>
            <a:r>
              <a:rPr lang="en-US" sz="1600" b="1"/>
              <a:t>.corflags 0x00000001</a:t>
            </a:r>
          </a:p>
          <a:p>
            <a:r>
              <a:rPr lang="en-US" sz="1600" b="1"/>
              <a:t>// Image base: 0x032a0000</a:t>
            </a:r>
          </a:p>
          <a:p>
            <a:pPr>
              <a:spcBef>
                <a:spcPct val="50000"/>
              </a:spcBef>
            </a:pPr>
            <a:endParaRPr lang="en-US" sz="1600" b="1"/>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z="4000"/>
              <a:t>Versioning</a:t>
            </a:r>
            <a:br>
              <a:rPr lang="en-US" sz="4000"/>
            </a:br>
            <a:endParaRPr lang="en-US" sz="4000"/>
          </a:p>
        </p:txBody>
      </p:sp>
      <p:sp>
        <p:nvSpPr>
          <p:cNvPr id="96259" name="Rectangle 3"/>
          <p:cNvSpPr>
            <a:spLocks noGrp="1" noChangeArrowheads="1"/>
          </p:cNvSpPr>
          <p:nvPr>
            <p:ph type="body" idx="1"/>
          </p:nvPr>
        </p:nvSpPr>
        <p:spPr>
          <a:xfrm>
            <a:off x="457200" y="1487488"/>
            <a:ext cx="8229600" cy="4379912"/>
          </a:xfrm>
        </p:spPr>
        <p:txBody>
          <a:bodyPr/>
          <a:lstStyle/>
          <a:p>
            <a:pPr>
              <a:buFont typeface="Wingdings" pitchFamily="2" charset="2"/>
              <a:buNone/>
            </a:pPr>
            <a:r>
              <a:rPr lang="en-US"/>
              <a:t>DLL Hell</a:t>
            </a:r>
          </a:p>
          <a:p>
            <a:pPr>
              <a:buFont typeface="Wingdings" pitchFamily="2" charset="2"/>
              <a:buNone/>
            </a:pPr>
            <a:r>
              <a:rPr lang="en-US"/>
              <a:t>	</a:t>
            </a:r>
            <a:r>
              <a:rPr lang="en-US" sz="2800"/>
              <a:t>Replacing a DLL used by an existing client, with a newer version (or vice versa)</a:t>
            </a:r>
          </a:p>
          <a:p>
            <a:pPr>
              <a:buFont typeface="Wingdings" pitchFamily="2" charset="2"/>
              <a:buChar char="q"/>
            </a:pPr>
            <a:r>
              <a:rPr lang="en-US"/>
              <a:t>.NET provides a standard way to specify </a:t>
            </a:r>
          </a:p>
          <a:p>
            <a:pPr>
              <a:buFont typeface="Wingdings" pitchFamily="2" charset="2"/>
              <a:buNone/>
            </a:pPr>
            <a:r>
              <a:rPr lang="en-US"/>
              <a:t>	version</a:t>
            </a:r>
          </a:p>
          <a:p>
            <a:pPr>
              <a:buFont typeface="Wingdings" pitchFamily="2" charset="2"/>
              <a:buChar char="q"/>
            </a:pPr>
            <a:r>
              <a:rPr lang="en-US"/>
              <a:t>Each client assembly uses its own specified versions of related assemblies</a:t>
            </a:r>
          </a:p>
          <a:p>
            <a:pPr>
              <a:buFont typeface="Wingdings" pitchFamily="2" charset="2"/>
              <a:buNone/>
            </a:pP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54787" name="Rectangle 3"/>
          <p:cNvSpPr>
            <a:spLocks noGrp="1" noChangeArrowheads="1"/>
          </p:cNvSpPr>
          <p:nvPr>
            <p:ph type="body" idx="1"/>
          </p:nvPr>
        </p:nvSpPr>
        <p:spPr/>
        <p:txBody>
          <a:bodyPr/>
          <a:lstStyle/>
          <a:p>
            <a:r>
              <a:rPr lang="en-US"/>
              <a:t>.NET provides interoperability mechanism to permit managed code to call into unmanaged code and vice versa</a:t>
            </a:r>
          </a:p>
          <a:p>
            <a:r>
              <a:rPr lang="en-US"/>
              <a:t>Why?</a:t>
            </a:r>
          </a:p>
          <a:p>
            <a:pPr lvl="1"/>
            <a:r>
              <a:rPr lang="en-US"/>
              <a:t>Existing code works, why rewrite it?</a:t>
            </a:r>
          </a:p>
          <a:p>
            <a:pPr lvl="1"/>
            <a:r>
              <a:rPr lang="en-US"/>
              <a:t>Calling Microsoft functionality not yet available as .NET assemblies </a:t>
            </a:r>
          </a:p>
          <a:p>
            <a:pPr lvl="2"/>
            <a:r>
              <a:rPr lang="en-US"/>
              <a:t>For example, OLEDB server-side cursors</a:t>
            </a:r>
          </a:p>
          <a:p>
            <a:pPr lvl="1"/>
            <a:r>
              <a:rPr lang="en-US"/>
              <a:t>Calling 3</a:t>
            </a:r>
            <a:r>
              <a:rPr lang="en-US" baseline="30000"/>
              <a:t>rd</a:t>
            </a:r>
            <a:r>
              <a:rPr lang="en-US"/>
              <a:t> party native code</a:t>
            </a:r>
          </a:p>
          <a:p>
            <a:pPr lvl="1"/>
            <a:r>
              <a:rPr lang="en-US"/>
              <a:t>Migrate your code incrementally</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126" name="Line 30"/>
          <p:cNvSpPr>
            <a:spLocks noChangeShapeType="1"/>
          </p:cNvSpPr>
          <p:nvPr/>
        </p:nvSpPr>
        <p:spPr bwMode="auto">
          <a:xfrm flipV="1">
            <a:off x="6729413" y="4191000"/>
            <a:ext cx="0" cy="527050"/>
          </a:xfrm>
          <a:prstGeom prst="line">
            <a:avLst/>
          </a:prstGeom>
          <a:noFill/>
          <a:ln w="12700">
            <a:solidFill>
              <a:schemeClr val="tx1"/>
            </a:solidFill>
            <a:round/>
            <a:headEnd/>
            <a:tailEnd type="stealth" w="lg" len="lg"/>
          </a:ln>
          <a:effectLst/>
        </p:spPr>
        <p:txBody>
          <a:bodyPr/>
          <a:lstStyle/>
          <a:p>
            <a:endParaRPr lang="ru-RU"/>
          </a:p>
        </p:txBody>
      </p:sp>
      <p:sp>
        <p:nvSpPr>
          <p:cNvPr id="1668103" name="Line 7"/>
          <p:cNvSpPr>
            <a:spLocks noChangeShapeType="1"/>
          </p:cNvSpPr>
          <p:nvPr/>
        </p:nvSpPr>
        <p:spPr bwMode="auto">
          <a:xfrm flipH="1">
            <a:off x="2268538" y="4572000"/>
            <a:ext cx="779462" cy="1085850"/>
          </a:xfrm>
          <a:prstGeom prst="line">
            <a:avLst/>
          </a:prstGeom>
          <a:noFill/>
          <a:ln w="12700">
            <a:solidFill>
              <a:schemeClr val="tx1"/>
            </a:solidFill>
            <a:round/>
            <a:headEnd type="none" w="sm" len="sm"/>
            <a:tailEnd type="triangle" w="lg" len="lg"/>
          </a:ln>
          <a:effectLst/>
        </p:spPr>
        <p:txBody>
          <a:bodyPr/>
          <a:lstStyle/>
          <a:p>
            <a:endParaRPr lang="ru-RU"/>
          </a:p>
        </p:txBody>
      </p:sp>
      <p:sp>
        <p:nvSpPr>
          <p:cNvPr id="1668105" name="Line 9"/>
          <p:cNvSpPr>
            <a:spLocks noChangeShapeType="1"/>
          </p:cNvSpPr>
          <p:nvPr/>
        </p:nvSpPr>
        <p:spPr bwMode="auto">
          <a:xfrm>
            <a:off x="1066800" y="4800600"/>
            <a:ext cx="919163" cy="850900"/>
          </a:xfrm>
          <a:prstGeom prst="line">
            <a:avLst/>
          </a:prstGeom>
          <a:noFill/>
          <a:ln w="12700">
            <a:solidFill>
              <a:schemeClr val="tx1"/>
            </a:solidFill>
            <a:round/>
            <a:headEnd type="none" w="sm" len="sm"/>
            <a:tailEnd type="triangle" w="lg" len="lg"/>
          </a:ln>
          <a:effectLst/>
        </p:spPr>
        <p:txBody>
          <a:bodyPr/>
          <a:lstStyle/>
          <a:p>
            <a:endParaRPr lang="ru-RU"/>
          </a:p>
        </p:txBody>
      </p:sp>
      <p:sp>
        <p:nvSpPr>
          <p:cNvPr id="1668098"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68100" name="Freeform 4"/>
          <p:cNvSpPr>
            <a:spLocks/>
          </p:cNvSpPr>
          <p:nvPr/>
        </p:nvSpPr>
        <p:spPr bwMode="auto">
          <a:xfrm>
            <a:off x="3348038" y="2778125"/>
            <a:ext cx="1573212" cy="90488"/>
          </a:xfrm>
          <a:custGeom>
            <a:avLst/>
            <a:gdLst/>
            <a:ahLst/>
            <a:cxnLst>
              <a:cxn ang="0">
                <a:pos x="991" y="23"/>
              </a:cxn>
              <a:cxn ang="0">
                <a:pos x="415" y="6"/>
              </a:cxn>
              <a:cxn ang="0">
                <a:pos x="0" y="57"/>
              </a:cxn>
            </a:cxnLst>
            <a:rect l="0" t="0" r="r" b="b"/>
            <a:pathLst>
              <a:path w="991" h="57">
                <a:moveTo>
                  <a:pt x="991" y="23"/>
                </a:moveTo>
                <a:cubicBezTo>
                  <a:pt x="785" y="11"/>
                  <a:pt x="580" y="0"/>
                  <a:pt x="415" y="6"/>
                </a:cubicBezTo>
                <a:cubicBezTo>
                  <a:pt x="250" y="12"/>
                  <a:pt x="125" y="34"/>
                  <a:pt x="0" y="57"/>
                </a:cubicBezTo>
              </a:path>
            </a:pathLst>
          </a:custGeom>
          <a:noFill/>
          <a:ln w="38100" cap="flat" cmpd="sng">
            <a:solidFill>
              <a:schemeClr val="folHlink"/>
            </a:solidFill>
            <a:prstDash val="solid"/>
            <a:round/>
            <a:headEnd type="none" w="sm" len="sm"/>
            <a:tailEnd type="triangle" w="med" len="med"/>
          </a:ln>
          <a:effectLst/>
        </p:spPr>
        <p:txBody>
          <a:bodyPr/>
          <a:lstStyle/>
          <a:p>
            <a:endParaRPr lang="ru-RU"/>
          </a:p>
        </p:txBody>
      </p:sp>
      <p:sp>
        <p:nvSpPr>
          <p:cNvPr id="1668101" name="Freeform 5"/>
          <p:cNvSpPr>
            <a:spLocks/>
          </p:cNvSpPr>
          <p:nvPr/>
        </p:nvSpPr>
        <p:spPr bwMode="auto">
          <a:xfrm>
            <a:off x="1425575" y="2424113"/>
            <a:ext cx="3482975" cy="982662"/>
          </a:xfrm>
          <a:custGeom>
            <a:avLst/>
            <a:gdLst/>
            <a:ahLst/>
            <a:cxnLst>
              <a:cxn ang="0">
                <a:pos x="0" y="619"/>
              </a:cxn>
              <a:cxn ang="0">
                <a:pos x="737" y="111"/>
              </a:cxn>
              <a:cxn ang="0">
                <a:pos x="2194" y="0"/>
              </a:cxn>
            </a:cxnLst>
            <a:rect l="0" t="0" r="r" b="b"/>
            <a:pathLst>
              <a:path w="2194" h="619">
                <a:moveTo>
                  <a:pt x="0" y="619"/>
                </a:moveTo>
                <a:cubicBezTo>
                  <a:pt x="123" y="534"/>
                  <a:pt x="371" y="214"/>
                  <a:pt x="737" y="111"/>
                </a:cubicBezTo>
                <a:cubicBezTo>
                  <a:pt x="1103" y="8"/>
                  <a:pt x="1891" y="23"/>
                  <a:pt x="2194" y="0"/>
                </a:cubicBezTo>
              </a:path>
            </a:pathLst>
          </a:custGeom>
          <a:noFill/>
          <a:ln w="38100" cap="flat" cmpd="sng">
            <a:solidFill>
              <a:schemeClr val="folHlink"/>
            </a:solidFill>
            <a:prstDash val="solid"/>
            <a:round/>
            <a:headEnd type="none" w="sm" len="sm"/>
            <a:tailEnd type="none" w="med" len="med"/>
          </a:ln>
          <a:effectLst/>
        </p:spPr>
        <p:txBody>
          <a:bodyPr/>
          <a:lstStyle/>
          <a:p>
            <a:endParaRPr lang="ru-RU"/>
          </a:p>
        </p:txBody>
      </p:sp>
      <p:sp>
        <p:nvSpPr>
          <p:cNvPr id="1668102" name="AutoShape 6"/>
          <p:cNvSpPr>
            <a:spLocks noChangeArrowheads="1"/>
          </p:cNvSpPr>
          <p:nvPr/>
        </p:nvSpPr>
        <p:spPr bwMode="auto">
          <a:xfrm>
            <a:off x="4038600" y="1905000"/>
            <a:ext cx="1058863" cy="4267200"/>
          </a:xfrm>
          <a:prstGeom prst="cube">
            <a:avLst>
              <a:gd name="adj" fmla="val 74542"/>
            </a:avLst>
          </a:prstGeom>
          <a:solidFill>
            <a:schemeClr val="hlink"/>
          </a:solidFill>
          <a:ln w="12700">
            <a:solidFill>
              <a:schemeClr val="tx1"/>
            </a:solidFill>
            <a:miter lim="800000"/>
            <a:headEnd type="none" w="sm" len="sm"/>
            <a:tailEnd type="none" w="sm" len="sm"/>
          </a:ln>
          <a:effectLst/>
        </p:spPr>
        <p:txBody>
          <a:bodyPr wrap="none" anchor="ctr"/>
          <a:lstStyle/>
          <a:p>
            <a:endParaRPr lang="ru-RU"/>
          </a:p>
        </p:txBody>
      </p:sp>
      <p:sp>
        <p:nvSpPr>
          <p:cNvPr id="1668104" name="AutoShape 8"/>
          <p:cNvSpPr>
            <a:spLocks noChangeArrowheads="1"/>
          </p:cNvSpPr>
          <p:nvPr/>
        </p:nvSpPr>
        <p:spPr bwMode="auto">
          <a:xfrm>
            <a:off x="887413" y="5743575"/>
            <a:ext cx="2324100" cy="608013"/>
          </a:xfrm>
          <a:prstGeom prst="cube">
            <a:avLst>
              <a:gd name="adj" fmla="val 73148"/>
            </a:avLst>
          </a:prstGeom>
          <a:solidFill>
            <a:schemeClr val="accent1"/>
          </a:solidFill>
          <a:ln w="12700">
            <a:solidFill>
              <a:schemeClr val="tx1"/>
            </a:solidFill>
            <a:miter lim="800000"/>
            <a:headEnd type="none" w="sm" len="sm"/>
            <a:tailEnd type="none" w="sm" len="sm"/>
          </a:ln>
          <a:effectLst/>
        </p:spPr>
        <p:txBody>
          <a:bodyPr wrap="none" anchor="ctr"/>
          <a:lstStyle/>
          <a:p>
            <a:endParaRPr lang="ru-RU" sz="3600"/>
          </a:p>
        </p:txBody>
      </p:sp>
      <p:sp>
        <p:nvSpPr>
          <p:cNvPr id="1668106" name="Line 10"/>
          <p:cNvSpPr>
            <a:spLocks noChangeShapeType="1"/>
          </p:cNvSpPr>
          <p:nvPr/>
        </p:nvSpPr>
        <p:spPr bwMode="auto">
          <a:xfrm>
            <a:off x="1157288" y="3781425"/>
            <a:ext cx="0" cy="609600"/>
          </a:xfrm>
          <a:prstGeom prst="line">
            <a:avLst/>
          </a:prstGeom>
          <a:noFill/>
          <a:ln w="12700">
            <a:solidFill>
              <a:schemeClr val="tx1"/>
            </a:solidFill>
            <a:round/>
            <a:headEnd type="triangle" w="lg" len="lg"/>
            <a:tailEnd type="none" w="lg" len="lg"/>
          </a:ln>
          <a:effectLst/>
        </p:spPr>
        <p:txBody>
          <a:bodyPr/>
          <a:lstStyle/>
          <a:p>
            <a:endParaRPr lang="ru-RU"/>
          </a:p>
        </p:txBody>
      </p:sp>
      <p:sp>
        <p:nvSpPr>
          <p:cNvPr id="1668107" name="Line 11"/>
          <p:cNvSpPr>
            <a:spLocks noChangeShapeType="1"/>
          </p:cNvSpPr>
          <p:nvPr/>
        </p:nvSpPr>
        <p:spPr bwMode="auto">
          <a:xfrm>
            <a:off x="3048000" y="3752850"/>
            <a:ext cx="0" cy="609600"/>
          </a:xfrm>
          <a:prstGeom prst="line">
            <a:avLst/>
          </a:prstGeom>
          <a:noFill/>
          <a:ln w="12700">
            <a:solidFill>
              <a:schemeClr val="tx1"/>
            </a:solidFill>
            <a:round/>
            <a:headEnd type="triangle" w="lg" len="lg"/>
            <a:tailEnd type="none" w="lg" len="lg"/>
          </a:ln>
          <a:effectLst/>
        </p:spPr>
        <p:txBody>
          <a:bodyPr/>
          <a:lstStyle/>
          <a:p>
            <a:endParaRPr lang="ru-RU"/>
          </a:p>
        </p:txBody>
      </p:sp>
      <p:sp>
        <p:nvSpPr>
          <p:cNvPr id="1668108" name="AutoShape 12"/>
          <p:cNvSpPr>
            <a:spLocks noChangeArrowheads="1"/>
          </p:cNvSpPr>
          <p:nvPr/>
        </p:nvSpPr>
        <p:spPr bwMode="auto">
          <a:xfrm>
            <a:off x="517525" y="4191000"/>
            <a:ext cx="1371600" cy="609600"/>
          </a:xfrm>
          <a:prstGeom prst="cube">
            <a:avLst>
              <a:gd name="adj" fmla="val 25000"/>
            </a:avLst>
          </a:prstGeom>
          <a:solidFill>
            <a:srgbClr val="FF9900"/>
          </a:solidFill>
          <a:ln w="12700">
            <a:solidFill>
              <a:schemeClr val="tx1"/>
            </a:solidFill>
            <a:miter lim="800000"/>
            <a:headEnd type="none" w="sm" len="sm"/>
            <a:tailEnd type="none" w="sm" len="sm"/>
          </a:ln>
          <a:effectLst/>
        </p:spPr>
        <p:txBody>
          <a:bodyPr wrap="none" anchor="ctr"/>
          <a:lstStyle/>
          <a:p>
            <a:r>
              <a:rPr lang="en-US" sz="3200"/>
              <a:t>C#</a:t>
            </a:r>
          </a:p>
        </p:txBody>
      </p:sp>
      <p:sp>
        <p:nvSpPr>
          <p:cNvPr id="1668109" name="AutoShape 13"/>
          <p:cNvSpPr>
            <a:spLocks noChangeArrowheads="1"/>
          </p:cNvSpPr>
          <p:nvPr/>
        </p:nvSpPr>
        <p:spPr bwMode="auto">
          <a:xfrm>
            <a:off x="2346325" y="4191000"/>
            <a:ext cx="1371600" cy="609600"/>
          </a:xfrm>
          <a:prstGeom prst="cube">
            <a:avLst>
              <a:gd name="adj" fmla="val 25000"/>
            </a:avLst>
          </a:prstGeom>
          <a:solidFill>
            <a:schemeClr val="bg2"/>
          </a:solidFill>
          <a:ln w="12700">
            <a:solidFill>
              <a:schemeClr val="tx1"/>
            </a:solidFill>
            <a:miter lim="800000"/>
            <a:headEnd type="none" w="sm" len="sm"/>
            <a:tailEnd type="none" w="sm" len="sm"/>
          </a:ln>
          <a:effectLst/>
        </p:spPr>
        <p:txBody>
          <a:bodyPr wrap="none" anchor="ctr"/>
          <a:lstStyle/>
          <a:p>
            <a:r>
              <a:rPr lang="en-US" sz="2800"/>
              <a:t>VB</a:t>
            </a:r>
          </a:p>
        </p:txBody>
      </p:sp>
      <p:sp>
        <p:nvSpPr>
          <p:cNvPr id="1668110" name="AutoShape 14"/>
          <p:cNvSpPr>
            <a:spLocks noChangeArrowheads="1"/>
          </p:cNvSpPr>
          <p:nvPr/>
        </p:nvSpPr>
        <p:spPr bwMode="auto">
          <a:xfrm>
            <a:off x="2397125" y="3327400"/>
            <a:ext cx="1371600" cy="381000"/>
          </a:xfrm>
          <a:prstGeom prst="cube">
            <a:avLst>
              <a:gd name="adj" fmla="val 38333"/>
            </a:avLst>
          </a:prstGeom>
          <a:solidFill>
            <a:schemeClr val="accent1"/>
          </a:solidFill>
          <a:ln w="12700">
            <a:solidFill>
              <a:schemeClr val="tx1"/>
            </a:solidFill>
            <a:miter lim="800000"/>
            <a:headEnd type="none" w="sm" len="sm"/>
            <a:tailEnd type="none" w="sm" len="sm"/>
          </a:ln>
          <a:effectLst/>
        </p:spPr>
        <p:txBody>
          <a:bodyPr wrap="none" anchor="ctr"/>
          <a:lstStyle/>
          <a:p>
            <a:endParaRPr lang="ru-RU"/>
          </a:p>
        </p:txBody>
      </p:sp>
      <p:sp>
        <p:nvSpPr>
          <p:cNvPr id="1668111" name="AutoShape 15"/>
          <p:cNvSpPr>
            <a:spLocks noChangeArrowheads="1"/>
          </p:cNvSpPr>
          <p:nvPr/>
        </p:nvSpPr>
        <p:spPr bwMode="auto">
          <a:xfrm>
            <a:off x="558800" y="3327400"/>
            <a:ext cx="1371600" cy="381000"/>
          </a:xfrm>
          <a:prstGeom prst="cube">
            <a:avLst>
              <a:gd name="adj" fmla="val 38333"/>
            </a:avLst>
          </a:prstGeom>
          <a:solidFill>
            <a:schemeClr val="accent1"/>
          </a:solidFill>
          <a:ln w="12700">
            <a:solidFill>
              <a:schemeClr val="tx1"/>
            </a:solidFill>
            <a:miter lim="800000"/>
            <a:headEnd type="none" w="sm" len="sm"/>
            <a:tailEnd type="none" w="sm" len="sm"/>
          </a:ln>
          <a:effectLst/>
        </p:spPr>
        <p:txBody>
          <a:bodyPr wrap="none" anchor="ctr"/>
          <a:lstStyle/>
          <a:p>
            <a:endParaRPr lang="ru-RU"/>
          </a:p>
        </p:txBody>
      </p:sp>
      <p:grpSp>
        <p:nvGrpSpPr>
          <p:cNvPr id="2" name="Group 16"/>
          <p:cNvGrpSpPr>
            <a:grpSpLocks/>
          </p:cNvGrpSpPr>
          <p:nvPr/>
        </p:nvGrpSpPr>
        <p:grpSpPr bwMode="auto">
          <a:xfrm>
            <a:off x="3036888" y="2836863"/>
            <a:ext cx="228600" cy="525462"/>
            <a:chOff x="3052" y="1682"/>
            <a:chExt cx="144" cy="331"/>
          </a:xfrm>
        </p:grpSpPr>
        <p:sp>
          <p:nvSpPr>
            <p:cNvPr id="1668113" name="Line 17"/>
            <p:cNvSpPr>
              <a:spLocks noChangeShapeType="1"/>
            </p:cNvSpPr>
            <p:nvPr/>
          </p:nvSpPr>
          <p:spPr bwMode="auto">
            <a:xfrm>
              <a:off x="3124" y="1778"/>
              <a:ext cx="0" cy="235"/>
            </a:xfrm>
            <a:prstGeom prst="line">
              <a:avLst/>
            </a:prstGeom>
            <a:noFill/>
            <a:ln w="12700">
              <a:solidFill>
                <a:schemeClr val="tx1"/>
              </a:solidFill>
              <a:round/>
              <a:headEnd type="none" w="sm" len="sm"/>
              <a:tailEnd type="none" w="sm" len="sm"/>
            </a:ln>
            <a:effectLst/>
          </p:spPr>
          <p:txBody>
            <a:bodyPr/>
            <a:lstStyle/>
            <a:p>
              <a:endParaRPr lang="ru-RU"/>
            </a:p>
          </p:txBody>
        </p:sp>
        <p:sp>
          <p:nvSpPr>
            <p:cNvPr id="1668114" name="Oval 18"/>
            <p:cNvSpPr>
              <a:spLocks noChangeArrowheads="1"/>
            </p:cNvSpPr>
            <p:nvPr/>
          </p:nvSpPr>
          <p:spPr bwMode="auto">
            <a:xfrm>
              <a:off x="3052" y="1682"/>
              <a:ext cx="144" cy="144"/>
            </a:xfrm>
            <a:prstGeom prst="ellipse">
              <a:avLst/>
            </a:prstGeom>
            <a:solidFill>
              <a:schemeClr val="folHlink"/>
            </a:solidFill>
            <a:ln w="12700">
              <a:solidFill>
                <a:schemeClr val="tx1"/>
              </a:solidFill>
              <a:round/>
              <a:headEnd type="none" w="sm" len="sm"/>
              <a:tailEnd type="none" w="sm" len="sm"/>
            </a:ln>
            <a:effectLst/>
          </p:spPr>
          <p:txBody>
            <a:bodyPr wrap="none" anchor="ctr"/>
            <a:lstStyle/>
            <a:p>
              <a:endParaRPr lang="ru-RU"/>
            </a:p>
          </p:txBody>
        </p:sp>
      </p:grpSp>
      <p:grpSp>
        <p:nvGrpSpPr>
          <p:cNvPr id="3" name="Group 19"/>
          <p:cNvGrpSpPr>
            <a:grpSpLocks/>
          </p:cNvGrpSpPr>
          <p:nvPr/>
        </p:nvGrpSpPr>
        <p:grpSpPr bwMode="auto">
          <a:xfrm>
            <a:off x="1162050" y="2836863"/>
            <a:ext cx="228600" cy="525462"/>
            <a:chOff x="3052" y="1682"/>
            <a:chExt cx="144" cy="331"/>
          </a:xfrm>
        </p:grpSpPr>
        <p:sp>
          <p:nvSpPr>
            <p:cNvPr id="1668116" name="Line 20"/>
            <p:cNvSpPr>
              <a:spLocks noChangeShapeType="1"/>
            </p:cNvSpPr>
            <p:nvPr/>
          </p:nvSpPr>
          <p:spPr bwMode="auto">
            <a:xfrm>
              <a:off x="3124" y="1778"/>
              <a:ext cx="0" cy="235"/>
            </a:xfrm>
            <a:prstGeom prst="line">
              <a:avLst/>
            </a:prstGeom>
            <a:noFill/>
            <a:ln w="12700">
              <a:solidFill>
                <a:schemeClr val="tx1"/>
              </a:solidFill>
              <a:round/>
              <a:headEnd type="none" w="sm" len="sm"/>
              <a:tailEnd type="none" w="sm" len="sm"/>
            </a:ln>
            <a:effectLst/>
          </p:spPr>
          <p:txBody>
            <a:bodyPr/>
            <a:lstStyle/>
            <a:p>
              <a:endParaRPr lang="ru-RU"/>
            </a:p>
          </p:txBody>
        </p:sp>
        <p:sp>
          <p:nvSpPr>
            <p:cNvPr id="1668117" name="Oval 21"/>
            <p:cNvSpPr>
              <a:spLocks noChangeArrowheads="1"/>
            </p:cNvSpPr>
            <p:nvPr/>
          </p:nvSpPr>
          <p:spPr bwMode="auto">
            <a:xfrm>
              <a:off x="3052" y="1682"/>
              <a:ext cx="144" cy="144"/>
            </a:xfrm>
            <a:prstGeom prst="ellipse">
              <a:avLst/>
            </a:prstGeom>
            <a:solidFill>
              <a:schemeClr val="folHlink"/>
            </a:solidFill>
            <a:ln w="12700">
              <a:solidFill>
                <a:schemeClr val="tx1"/>
              </a:solidFill>
              <a:round/>
              <a:headEnd type="none" w="sm" len="sm"/>
              <a:tailEnd type="none" w="sm" len="sm"/>
            </a:ln>
            <a:effectLst/>
          </p:spPr>
          <p:txBody>
            <a:bodyPr wrap="none" anchor="ctr"/>
            <a:lstStyle/>
            <a:p>
              <a:endParaRPr lang="ru-RU"/>
            </a:p>
          </p:txBody>
        </p:sp>
      </p:grpSp>
      <p:sp>
        <p:nvSpPr>
          <p:cNvPr id="1668118" name="AutoShape 22"/>
          <p:cNvSpPr>
            <a:spLocks noChangeArrowheads="1"/>
          </p:cNvSpPr>
          <p:nvPr/>
        </p:nvSpPr>
        <p:spPr bwMode="auto">
          <a:xfrm>
            <a:off x="5432425" y="3336925"/>
            <a:ext cx="3119438" cy="838200"/>
          </a:xfrm>
          <a:prstGeom prst="cube">
            <a:avLst>
              <a:gd name="adj" fmla="val 73148"/>
            </a:avLst>
          </a:prstGeom>
          <a:solidFill>
            <a:schemeClr val="accent1"/>
          </a:solidFill>
          <a:ln w="12700">
            <a:solidFill>
              <a:schemeClr val="bg2"/>
            </a:solidFill>
            <a:miter lim="800000"/>
            <a:headEnd type="none" w="sm" len="sm"/>
            <a:tailEnd type="none" w="sm" len="sm"/>
          </a:ln>
          <a:effectLst/>
        </p:spPr>
        <p:txBody>
          <a:bodyPr wrap="none" anchor="ctr"/>
          <a:lstStyle/>
          <a:p>
            <a:endParaRPr lang="ru-RU" sz="3600"/>
          </a:p>
        </p:txBody>
      </p:sp>
      <p:sp>
        <p:nvSpPr>
          <p:cNvPr id="1668119" name="AutoShape 23"/>
          <p:cNvSpPr>
            <a:spLocks noChangeArrowheads="1"/>
          </p:cNvSpPr>
          <p:nvPr/>
        </p:nvSpPr>
        <p:spPr bwMode="auto">
          <a:xfrm>
            <a:off x="6130925" y="3489325"/>
            <a:ext cx="1371600" cy="381000"/>
          </a:xfrm>
          <a:prstGeom prst="cube">
            <a:avLst>
              <a:gd name="adj" fmla="val 38333"/>
            </a:avLst>
          </a:prstGeom>
          <a:solidFill>
            <a:schemeClr val="tx2"/>
          </a:solidFill>
          <a:ln w="12700">
            <a:solidFill>
              <a:schemeClr val="tx1"/>
            </a:solidFill>
            <a:miter lim="800000"/>
            <a:headEnd type="none" w="sm" len="sm"/>
            <a:tailEnd type="none" w="sm" len="sm"/>
          </a:ln>
          <a:effectLst/>
        </p:spPr>
        <p:txBody>
          <a:bodyPr wrap="none" anchor="ctr"/>
          <a:lstStyle/>
          <a:p>
            <a:endParaRPr lang="ru-RU"/>
          </a:p>
        </p:txBody>
      </p:sp>
      <p:sp>
        <p:nvSpPr>
          <p:cNvPr id="1668120" name="AutoShape 24"/>
          <p:cNvSpPr>
            <a:spLocks noChangeArrowheads="1"/>
          </p:cNvSpPr>
          <p:nvPr/>
        </p:nvSpPr>
        <p:spPr bwMode="auto">
          <a:xfrm>
            <a:off x="5978525" y="5741988"/>
            <a:ext cx="1371600" cy="609600"/>
          </a:xfrm>
          <a:prstGeom prst="cube">
            <a:avLst>
              <a:gd name="adj" fmla="val 25000"/>
            </a:avLst>
          </a:prstGeom>
          <a:solidFill>
            <a:schemeClr val="hlink"/>
          </a:solidFill>
          <a:ln w="12700">
            <a:solidFill>
              <a:schemeClr val="tx1"/>
            </a:solidFill>
            <a:miter lim="800000"/>
            <a:headEnd type="none" w="sm" len="sm"/>
            <a:tailEnd type="none" w="sm" len="sm"/>
          </a:ln>
          <a:effectLst/>
        </p:spPr>
        <p:txBody>
          <a:bodyPr wrap="none" anchor="ctr"/>
          <a:lstStyle/>
          <a:p>
            <a:r>
              <a:rPr lang="en-US" sz="2400"/>
              <a:t>C++</a:t>
            </a:r>
          </a:p>
        </p:txBody>
      </p:sp>
      <p:grpSp>
        <p:nvGrpSpPr>
          <p:cNvPr id="4" name="Group 25"/>
          <p:cNvGrpSpPr>
            <a:grpSpLocks/>
          </p:cNvGrpSpPr>
          <p:nvPr/>
        </p:nvGrpSpPr>
        <p:grpSpPr bwMode="auto">
          <a:xfrm>
            <a:off x="6748463" y="2870200"/>
            <a:ext cx="177800" cy="673100"/>
            <a:chOff x="3494" y="2006"/>
            <a:chExt cx="144" cy="576"/>
          </a:xfrm>
        </p:grpSpPr>
        <p:sp>
          <p:nvSpPr>
            <p:cNvPr id="1668122" name="Line 26"/>
            <p:cNvSpPr>
              <a:spLocks noChangeShapeType="1"/>
            </p:cNvSpPr>
            <p:nvPr/>
          </p:nvSpPr>
          <p:spPr bwMode="auto">
            <a:xfrm>
              <a:off x="3566" y="2102"/>
              <a:ext cx="0" cy="480"/>
            </a:xfrm>
            <a:prstGeom prst="line">
              <a:avLst/>
            </a:prstGeom>
            <a:noFill/>
            <a:ln w="12700">
              <a:solidFill>
                <a:schemeClr val="tx1"/>
              </a:solidFill>
              <a:round/>
              <a:headEnd type="none" w="sm" len="sm"/>
              <a:tailEnd type="none" w="sm" len="sm"/>
            </a:ln>
            <a:effectLst/>
          </p:spPr>
          <p:txBody>
            <a:bodyPr/>
            <a:lstStyle/>
            <a:p>
              <a:endParaRPr lang="ru-RU"/>
            </a:p>
          </p:txBody>
        </p:sp>
        <p:sp>
          <p:nvSpPr>
            <p:cNvPr id="1668123" name="Oval 27"/>
            <p:cNvSpPr>
              <a:spLocks noChangeArrowheads="1"/>
            </p:cNvSpPr>
            <p:nvPr/>
          </p:nvSpPr>
          <p:spPr bwMode="auto">
            <a:xfrm>
              <a:off x="3494" y="2006"/>
              <a:ext cx="144" cy="144"/>
            </a:xfrm>
            <a:prstGeom prst="ellipse">
              <a:avLst/>
            </a:prstGeom>
            <a:solidFill>
              <a:schemeClr val="folHlink"/>
            </a:solidFill>
            <a:ln w="12700">
              <a:solidFill>
                <a:schemeClr val="tx1"/>
              </a:solidFill>
              <a:round/>
              <a:headEnd type="none" w="sm" len="sm"/>
              <a:tailEnd type="none" w="sm" len="sm"/>
            </a:ln>
            <a:effectLst/>
          </p:spPr>
          <p:txBody>
            <a:bodyPr wrap="none" anchor="ctr"/>
            <a:lstStyle/>
            <a:p>
              <a:endParaRPr lang="ru-RU"/>
            </a:p>
          </p:txBody>
        </p:sp>
      </p:grpSp>
      <p:sp>
        <p:nvSpPr>
          <p:cNvPr id="1668124" name="AutoShape 28"/>
          <p:cNvSpPr>
            <a:spLocks noChangeArrowheads="1"/>
          </p:cNvSpPr>
          <p:nvPr/>
        </p:nvSpPr>
        <p:spPr bwMode="auto">
          <a:xfrm>
            <a:off x="5973763" y="5194300"/>
            <a:ext cx="1371600" cy="609600"/>
          </a:xfrm>
          <a:prstGeom prst="cube">
            <a:avLst>
              <a:gd name="adj" fmla="val 25000"/>
            </a:avLst>
          </a:prstGeom>
          <a:solidFill>
            <a:schemeClr val="hlink"/>
          </a:solidFill>
          <a:ln w="12700">
            <a:solidFill>
              <a:schemeClr val="tx1"/>
            </a:solidFill>
            <a:miter lim="800000"/>
            <a:headEnd type="none" w="sm" len="sm"/>
            <a:tailEnd type="none" w="sm" len="sm"/>
          </a:ln>
          <a:effectLst/>
        </p:spPr>
        <p:txBody>
          <a:bodyPr wrap="none" anchor="ctr"/>
          <a:lstStyle/>
          <a:p>
            <a:r>
              <a:rPr lang="en-US" sz="2000"/>
              <a:t>MSVCRT</a:t>
            </a:r>
          </a:p>
        </p:txBody>
      </p:sp>
      <p:sp>
        <p:nvSpPr>
          <p:cNvPr id="1668125" name="AutoShape 29"/>
          <p:cNvSpPr>
            <a:spLocks noChangeArrowheads="1"/>
          </p:cNvSpPr>
          <p:nvPr/>
        </p:nvSpPr>
        <p:spPr bwMode="auto">
          <a:xfrm>
            <a:off x="5988050" y="4662488"/>
            <a:ext cx="1371600" cy="609600"/>
          </a:xfrm>
          <a:prstGeom prst="cube">
            <a:avLst>
              <a:gd name="adj" fmla="val 25000"/>
            </a:avLst>
          </a:prstGeom>
          <a:solidFill>
            <a:schemeClr val="hlink"/>
          </a:solidFill>
          <a:ln w="12700">
            <a:solidFill>
              <a:schemeClr val="tx1"/>
            </a:solidFill>
            <a:miter lim="800000"/>
            <a:headEnd type="none" w="sm" len="sm"/>
            <a:tailEnd type="none" w="sm" len="sm"/>
          </a:ln>
          <a:effectLst/>
        </p:spPr>
        <p:txBody>
          <a:bodyPr wrap="none" anchor="ctr"/>
          <a:lstStyle/>
          <a:p>
            <a:r>
              <a:rPr lang="en-US" sz="2000"/>
              <a:t>MFC/ATL</a:t>
            </a:r>
          </a:p>
        </p:txBody>
      </p:sp>
      <p:sp>
        <p:nvSpPr>
          <p:cNvPr id="1668127" name="Text Box 31"/>
          <p:cNvSpPr txBox="1">
            <a:spLocks noChangeArrowheads="1"/>
          </p:cNvSpPr>
          <p:nvPr/>
        </p:nvSpPr>
        <p:spPr bwMode="auto">
          <a:xfrm>
            <a:off x="1519238" y="1905000"/>
            <a:ext cx="1504950" cy="457200"/>
          </a:xfrm>
          <a:prstGeom prst="rect">
            <a:avLst/>
          </a:prstGeom>
          <a:noFill/>
          <a:ln w="12700">
            <a:noFill/>
            <a:miter lim="800000"/>
            <a:headEnd type="none" w="sm" len="sm"/>
            <a:tailEnd type="none" w="sm" len="sm"/>
          </a:ln>
          <a:effectLst/>
        </p:spPr>
        <p:txBody>
          <a:bodyPr wrap="none">
            <a:spAutoFit/>
          </a:bodyPr>
          <a:lstStyle/>
          <a:p>
            <a:r>
              <a:rPr lang="en-US" sz="2400"/>
              <a:t>Managed</a:t>
            </a:r>
          </a:p>
        </p:txBody>
      </p:sp>
      <p:sp>
        <p:nvSpPr>
          <p:cNvPr id="1668128" name="Text Box 32"/>
          <p:cNvSpPr txBox="1">
            <a:spLocks noChangeArrowheads="1"/>
          </p:cNvSpPr>
          <p:nvPr/>
        </p:nvSpPr>
        <p:spPr bwMode="auto">
          <a:xfrm>
            <a:off x="6477000" y="1905000"/>
            <a:ext cx="1928813" cy="457200"/>
          </a:xfrm>
          <a:prstGeom prst="rect">
            <a:avLst/>
          </a:prstGeom>
          <a:noFill/>
          <a:ln w="12700">
            <a:noFill/>
            <a:miter lim="800000"/>
            <a:headEnd type="none" w="sm" len="sm"/>
            <a:tailEnd type="none" w="sm" len="sm"/>
          </a:ln>
          <a:effectLst/>
        </p:spPr>
        <p:txBody>
          <a:bodyPr wrap="none">
            <a:spAutoFit/>
          </a:bodyPr>
          <a:lstStyle/>
          <a:p>
            <a:r>
              <a:rPr lang="en-US" sz="2400"/>
              <a:t>Unmanaged</a:t>
            </a:r>
          </a:p>
        </p:txBody>
      </p:sp>
      <p:sp>
        <p:nvSpPr>
          <p:cNvPr id="1668129" name="Freeform 33"/>
          <p:cNvSpPr>
            <a:spLocks/>
          </p:cNvSpPr>
          <p:nvPr/>
        </p:nvSpPr>
        <p:spPr bwMode="auto">
          <a:xfrm>
            <a:off x="4935538" y="2438400"/>
            <a:ext cx="1735137" cy="444500"/>
          </a:xfrm>
          <a:custGeom>
            <a:avLst/>
            <a:gdLst/>
            <a:ahLst/>
            <a:cxnLst>
              <a:cxn ang="0">
                <a:pos x="0" y="0"/>
              </a:cxn>
              <a:cxn ang="0">
                <a:pos x="542" y="43"/>
              </a:cxn>
              <a:cxn ang="0">
                <a:pos x="1093" y="187"/>
              </a:cxn>
            </a:cxnLst>
            <a:rect l="0" t="0" r="r" b="b"/>
            <a:pathLst>
              <a:path w="1093" h="187">
                <a:moveTo>
                  <a:pt x="0" y="0"/>
                </a:moveTo>
                <a:cubicBezTo>
                  <a:pt x="90" y="7"/>
                  <a:pt x="360" y="12"/>
                  <a:pt x="542" y="43"/>
                </a:cubicBezTo>
                <a:cubicBezTo>
                  <a:pt x="724" y="74"/>
                  <a:pt x="978" y="157"/>
                  <a:pt x="1093" y="187"/>
                </a:cubicBezTo>
              </a:path>
            </a:pathLst>
          </a:custGeom>
          <a:noFill/>
          <a:ln w="38100" cap="flat" cmpd="sng">
            <a:solidFill>
              <a:schemeClr val="folHlink"/>
            </a:solidFill>
            <a:prstDash val="solid"/>
            <a:round/>
            <a:headEnd type="none" w="sm" len="sm"/>
            <a:tailEnd type="triangle" w="med" len="med"/>
          </a:ln>
          <a:effectLst/>
        </p:spPr>
        <p:txBody>
          <a:bodyPr/>
          <a:lstStyle/>
          <a:p>
            <a:endParaRPr lang="ru-RU"/>
          </a:p>
        </p:txBody>
      </p:sp>
      <p:sp>
        <p:nvSpPr>
          <p:cNvPr id="1668130" name="Freeform 34"/>
          <p:cNvSpPr>
            <a:spLocks/>
          </p:cNvSpPr>
          <p:nvPr/>
        </p:nvSpPr>
        <p:spPr bwMode="auto">
          <a:xfrm>
            <a:off x="5002213" y="2814638"/>
            <a:ext cx="1639887" cy="766762"/>
          </a:xfrm>
          <a:custGeom>
            <a:avLst/>
            <a:gdLst/>
            <a:ahLst/>
            <a:cxnLst>
              <a:cxn ang="0">
                <a:pos x="1033" y="483"/>
              </a:cxn>
              <a:cxn ang="0">
                <a:pos x="618" y="136"/>
              </a:cxn>
              <a:cxn ang="0">
                <a:pos x="0" y="0"/>
              </a:cxn>
            </a:cxnLst>
            <a:rect l="0" t="0" r="r" b="b"/>
            <a:pathLst>
              <a:path w="1033" h="483">
                <a:moveTo>
                  <a:pt x="1033" y="483"/>
                </a:moveTo>
                <a:cubicBezTo>
                  <a:pt x="964" y="425"/>
                  <a:pt x="906" y="220"/>
                  <a:pt x="618" y="136"/>
                </a:cubicBezTo>
                <a:cubicBezTo>
                  <a:pt x="330" y="52"/>
                  <a:pt x="129" y="28"/>
                  <a:pt x="0" y="0"/>
                </a:cubicBezTo>
              </a:path>
            </a:pathLst>
          </a:custGeom>
          <a:noFill/>
          <a:ln w="38100" cap="flat" cmpd="sng">
            <a:solidFill>
              <a:schemeClr val="folHlink"/>
            </a:solidFill>
            <a:prstDash val="solid"/>
            <a:round/>
            <a:headEnd type="none" w="sm" len="sm"/>
            <a:tailEnd type="none" w="sm" len="sm"/>
          </a:ln>
          <a:effectLst/>
        </p:spPr>
        <p:txBody>
          <a:bodyPr/>
          <a:lstStyle/>
          <a:p>
            <a:endParaRPr lang="ru-RU"/>
          </a:p>
        </p:txBody>
      </p:sp>
      <p:sp>
        <p:nvSpPr>
          <p:cNvPr id="1668132" name="AutoShape 36"/>
          <p:cNvSpPr>
            <a:spLocks noChangeArrowheads="1"/>
          </p:cNvSpPr>
          <p:nvPr/>
        </p:nvSpPr>
        <p:spPr bwMode="auto">
          <a:xfrm>
            <a:off x="7315200" y="5181600"/>
            <a:ext cx="1371600" cy="609600"/>
          </a:xfrm>
          <a:prstGeom prst="cube">
            <a:avLst>
              <a:gd name="adj" fmla="val 25000"/>
            </a:avLst>
          </a:prstGeom>
          <a:solidFill>
            <a:schemeClr val="hlink"/>
          </a:solidFill>
          <a:ln w="12700">
            <a:solidFill>
              <a:schemeClr val="tx1"/>
            </a:solidFill>
            <a:miter lim="800000"/>
            <a:headEnd type="none" w="sm" len="sm"/>
            <a:tailEnd type="none" w="sm" len="sm"/>
          </a:ln>
          <a:effectLst/>
        </p:spPr>
        <p:txBody>
          <a:bodyPr wrap="none" anchor="ctr"/>
          <a:lstStyle/>
          <a:p>
            <a:r>
              <a:rPr lang="en-US" sz="2000"/>
              <a:t>Delphi</a:t>
            </a:r>
          </a:p>
        </p:txBody>
      </p:sp>
      <p:sp>
        <p:nvSpPr>
          <p:cNvPr id="1668131" name="AutoShape 35"/>
          <p:cNvSpPr>
            <a:spLocks noChangeArrowheads="1"/>
          </p:cNvSpPr>
          <p:nvPr/>
        </p:nvSpPr>
        <p:spPr bwMode="auto">
          <a:xfrm>
            <a:off x="7315200" y="4662488"/>
            <a:ext cx="1371600" cy="609600"/>
          </a:xfrm>
          <a:prstGeom prst="cube">
            <a:avLst>
              <a:gd name="adj" fmla="val 25000"/>
            </a:avLst>
          </a:prstGeom>
          <a:solidFill>
            <a:schemeClr val="hlink"/>
          </a:solidFill>
          <a:ln w="12700">
            <a:solidFill>
              <a:schemeClr val="tx1"/>
            </a:solidFill>
            <a:miter lim="800000"/>
            <a:headEnd type="none" w="sm" len="sm"/>
            <a:tailEnd type="none" w="sm" len="sm"/>
          </a:ln>
          <a:effectLst/>
        </p:spPr>
        <p:txBody>
          <a:bodyPr wrap="none" anchor="ctr"/>
          <a:lstStyle/>
          <a:p>
            <a:r>
              <a:rPr lang="en-US" sz="2000"/>
              <a:t>VB</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69125" name="Rectangle 5"/>
          <p:cNvSpPr>
            <a:spLocks noChangeArrowheads="1"/>
          </p:cNvSpPr>
          <p:nvPr/>
        </p:nvSpPr>
        <p:spPr bwMode="auto">
          <a:xfrm>
            <a:off x="5394325" y="2286000"/>
            <a:ext cx="3597275" cy="3524250"/>
          </a:xfrm>
          <a:prstGeom prst="rect">
            <a:avLst/>
          </a:prstGeom>
          <a:noFill/>
          <a:ln w="9525">
            <a:noFill/>
            <a:miter lim="800000"/>
            <a:headEnd/>
            <a:tailEnd/>
          </a:ln>
          <a:effectLst/>
        </p:spPr>
        <p:txBody>
          <a:bodyPr lIns="182562" tIns="46038" rIns="182562" bIns="46038">
            <a:spAutoFit/>
          </a:bodyPr>
          <a:lstStyle/>
          <a:p>
            <a:pPr marL="463550" indent="-463550" eaLnBrk="1" hangingPunct="1">
              <a:spcBef>
                <a:spcPct val="20000"/>
              </a:spcBef>
              <a:buClr>
                <a:schemeClr val="accent2"/>
              </a:buClr>
              <a:buFont typeface="Wingdings" pitchFamily="2" charset="2"/>
              <a:buNone/>
            </a:pPr>
            <a:r>
              <a:rPr lang="en-US" sz="2400" u="sng"/>
              <a:t>COM/DLL</a:t>
            </a:r>
          </a:p>
          <a:p>
            <a:pPr marL="463550" indent="-463550" algn="l" eaLnBrk="1" hangingPunct="1">
              <a:spcBef>
                <a:spcPct val="20000"/>
              </a:spcBef>
              <a:buClr>
                <a:schemeClr val="accent2"/>
              </a:buClr>
              <a:buFont typeface="Wingdings" pitchFamily="2" charset="2"/>
              <a:buChar char="w"/>
            </a:pPr>
            <a:r>
              <a:rPr lang="en-US" sz="2400" b="0"/>
              <a:t>Binary standard</a:t>
            </a:r>
          </a:p>
          <a:p>
            <a:pPr marL="463550" indent="-463550" algn="l" eaLnBrk="1" hangingPunct="1">
              <a:spcBef>
                <a:spcPct val="20000"/>
              </a:spcBef>
              <a:buClr>
                <a:schemeClr val="accent2"/>
              </a:buClr>
              <a:buFont typeface="Wingdings" pitchFamily="2" charset="2"/>
              <a:buChar char="w"/>
            </a:pPr>
            <a:r>
              <a:rPr lang="en-US" sz="2400" b="0"/>
              <a:t>Type libraries </a:t>
            </a:r>
          </a:p>
          <a:p>
            <a:pPr marL="463550" indent="-463550" algn="l" eaLnBrk="1" hangingPunct="1">
              <a:spcBef>
                <a:spcPct val="20000"/>
              </a:spcBef>
              <a:buClr>
                <a:schemeClr val="accent2"/>
              </a:buClr>
              <a:buFont typeface="Wingdings" pitchFamily="2" charset="2"/>
              <a:buChar char="w"/>
            </a:pPr>
            <a:r>
              <a:rPr lang="en-US" sz="2400" b="0"/>
              <a:t>Immutable</a:t>
            </a:r>
          </a:p>
          <a:p>
            <a:pPr marL="463550" indent="-463550" algn="l" eaLnBrk="1" hangingPunct="1">
              <a:spcBef>
                <a:spcPct val="20000"/>
              </a:spcBef>
              <a:buClr>
                <a:schemeClr val="accent2"/>
              </a:buClr>
              <a:buFont typeface="Wingdings" pitchFamily="2" charset="2"/>
              <a:buChar char="w"/>
            </a:pPr>
            <a:r>
              <a:rPr lang="en-US" sz="2400" b="0"/>
              <a:t>Type unsafe</a:t>
            </a:r>
          </a:p>
          <a:p>
            <a:pPr marL="463550" indent="-463550" algn="l" eaLnBrk="1" hangingPunct="1">
              <a:spcBef>
                <a:spcPct val="20000"/>
              </a:spcBef>
              <a:buClr>
                <a:schemeClr val="accent2"/>
              </a:buClr>
              <a:buFont typeface="Wingdings" pitchFamily="2" charset="2"/>
              <a:buChar char="w"/>
            </a:pPr>
            <a:r>
              <a:rPr lang="en-US" sz="2400" b="0"/>
              <a:t>Interface based</a:t>
            </a:r>
          </a:p>
          <a:p>
            <a:pPr marL="463550" indent="-463550" algn="l" eaLnBrk="1" hangingPunct="1">
              <a:spcBef>
                <a:spcPct val="20000"/>
              </a:spcBef>
              <a:buClr>
                <a:schemeClr val="accent2"/>
              </a:buClr>
              <a:buFont typeface="Wingdings" pitchFamily="2" charset="2"/>
              <a:buChar char="w"/>
            </a:pPr>
            <a:r>
              <a:rPr lang="en-US" sz="2400" b="0"/>
              <a:t>HResults</a:t>
            </a:r>
          </a:p>
          <a:p>
            <a:pPr marL="463550" indent="-463550" algn="l" eaLnBrk="1" hangingPunct="1">
              <a:spcBef>
                <a:spcPct val="20000"/>
              </a:spcBef>
              <a:buClr>
                <a:schemeClr val="accent2"/>
              </a:buClr>
              <a:buFont typeface="Wingdings" pitchFamily="2" charset="2"/>
              <a:buChar char="w"/>
            </a:pPr>
            <a:r>
              <a:rPr lang="en-US" sz="2400" b="0"/>
              <a:t>Guids</a:t>
            </a:r>
          </a:p>
        </p:txBody>
      </p:sp>
      <p:sp>
        <p:nvSpPr>
          <p:cNvPr id="1669126" name="Rectangle 6"/>
          <p:cNvSpPr>
            <a:spLocks noChangeArrowheads="1"/>
          </p:cNvSpPr>
          <p:nvPr/>
        </p:nvSpPr>
        <p:spPr bwMode="auto">
          <a:xfrm>
            <a:off x="685800" y="2286000"/>
            <a:ext cx="3200400" cy="3962400"/>
          </a:xfrm>
          <a:prstGeom prst="rect">
            <a:avLst/>
          </a:prstGeom>
          <a:noFill/>
          <a:ln w="9525">
            <a:noFill/>
            <a:miter lim="800000"/>
            <a:headEnd/>
            <a:tailEnd/>
          </a:ln>
          <a:effectLst/>
        </p:spPr>
        <p:txBody>
          <a:bodyPr lIns="182562" tIns="46038" rIns="182562" bIns="46038">
            <a:spAutoFit/>
          </a:bodyPr>
          <a:lstStyle/>
          <a:p>
            <a:pPr marL="463550" indent="-463550" eaLnBrk="1" hangingPunct="1">
              <a:spcBef>
                <a:spcPct val="20000"/>
              </a:spcBef>
              <a:buClr>
                <a:schemeClr val="accent2"/>
              </a:buClr>
              <a:buFont typeface="Wingdings" pitchFamily="2" charset="2"/>
              <a:buNone/>
            </a:pPr>
            <a:r>
              <a:rPr lang="en-US" sz="2400" u="sng"/>
              <a:t>.NET Framework</a:t>
            </a:r>
          </a:p>
          <a:p>
            <a:pPr marL="463550" indent="-463550" algn="l" eaLnBrk="1" hangingPunct="1">
              <a:spcBef>
                <a:spcPct val="20000"/>
              </a:spcBef>
              <a:buClr>
                <a:schemeClr val="accent2"/>
              </a:buClr>
              <a:buFont typeface="Wingdings" pitchFamily="2" charset="2"/>
              <a:buChar char="w"/>
            </a:pPr>
            <a:r>
              <a:rPr lang="en-US" sz="2400" b="0"/>
              <a:t>Type standard</a:t>
            </a:r>
          </a:p>
          <a:p>
            <a:pPr marL="463550" indent="-463550" algn="l" eaLnBrk="1" hangingPunct="1">
              <a:spcBef>
                <a:spcPct val="20000"/>
              </a:spcBef>
              <a:buClr>
                <a:schemeClr val="accent2"/>
              </a:buClr>
              <a:buFont typeface="Wingdings" pitchFamily="2" charset="2"/>
              <a:buChar char="w"/>
            </a:pPr>
            <a:r>
              <a:rPr lang="en-US" sz="2400" b="0"/>
              <a:t>Assemblies</a:t>
            </a:r>
          </a:p>
          <a:p>
            <a:pPr marL="463550" indent="-463550" algn="l" eaLnBrk="1" hangingPunct="1">
              <a:spcBef>
                <a:spcPct val="20000"/>
              </a:spcBef>
              <a:buClr>
                <a:schemeClr val="accent2"/>
              </a:buClr>
              <a:buFont typeface="Wingdings" pitchFamily="2" charset="2"/>
              <a:buChar char="w"/>
            </a:pPr>
            <a:r>
              <a:rPr lang="en-US" sz="2400" b="0"/>
              <a:t>Resilient</a:t>
            </a:r>
          </a:p>
          <a:p>
            <a:pPr marL="463550" indent="-463550" algn="l" eaLnBrk="1" hangingPunct="1">
              <a:spcBef>
                <a:spcPct val="20000"/>
              </a:spcBef>
              <a:buClr>
                <a:schemeClr val="accent2"/>
              </a:buClr>
              <a:buFont typeface="Wingdings" pitchFamily="2" charset="2"/>
              <a:buChar char="w"/>
            </a:pPr>
            <a:r>
              <a:rPr lang="en-US" sz="2400" b="0"/>
              <a:t>Type safe</a:t>
            </a:r>
          </a:p>
          <a:p>
            <a:pPr marL="463550" indent="-463550" algn="l" eaLnBrk="1" hangingPunct="1">
              <a:spcBef>
                <a:spcPct val="20000"/>
              </a:spcBef>
              <a:buClr>
                <a:schemeClr val="accent2"/>
              </a:buClr>
              <a:buFont typeface="Wingdings" pitchFamily="2" charset="2"/>
              <a:buChar char="w"/>
            </a:pPr>
            <a:r>
              <a:rPr lang="en-US" sz="2400" b="0"/>
              <a:t>Object based</a:t>
            </a:r>
          </a:p>
          <a:p>
            <a:pPr marL="463550" indent="-463550" algn="l" eaLnBrk="1" hangingPunct="1">
              <a:spcBef>
                <a:spcPct val="20000"/>
              </a:spcBef>
              <a:buClr>
                <a:schemeClr val="accent2"/>
              </a:buClr>
              <a:buFont typeface="Wingdings" pitchFamily="2" charset="2"/>
              <a:buChar char="w"/>
            </a:pPr>
            <a:r>
              <a:rPr lang="en-US" sz="2400" b="0"/>
              <a:t>Exceptions	</a:t>
            </a:r>
          </a:p>
          <a:p>
            <a:pPr marL="463550" indent="-463550" algn="l" eaLnBrk="1" hangingPunct="1">
              <a:spcBef>
                <a:spcPct val="20000"/>
              </a:spcBef>
              <a:buClr>
                <a:schemeClr val="accent2"/>
              </a:buClr>
              <a:buFont typeface="Wingdings" pitchFamily="2" charset="2"/>
              <a:buChar char="w"/>
            </a:pPr>
            <a:r>
              <a:rPr lang="en-US" sz="2400" b="0"/>
              <a:t>Strong names</a:t>
            </a:r>
          </a:p>
          <a:p>
            <a:pPr marL="463550" indent="-463550" algn="l" eaLnBrk="1" hangingPunct="1">
              <a:spcBef>
                <a:spcPct val="20000"/>
              </a:spcBef>
              <a:buClr>
                <a:schemeClr val="accent2"/>
              </a:buClr>
              <a:buFont typeface="Wingdings" pitchFamily="2" charset="2"/>
              <a:buChar char="w"/>
            </a:pPr>
            <a:endParaRPr lang="en-US" sz="2400" b="0"/>
          </a:p>
        </p:txBody>
      </p:sp>
      <p:sp>
        <p:nvSpPr>
          <p:cNvPr id="1669127" name="AutoShape 7"/>
          <p:cNvSpPr>
            <a:spLocks noChangeArrowheads="1"/>
          </p:cNvSpPr>
          <p:nvPr/>
        </p:nvSpPr>
        <p:spPr bwMode="auto">
          <a:xfrm>
            <a:off x="4040188" y="1905000"/>
            <a:ext cx="1058862" cy="4267200"/>
          </a:xfrm>
          <a:prstGeom prst="cube">
            <a:avLst>
              <a:gd name="adj" fmla="val 74542"/>
            </a:avLst>
          </a:prstGeom>
          <a:solidFill>
            <a:schemeClr val="hlink"/>
          </a:solidFill>
          <a:ln w="12700">
            <a:solidFill>
              <a:schemeClr val="tx1"/>
            </a:solidFill>
            <a:miter lim="800000"/>
            <a:headEnd type="none" w="sm" len="sm"/>
            <a:tailEnd type="none" w="sm" len="sm"/>
          </a:ln>
          <a:effectLst/>
        </p:spPr>
        <p:txBody>
          <a:bodyPr wrap="none" anchor="ctr"/>
          <a:lstStyle/>
          <a:p>
            <a:endParaRPr lang="ru-RU"/>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p:txBody>
          <a:bodyPr/>
          <a:lstStyle/>
          <a:p>
            <a:r>
              <a:rPr lang="en-US"/>
              <a:t>Interoperability</a:t>
            </a:r>
            <a:br>
              <a:rPr lang="en-US"/>
            </a:br>
            <a:r>
              <a:rPr lang="en-US" sz="3200"/>
              <a:t>Managed/Unmanaged</a:t>
            </a:r>
          </a:p>
        </p:txBody>
      </p:sp>
      <p:sp>
        <p:nvSpPr>
          <p:cNvPr id="1655811" name="Rectangle 3"/>
          <p:cNvSpPr>
            <a:spLocks noGrp="1" noChangeArrowheads="1"/>
          </p:cNvSpPr>
          <p:nvPr>
            <p:ph type="body" idx="1"/>
          </p:nvPr>
        </p:nvSpPr>
        <p:spPr/>
        <p:txBody>
          <a:bodyPr/>
          <a:lstStyle/>
          <a:p>
            <a:r>
              <a:rPr lang="en-US"/>
              <a:t>.NET provides two mechanisms for interoperability between managed and unmanaged code:</a:t>
            </a:r>
          </a:p>
          <a:p>
            <a:pPr lvl="1"/>
            <a:r>
              <a:rPr lang="en-US"/>
              <a:t>P/Invoke – Platform Invocation</a:t>
            </a:r>
          </a:p>
          <a:p>
            <a:pPr lvl="1"/>
            <a:r>
              <a:rPr lang="en-US"/>
              <a:t>COM integration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nvGraphicFramePr>
        <p:xfrm>
          <a:off x="665109" y="288882"/>
          <a:ext cx="7813782" cy="628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440097" y="3014751"/>
            <a:ext cx="2154267" cy="1107996"/>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.NET</a:t>
            </a:r>
            <a:endParaRPr lang="ru-RU"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spd="slow">
    <p:strips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Rectangle 2"/>
          <p:cNvSpPr>
            <a:spLocks noGrp="1" noChangeArrowheads="1"/>
          </p:cNvSpPr>
          <p:nvPr>
            <p:ph type="title"/>
          </p:nvPr>
        </p:nvSpPr>
        <p:spPr/>
        <p:txBody>
          <a:bodyPr/>
          <a:lstStyle/>
          <a:p>
            <a:r>
              <a:rPr lang="en-US"/>
              <a:t>Interoperability</a:t>
            </a:r>
            <a:br>
              <a:rPr lang="en-US"/>
            </a:br>
            <a:r>
              <a:rPr lang="en-US" sz="3200"/>
              <a:t>P/Invoke</a:t>
            </a:r>
          </a:p>
        </p:txBody>
      </p:sp>
      <p:sp>
        <p:nvSpPr>
          <p:cNvPr id="1656835" name="Rectangle 3"/>
          <p:cNvSpPr>
            <a:spLocks noGrp="1" noChangeArrowheads="1"/>
          </p:cNvSpPr>
          <p:nvPr>
            <p:ph type="body" idx="1"/>
          </p:nvPr>
        </p:nvSpPr>
        <p:spPr/>
        <p:txBody>
          <a:bodyPr/>
          <a:lstStyle/>
          <a:p>
            <a:r>
              <a:rPr lang="en-US"/>
              <a:t>Provides access to static entry points in unmanaged DLLs</a:t>
            </a:r>
          </a:p>
          <a:p>
            <a:r>
              <a:rPr lang="en-US"/>
              <a:t>Similar to: </a:t>
            </a:r>
          </a:p>
          <a:p>
            <a:pPr lvl="1"/>
            <a:r>
              <a:rPr lang="en-US"/>
              <a:t>VB </a:t>
            </a:r>
            <a:r>
              <a:rPr lang="en-US">
                <a:latin typeface="Lucida Console" pitchFamily="49" charset="0"/>
              </a:rPr>
              <a:t>Declare</a:t>
            </a:r>
            <a:r>
              <a:rPr lang="en-US"/>
              <a:t> statement</a:t>
            </a:r>
          </a:p>
          <a:p>
            <a:pPr lvl="1"/>
            <a:r>
              <a:rPr lang="en-US"/>
              <a:t>C/C++ </a:t>
            </a:r>
            <a:r>
              <a:rPr lang="en-US">
                <a:latin typeface="Lucida Console" pitchFamily="49" charset="0"/>
              </a:rPr>
              <a:t>LoadLibrary</a:t>
            </a:r>
            <a:r>
              <a:rPr lang="en-US"/>
              <a:t> / </a:t>
            </a:r>
            <a:r>
              <a:rPr lang="en-US">
                <a:latin typeface="Lucida Console" pitchFamily="49" charset="0"/>
              </a:rPr>
              <a:t>GetProcAddress</a:t>
            </a:r>
          </a:p>
          <a:p>
            <a:r>
              <a:rPr lang="en-US"/>
              <a:t>Requires method definition with custom attribute</a:t>
            </a:r>
          </a:p>
          <a:p>
            <a:r>
              <a:rPr lang="en-US"/>
              <a:t>Marshalls data across the boundary</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2"/>
          <p:cNvSpPr>
            <a:spLocks noGrp="1" noChangeArrowheads="1"/>
          </p:cNvSpPr>
          <p:nvPr>
            <p:ph type="title"/>
          </p:nvPr>
        </p:nvSpPr>
        <p:spPr/>
        <p:txBody>
          <a:bodyPr/>
          <a:lstStyle/>
          <a:p>
            <a:r>
              <a:rPr lang="en-US"/>
              <a:t>Interoperability</a:t>
            </a:r>
            <a:br>
              <a:rPr lang="en-US"/>
            </a:br>
            <a:r>
              <a:rPr lang="en-US" sz="3200"/>
              <a:t>P/Invoke</a:t>
            </a:r>
          </a:p>
        </p:txBody>
      </p:sp>
      <p:sp>
        <p:nvSpPr>
          <p:cNvPr id="1657860" name="Text Box 4"/>
          <p:cNvSpPr txBox="1">
            <a:spLocks noChangeArrowheads="1"/>
          </p:cNvSpPr>
          <p:nvPr/>
        </p:nvSpPr>
        <p:spPr bwMode="auto">
          <a:xfrm>
            <a:off x="342900" y="2819400"/>
            <a:ext cx="8458200" cy="138430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gn="l"/>
            <a:r>
              <a:rPr lang="en-US">
                <a:latin typeface="Lucida Console" pitchFamily="49" charset="0"/>
              </a:rPr>
              <a:t>Class Win32API </a:t>
            </a:r>
          </a:p>
          <a:p>
            <a:pPr algn="l"/>
            <a:r>
              <a:rPr lang="en-US">
                <a:latin typeface="Lucida Console" pitchFamily="49" charset="0"/>
              </a:rPr>
              <a:t>  &lt;DllImport(“User32.dll”, EntryPoint:=“MessageBox”)&gt; _</a:t>
            </a:r>
          </a:p>
          <a:p>
            <a:pPr algn="l"/>
            <a:r>
              <a:rPr lang="en-US">
                <a:latin typeface="Lucida Console" pitchFamily="49" charset="0"/>
              </a:rPr>
              <a:t>  Public Shared extern Boolean MsgBox(…)</a:t>
            </a:r>
          </a:p>
          <a:p>
            <a:pPr algn="l"/>
            <a:r>
              <a:rPr lang="en-US">
                <a:latin typeface="Lucida Console" pitchFamily="49" charset="0"/>
              </a:rPr>
              <a:t>End Class</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Rectangle 2"/>
          <p:cNvSpPr>
            <a:spLocks noGrp="1" noChangeArrowheads="1"/>
          </p:cNvSpPr>
          <p:nvPr>
            <p:ph type="title"/>
          </p:nvPr>
        </p:nvSpPr>
        <p:spPr/>
        <p:txBody>
          <a:bodyPr/>
          <a:lstStyle/>
          <a:p>
            <a:r>
              <a:rPr lang="en-US"/>
              <a:t>Interoperability</a:t>
            </a:r>
            <a:br>
              <a:rPr lang="en-US"/>
            </a:br>
            <a:r>
              <a:rPr lang="en-US" sz="3200"/>
              <a:t>P/Invoke</a:t>
            </a:r>
          </a:p>
        </p:txBody>
      </p:sp>
      <p:sp>
        <p:nvSpPr>
          <p:cNvPr id="1658884" name="Text Box 4"/>
          <p:cNvSpPr txBox="1">
            <a:spLocks noChangeArrowheads="1"/>
          </p:cNvSpPr>
          <p:nvPr/>
        </p:nvSpPr>
        <p:spPr bwMode="auto">
          <a:xfrm>
            <a:off x="304800" y="2514600"/>
            <a:ext cx="8458200" cy="3306763"/>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gn="l"/>
            <a:r>
              <a:rPr lang="en-US">
                <a:latin typeface="Lucida Console" pitchFamily="49" charset="0"/>
              </a:rPr>
              <a:t>&lt;StructLayout(LayoutKind.Sequential)&gt;</a:t>
            </a:r>
          </a:p>
          <a:p>
            <a:pPr algn="l"/>
            <a:r>
              <a:rPr lang="en-US">
                <a:latin typeface="Lucida Console" pitchFamily="49" charset="0"/>
              </a:rPr>
              <a:t>Structure OSInfo</a:t>
            </a:r>
          </a:p>
          <a:p>
            <a:pPr algn="l"/>
            <a:r>
              <a:rPr lang="en-US">
                <a:latin typeface="Lucida Console" pitchFamily="49" charset="0"/>
              </a:rPr>
              <a:t>	uint MajorVersion</a:t>
            </a:r>
          </a:p>
          <a:p>
            <a:pPr algn="l"/>
            <a:r>
              <a:rPr lang="en-US">
                <a:latin typeface="Lucida Console" pitchFamily="49" charset="0"/>
              </a:rPr>
              <a:t>	uint MinorVersion</a:t>
            </a:r>
          </a:p>
          <a:p>
            <a:pPr algn="l"/>
            <a:r>
              <a:rPr lang="en-US">
                <a:latin typeface="Lucida Console" pitchFamily="49" charset="0"/>
              </a:rPr>
              <a:t>	String VersionString</a:t>
            </a:r>
          </a:p>
          <a:p>
            <a:pPr algn="l"/>
            <a:r>
              <a:rPr lang="en-US">
                <a:latin typeface="Lucida Console" pitchFamily="49" charset="0"/>
              </a:rPr>
              <a:t>End Structure</a:t>
            </a:r>
          </a:p>
          <a:p>
            <a:pPr algn="l"/>
            <a:endParaRPr lang="en-US">
              <a:latin typeface="Lucida Console" pitchFamily="49" charset="0"/>
            </a:endParaRPr>
          </a:p>
          <a:p>
            <a:pPr algn="l"/>
            <a:r>
              <a:rPr lang="en-US">
                <a:latin typeface="Lucida Console" pitchFamily="49" charset="0"/>
              </a:rPr>
              <a:t>Class Win32API </a:t>
            </a:r>
          </a:p>
          <a:p>
            <a:pPr algn="l"/>
            <a:r>
              <a:rPr lang="en-US">
                <a:latin typeface="Lucida Console" pitchFamily="49" charset="0"/>
              </a:rPr>
              <a:t>  &lt;DllImport(“User32.dll”)&gt;</a:t>
            </a:r>
          </a:p>
          <a:p>
            <a:pPr algn="l"/>
            <a:r>
              <a:rPr lang="en-US">
                <a:latin typeface="Lucida Console" pitchFamily="49" charset="0"/>
              </a:rPr>
              <a:t>  public static extern  Boolean GetVersionEx(OSInfo osi)</a:t>
            </a:r>
          </a:p>
          <a:p>
            <a:pPr algn="l"/>
            <a:r>
              <a:rPr lang="en-US">
                <a:latin typeface="Lucida Console" pitchFamily="49" charset="0"/>
              </a:rPr>
              <a:t>End Class</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Rectangle 2"/>
          <p:cNvSpPr>
            <a:spLocks noGrp="1" noChangeArrowheads="1"/>
          </p:cNvSpPr>
          <p:nvPr>
            <p:ph type="title"/>
          </p:nvPr>
        </p:nvSpPr>
        <p:spPr/>
        <p:txBody>
          <a:bodyPr/>
          <a:lstStyle/>
          <a:p>
            <a:r>
              <a:rPr lang="en-US"/>
              <a:t>Interoperability</a:t>
            </a:r>
            <a:br>
              <a:rPr lang="en-US"/>
            </a:br>
            <a:r>
              <a:rPr lang="en-US" sz="3200"/>
              <a:t>P/Invoke</a:t>
            </a:r>
          </a:p>
        </p:txBody>
      </p:sp>
      <p:sp>
        <p:nvSpPr>
          <p:cNvPr id="1659907" name="Rectangle 3"/>
          <p:cNvSpPr>
            <a:spLocks noGrp="1" noChangeArrowheads="1"/>
          </p:cNvSpPr>
          <p:nvPr>
            <p:ph type="body" idx="1"/>
          </p:nvPr>
        </p:nvSpPr>
        <p:spPr/>
        <p:txBody>
          <a:bodyPr/>
          <a:lstStyle/>
          <a:p>
            <a:r>
              <a:rPr lang="en-US"/>
              <a:t>Transitions have overhead</a:t>
            </a:r>
          </a:p>
          <a:p>
            <a:pPr lvl="1"/>
            <a:r>
              <a:rPr lang="en-US"/>
              <a:t>Roughly 20-30 instructions per call</a:t>
            </a:r>
          </a:p>
          <a:p>
            <a:r>
              <a:rPr lang="en-US"/>
              <a:t>Data marshaling adds additional overhead</a:t>
            </a:r>
          </a:p>
          <a:p>
            <a:pPr lvl="1"/>
            <a:r>
              <a:rPr lang="en-US"/>
              <a:t>Depending on type and size of data</a:t>
            </a:r>
          </a:p>
          <a:p>
            <a:pPr lvl="1"/>
            <a:r>
              <a:rPr lang="en-US"/>
              <a:t>Isomorphic types (</a:t>
            </a:r>
            <a:r>
              <a:rPr lang="en-US">
                <a:latin typeface="Lucida Console" pitchFamily="49" charset="0"/>
              </a:rPr>
              <a:t>char</a:t>
            </a:r>
            <a:r>
              <a:rPr lang="en-US"/>
              <a:t>, </a:t>
            </a:r>
            <a:r>
              <a:rPr lang="en-US">
                <a:latin typeface="Lucida Console" pitchFamily="49" charset="0"/>
              </a:rPr>
              <a:t>int</a:t>
            </a:r>
            <a:r>
              <a:rPr lang="en-US"/>
              <a:t>, </a:t>
            </a:r>
            <a:r>
              <a:rPr lang="en-US">
                <a:latin typeface="Lucida Console" pitchFamily="49" charset="0"/>
              </a:rPr>
              <a:t>float</a:t>
            </a:r>
            <a:r>
              <a:rPr lang="en-US"/>
              <a:t>, </a:t>
            </a:r>
            <a:r>
              <a:rPr lang="en-US">
                <a:latin typeface="Lucida Console" pitchFamily="49" charset="0"/>
              </a:rPr>
              <a:t>long</a:t>
            </a:r>
            <a:r>
              <a:rPr lang="en-US"/>
              <a:t>, </a:t>
            </a:r>
            <a:br>
              <a:rPr lang="en-US"/>
            </a:br>
            <a:r>
              <a:rPr lang="en-US">
                <a:latin typeface="Lucida Console" pitchFamily="49" charset="0"/>
              </a:rPr>
              <a:t>double</a:t>
            </a:r>
            <a:r>
              <a:rPr lang="en-US"/>
              <a:t>, etc.) are cheap</a:t>
            </a:r>
          </a:p>
          <a:p>
            <a:r>
              <a:rPr lang="en-US"/>
              <a:t>Make transitions wisely</a:t>
            </a:r>
          </a:p>
          <a:p>
            <a:pPr lvl="1"/>
            <a:r>
              <a:rPr lang="en-US"/>
              <a:t>Chunky calls as opposed to chatty</a:t>
            </a:r>
          </a:p>
          <a:p>
            <a:endParaRPr 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p:txBody>
          <a:bodyPr/>
          <a:lstStyle/>
          <a:p>
            <a:r>
              <a:rPr lang="en-US"/>
              <a:t>Interoperability</a:t>
            </a:r>
            <a:br>
              <a:rPr lang="en-US"/>
            </a:br>
            <a:r>
              <a:rPr lang="en-US" sz="3200"/>
              <a:t>COM Integration</a:t>
            </a:r>
          </a:p>
        </p:txBody>
      </p:sp>
      <p:sp>
        <p:nvSpPr>
          <p:cNvPr id="1660931" name="Rectangle 3"/>
          <p:cNvSpPr>
            <a:spLocks noGrp="1" noChangeArrowheads="1"/>
          </p:cNvSpPr>
          <p:nvPr>
            <p:ph type="body" idx="1"/>
          </p:nvPr>
        </p:nvSpPr>
        <p:spPr/>
        <p:txBody>
          <a:bodyPr/>
          <a:lstStyle/>
          <a:p>
            <a:r>
              <a:rPr lang="en-US"/>
              <a:t>What is COM?</a:t>
            </a:r>
          </a:p>
          <a:p>
            <a:r>
              <a:rPr lang="en-US"/>
              <a:t>What is the relationship between </a:t>
            </a:r>
            <a:br>
              <a:rPr lang="en-US"/>
            </a:br>
            <a:r>
              <a:rPr lang="en-US"/>
              <a:t>the CLR and COM?</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82" name="Rectangle 30"/>
          <p:cNvSpPr>
            <a:spLocks noChangeArrowheads="1"/>
          </p:cNvSpPr>
          <p:nvPr/>
        </p:nvSpPr>
        <p:spPr bwMode="auto">
          <a:xfrm>
            <a:off x="6400800" y="23241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1981" name="Rectangle 29"/>
          <p:cNvSpPr>
            <a:spLocks noChangeArrowheads="1"/>
          </p:cNvSpPr>
          <p:nvPr/>
        </p:nvSpPr>
        <p:spPr bwMode="auto">
          <a:xfrm>
            <a:off x="1295400" y="41910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1980" name="Rectangle 28"/>
          <p:cNvSpPr>
            <a:spLocks noChangeArrowheads="1"/>
          </p:cNvSpPr>
          <p:nvPr/>
        </p:nvSpPr>
        <p:spPr bwMode="auto">
          <a:xfrm>
            <a:off x="838200" y="19812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1958" name="Line 6"/>
          <p:cNvSpPr>
            <a:spLocks noChangeShapeType="1"/>
          </p:cNvSpPr>
          <p:nvPr/>
        </p:nvSpPr>
        <p:spPr bwMode="auto">
          <a:xfrm flipH="1" flipV="1">
            <a:off x="1828800" y="4876800"/>
            <a:ext cx="304800" cy="533400"/>
          </a:xfrm>
          <a:prstGeom prst="line">
            <a:avLst/>
          </a:prstGeom>
          <a:noFill/>
          <a:ln w="12700">
            <a:solidFill>
              <a:schemeClr val="tx1"/>
            </a:solidFill>
            <a:round/>
            <a:headEnd/>
            <a:tailEnd/>
          </a:ln>
          <a:effectLst/>
        </p:spPr>
        <p:txBody>
          <a:bodyPr wrap="none" anchor="ctr"/>
          <a:lstStyle/>
          <a:p>
            <a:endParaRPr lang="ru-RU"/>
          </a:p>
        </p:txBody>
      </p:sp>
      <p:sp>
        <p:nvSpPr>
          <p:cNvPr id="1661959" name="Line 7"/>
          <p:cNvSpPr>
            <a:spLocks noChangeShapeType="1"/>
          </p:cNvSpPr>
          <p:nvPr/>
        </p:nvSpPr>
        <p:spPr bwMode="auto">
          <a:xfrm flipV="1">
            <a:off x="2286000" y="50927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1960" name="Line 8"/>
          <p:cNvSpPr>
            <a:spLocks noChangeShapeType="1"/>
          </p:cNvSpPr>
          <p:nvPr/>
        </p:nvSpPr>
        <p:spPr bwMode="auto">
          <a:xfrm>
            <a:off x="2133600" y="4787900"/>
            <a:ext cx="304800" cy="0"/>
          </a:xfrm>
          <a:prstGeom prst="line">
            <a:avLst/>
          </a:prstGeom>
          <a:noFill/>
          <a:ln w="12700">
            <a:solidFill>
              <a:schemeClr val="tx1"/>
            </a:solidFill>
            <a:round/>
            <a:headEnd/>
            <a:tailEnd/>
          </a:ln>
          <a:effectLst/>
        </p:spPr>
        <p:txBody>
          <a:bodyPr wrap="none" anchor="ctr"/>
          <a:lstStyle/>
          <a:p>
            <a:endParaRPr lang="ru-RU"/>
          </a:p>
        </p:txBody>
      </p:sp>
      <p:sp>
        <p:nvSpPr>
          <p:cNvPr id="1661961" name="Line 9"/>
          <p:cNvSpPr>
            <a:spLocks noChangeShapeType="1"/>
          </p:cNvSpPr>
          <p:nvPr/>
        </p:nvSpPr>
        <p:spPr bwMode="auto">
          <a:xfrm flipH="1" flipV="1">
            <a:off x="1371600" y="2667000"/>
            <a:ext cx="304800" cy="571500"/>
          </a:xfrm>
          <a:prstGeom prst="line">
            <a:avLst/>
          </a:prstGeom>
          <a:noFill/>
          <a:ln w="12700">
            <a:solidFill>
              <a:schemeClr val="tx1"/>
            </a:solidFill>
            <a:round/>
            <a:headEnd/>
            <a:tailEnd/>
          </a:ln>
          <a:effectLst/>
        </p:spPr>
        <p:txBody>
          <a:bodyPr wrap="none" anchor="ctr"/>
          <a:lstStyle/>
          <a:p>
            <a:endParaRPr lang="ru-RU"/>
          </a:p>
        </p:txBody>
      </p:sp>
      <p:sp>
        <p:nvSpPr>
          <p:cNvPr id="1661962" name="Line 10"/>
          <p:cNvSpPr>
            <a:spLocks noChangeShapeType="1"/>
          </p:cNvSpPr>
          <p:nvPr/>
        </p:nvSpPr>
        <p:spPr bwMode="auto">
          <a:xfrm flipV="1">
            <a:off x="1828800" y="28575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1963" name="Line 11"/>
          <p:cNvSpPr>
            <a:spLocks noChangeShapeType="1"/>
          </p:cNvSpPr>
          <p:nvPr/>
        </p:nvSpPr>
        <p:spPr bwMode="auto">
          <a:xfrm>
            <a:off x="1676400" y="2552700"/>
            <a:ext cx="304800" cy="0"/>
          </a:xfrm>
          <a:prstGeom prst="line">
            <a:avLst/>
          </a:prstGeom>
          <a:noFill/>
          <a:ln w="12700">
            <a:solidFill>
              <a:schemeClr val="tx1"/>
            </a:solidFill>
            <a:round/>
            <a:headEnd/>
            <a:tailEnd/>
          </a:ln>
          <a:effectLst/>
        </p:spPr>
        <p:txBody>
          <a:bodyPr wrap="none" anchor="ctr"/>
          <a:lstStyle/>
          <a:p>
            <a:endParaRPr lang="ru-RU"/>
          </a:p>
        </p:txBody>
      </p:sp>
      <p:sp>
        <p:nvSpPr>
          <p:cNvPr id="1661964" name="Line 12"/>
          <p:cNvSpPr>
            <a:spLocks noChangeShapeType="1"/>
          </p:cNvSpPr>
          <p:nvPr/>
        </p:nvSpPr>
        <p:spPr bwMode="auto">
          <a:xfrm flipV="1">
            <a:off x="7543800" y="3124200"/>
            <a:ext cx="228600" cy="457200"/>
          </a:xfrm>
          <a:prstGeom prst="line">
            <a:avLst/>
          </a:prstGeom>
          <a:noFill/>
          <a:ln w="12700">
            <a:solidFill>
              <a:schemeClr val="tx1"/>
            </a:solidFill>
            <a:round/>
            <a:headEnd/>
            <a:tailEnd/>
          </a:ln>
          <a:effectLst/>
        </p:spPr>
        <p:txBody>
          <a:bodyPr wrap="none" anchor="ctr"/>
          <a:lstStyle/>
          <a:p>
            <a:endParaRPr lang="ru-RU"/>
          </a:p>
        </p:txBody>
      </p:sp>
      <p:sp>
        <p:nvSpPr>
          <p:cNvPr id="1661965" name="Line 13"/>
          <p:cNvSpPr>
            <a:spLocks noChangeShapeType="1"/>
          </p:cNvSpPr>
          <p:nvPr/>
        </p:nvSpPr>
        <p:spPr bwMode="auto">
          <a:xfrm flipH="1" flipV="1">
            <a:off x="7086600" y="3276600"/>
            <a:ext cx="304800" cy="304800"/>
          </a:xfrm>
          <a:prstGeom prst="line">
            <a:avLst/>
          </a:prstGeom>
          <a:noFill/>
          <a:ln w="12700">
            <a:solidFill>
              <a:schemeClr val="tx1"/>
            </a:solidFill>
            <a:round/>
            <a:headEnd/>
            <a:tailEnd/>
          </a:ln>
          <a:effectLst/>
        </p:spPr>
        <p:txBody>
          <a:bodyPr wrap="none" anchor="ctr"/>
          <a:lstStyle/>
          <a:p>
            <a:endParaRPr lang="ru-RU"/>
          </a:p>
        </p:txBody>
      </p:sp>
      <p:sp>
        <p:nvSpPr>
          <p:cNvPr id="1661966" name="Line 14"/>
          <p:cNvSpPr>
            <a:spLocks noChangeShapeType="1"/>
          </p:cNvSpPr>
          <p:nvPr/>
        </p:nvSpPr>
        <p:spPr bwMode="auto">
          <a:xfrm flipH="1">
            <a:off x="7239000" y="2895600"/>
            <a:ext cx="304800" cy="0"/>
          </a:xfrm>
          <a:prstGeom prst="line">
            <a:avLst/>
          </a:prstGeom>
          <a:noFill/>
          <a:ln w="12700">
            <a:solidFill>
              <a:schemeClr val="tx1"/>
            </a:solidFill>
            <a:round/>
            <a:headEnd/>
            <a:tailEnd/>
          </a:ln>
          <a:effectLst/>
        </p:spPr>
        <p:txBody>
          <a:bodyPr wrap="none" anchor="ctr"/>
          <a:lstStyle/>
          <a:p>
            <a:endParaRPr lang="ru-RU"/>
          </a:p>
        </p:txBody>
      </p:sp>
      <p:sp>
        <p:nvSpPr>
          <p:cNvPr id="1661979" name="Rectangle 27"/>
          <p:cNvSpPr>
            <a:spLocks noGrp="1" noChangeArrowheads="1"/>
          </p:cNvSpPr>
          <p:nvPr>
            <p:ph type="title"/>
          </p:nvPr>
        </p:nvSpPr>
        <p:spPr/>
        <p:txBody>
          <a:bodyPr/>
          <a:lstStyle/>
          <a:p>
            <a:r>
              <a:rPr lang="en-US"/>
              <a:t>Interoperability</a:t>
            </a:r>
            <a:br>
              <a:rPr lang="en-US"/>
            </a:br>
            <a:r>
              <a:rPr lang="en-US" sz="3200"/>
              <a:t>What Is COM?</a:t>
            </a:r>
          </a:p>
        </p:txBody>
      </p:sp>
      <p:sp>
        <p:nvSpPr>
          <p:cNvPr id="1661984" name="Text Box 32"/>
          <p:cNvSpPr txBox="1">
            <a:spLocks noChangeArrowheads="1"/>
          </p:cNvSpPr>
          <p:nvPr/>
        </p:nvSpPr>
        <p:spPr bwMode="auto">
          <a:xfrm>
            <a:off x="3592513" y="2286000"/>
            <a:ext cx="1579562" cy="409575"/>
          </a:xfrm>
          <a:prstGeom prst="rect">
            <a:avLst/>
          </a:prstGeom>
          <a:solidFill>
            <a:schemeClr val="folHlink"/>
          </a:solidFill>
          <a:ln w="12700">
            <a:solidFill>
              <a:schemeClr val="tx1"/>
            </a:solidFill>
            <a:miter lim="800000"/>
            <a:headEnd/>
            <a:tailEnd/>
          </a:ln>
          <a:effectLst/>
        </p:spPr>
        <p:txBody>
          <a:bodyPr wrap="none">
            <a:spAutoFit/>
          </a:bodyPr>
          <a:lstStyle/>
          <a:p>
            <a:r>
              <a:rPr lang="en-US" sz="2000"/>
              <a:t>Application</a:t>
            </a:r>
          </a:p>
        </p:txBody>
      </p:sp>
      <p:sp>
        <p:nvSpPr>
          <p:cNvPr id="1661986" name="Line 34"/>
          <p:cNvSpPr>
            <a:spLocks noChangeShapeType="1"/>
          </p:cNvSpPr>
          <p:nvPr/>
        </p:nvSpPr>
        <p:spPr bwMode="auto">
          <a:xfrm flipH="1">
            <a:off x="2895600" y="2514600"/>
            <a:ext cx="628650" cy="0"/>
          </a:xfrm>
          <a:prstGeom prst="line">
            <a:avLst/>
          </a:prstGeom>
          <a:noFill/>
          <a:ln w="12700">
            <a:solidFill>
              <a:schemeClr val="tx1"/>
            </a:solidFill>
            <a:round/>
            <a:headEnd/>
            <a:tailEnd type="stealth" w="lg" len="lg"/>
          </a:ln>
          <a:effectLst/>
        </p:spPr>
        <p:txBody>
          <a:bodyPr wrap="none" anchor="ctr"/>
          <a:lstStyle/>
          <a:p>
            <a:endParaRPr lang="ru-RU"/>
          </a:p>
        </p:txBody>
      </p:sp>
      <p:sp>
        <p:nvSpPr>
          <p:cNvPr id="1661987" name="Line 35"/>
          <p:cNvSpPr>
            <a:spLocks noChangeShapeType="1"/>
          </p:cNvSpPr>
          <p:nvPr/>
        </p:nvSpPr>
        <p:spPr bwMode="auto">
          <a:xfrm flipH="1">
            <a:off x="2209800" y="3429000"/>
            <a:ext cx="1276350" cy="0"/>
          </a:xfrm>
          <a:prstGeom prst="line">
            <a:avLst/>
          </a:prstGeom>
          <a:noFill/>
          <a:ln w="12700">
            <a:solidFill>
              <a:schemeClr val="tx1"/>
            </a:solidFill>
            <a:round/>
            <a:headEnd/>
            <a:tailEnd type="stealth" w="lg" len="lg"/>
          </a:ln>
          <a:effectLst/>
        </p:spPr>
        <p:txBody>
          <a:bodyPr wrap="none" anchor="ctr"/>
          <a:lstStyle/>
          <a:p>
            <a:endParaRPr lang="ru-RU"/>
          </a:p>
        </p:txBody>
      </p:sp>
      <p:sp>
        <p:nvSpPr>
          <p:cNvPr id="1661985" name="Rectangle 33"/>
          <p:cNvSpPr>
            <a:spLocks noChangeArrowheads="1"/>
          </p:cNvSpPr>
          <p:nvPr/>
        </p:nvSpPr>
        <p:spPr bwMode="auto">
          <a:xfrm>
            <a:off x="3373438" y="2971800"/>
            <a:ext cx="2017712" cy="714375"/>
          </a:xfrm>
          <a:prstGeom prst="rect">
            <a:avLst/>
          </a:prstGeom>
          <a:solidFill>
            <a:schemeClr val="folHlink"/>
          </a:solidFill>
          <a:ln w="12700">
            <a:solidFill>
              <a:schemeClr val="tx1"/>
            </a:solidFill>
            <a:miter lim="800000"/>
            <a:headEnd/>
            <a:tailEnd/>
          </a:ln>
          <a:effectLst/>
        </p:spPr>
        <p:txBody>
          <a:bodyPr wrap="none">
            <a:spAutoFit/>
          </a:bodyPr>
          <a:lstStyle/>
          <a:p>
            <a:r>
              <a:rPr lang="en-US" sz="2000"/>
              <a:t>Code and data </a:t>
            </a:r>
            <a:br>
              <a:rPr lang="en-US" sz="2000"/>
            </a:br>
            <a:r>
              <a:rPr lang="en-US" sz="2000"/>
              <a:t>structures</a:t>
            </a:r>
          </a:p>
        </p:txBody>
      </p:sp>
      <p:sp>
        <p:nvSpPr>
          <p:cNvPr id="1661988" name="Text Box 36"/>
          <p:cNvSpPr txBox="1">
            <a:spLocks noChangeArrowheads="1"/>
          </p:cNvSpPr>
          <p:nvPr/>
        </p:nvSpPr>
        <p:spPr bwMode="auto">
          <a:xfrm>
            <a:off x="4267200" y="4953000"/>
            <a:ext cx="4248150" cy="1019175"/>
          </a:xfrm>
          <a:prstGeom prst="rect">
            <a:avLst/>
          </a:prstGeom>
          <a:solidFill>
            <a:schemeClr val="folHlink"/>
          </a:solidFill>
          <a:ln w="12700">
            <a:solidFill>
              <a:schemeClr val="tx1"/>
            </a:solidFill>
            <a:miter lim="800000"/>
            <a:headEnd/>
            <a:tailEnd/>
          </a:ln>
          <a:effectLst/>
        </p:spPr>
        <p:txBody>
          <a:bodyPr>
            <a:spAutoFit/>
          </a:bodyPr>
          <a:lstStyle/>
          <a:p>
            <a:pPr algn="l"/>
            <a:r>
              <a:rPr lang="en-US" sz="2000"/>
              <a:t>Before COM, applications were completely separate entities with little or no integration</a:t>
            </a:r>
          </a:p>
        </p:txBody>
      </p:sp>
      <p:sp>
        <p:nvSpPr>
          <p:cNvPr id="1661990" name="Rectangle 38"/>
          <p:cNvSpPr>
            <a:spLocks noChangeArrowheads="1"/>
          </p:cNvSpPr>
          <p:nvPr/>
        </p:nvSpPr>
        <p:spPr bwMode="auto">
          <a:xfrm>
            <a:off x="1219200" y="22860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1" name="Rectangle 39"/>
          <p:cNvSpPr>
            <a:spLocks noChangeArrowheads="1"/>
          </p:cNvSpPr>
          <p:nvPr/>
        </p:nvSpPr>
        <p:spPr bwMode="auto">
          <a:xfrm>
            <a:off x="1981200" y="2438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2" name="Rectangle 40"/>
          <p:cNvSpPr>
            <a:spLocks noChangeArrowheads="1"/>
          </p:cNvSpPr>
          <p:nvPr/>
        </p:nvSpPr>
        <p:spPr bwMode="auto">
          <a:xfrm>
            <a:off x="1524000" y="3200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3" name="Rectangle 41"/>
          <p:cNvSpPr>
            <a:spLocks noChangeArrowheads="1"/>
          </p:cNvSpPr>
          <p:nvPr/>
        </p:nvSpPr>
        <p:spPr bwMode="auto">
          <a:xfrm>
            <a:off x="1676400" y="4495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4" name="Rectangle 42"/>
          <p:cNvSpPr>
            <a:spLocks noChangeArrowheads="1"/>
          </p:cNvSpPr>
          <p:nvPr/>
        </p:nvSpPr>
        <p:spPr bwMode="auto">
          <a:xfrm>
            <a:off x="2438400" y="46482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5" name="Rectangle 43"/>
          <p:cNvSpPr>
            <a:spLocks noChangeArrowheads="1"/>
          </p:cNvSpPr>
          <p:nvPr/>
        </p:nvSpPr>
        <p:spPr bwMode="auto">
          <a:xfrm>
            <a:off x="1981200" y="54102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6" name="Rectangle 44"/>
          <p:cNvSpPr>
            <a:spLocks noChangeArrowheads="1"/>
          </p:cNvSpPr>
          <p:nvPr/>
        </p:nvSpPr>
        <p:spPr bwMode="auto">
          <a:xfrm>
            <a:off x="6781800" y="2819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7" name="Rectangle 45"/>
          <p:cNvSpPr>
            <a:spLocks noChangeArrowheads="1"/>
          </p:cNvSpPr>
          <p:nvPr/>
        </p:nvSpPr>
        <p:spPr bwMode="auto">
          <a:xfrm>
            <a:off x="7543800" y="26670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1998" name="Rectangle 46"/>
          <p:cNvSpPr>
            <a:spLocks noChangeArrowheads="1"/>
          </p:cNvSpPr>
          <p:nvPr/>
        </p:nvSpPr>
        <p:spPr bwMode="auto">
          <a:xfrm>
            <a:off x="7239000" y="3581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86" name="Rectangle 86"/>
          <p:cNvSpPr>
            <a:spLocks noChangeArrowheads="1"/>
          </p:cNvSpPr>
          <p:nvPr/>
        </p:nvSpPr>
        <p:spPr bwMode="auto">
          <a:xfrm>
            <a:off x="3276600" y="4191000"/>
            <a:ext cx="723900" cy="1981200"/>
          </a:xfrm>
          <a:prstGeom prst="rect">
            <a:avLst/>
          </a:prstGeom>
          <a:solidFill>
            <a:schemeClr val="folHlink"/>
          </a:solidFill>
          <a:ln w="12700">
            <a:solidFill>
              <a:schemeClr val="tx1"/>
            </a:solidFill>
            <a:miter lim="800000"/>
            <a:headEnd/>
            <a:tailEnd/>
          </a:ln>
          <a:effectLst/>
        </p:spPr>
        <p:txBody>
          <a:bodyPr wrap="none" anchor="ctr"/>
          <a:lstStyle/>
          <a:p>
            <a:endParaRPr lang="ru-RU"/>
          </a:p>
        </p:txBody>
      </p:sp>
      <p:sp>
        <p:nvSpPr>
          <p:cNvPr id="1664027" name="Line 27"/>
          <p:cNvSpPr>
            <a:spLocks noChangeShapeType="1"/>
          </p:cNvSpPr>
          <p:nvPr/>
        </p:nvSpPr>
        <p:spPr bwMode="auto">
          <a:xfrm>
            <a:off x="3984625" y="5124450"/>
            <a:ext cx="381000" cy="0"/>
          </a:xfrm>
          <a:prstGeom prst="line">
            <a:avLst/>
          </a:prstGeom>
          <a:noFill/>
          <a:ln w="38100">
            <a:solidFill>
              <a:schemeClr val="tx1"/>
            </a:solidFill>
            <a:round/>
            <a:headEnd/>
            <a:tailEnd type="oval" w="med" len="med"/>
          </a:ln>
          <a:effectLst/>
        </p:spPr>
        <p:txBody>
          <a:bodyPr wrap="none" anchor="ctr"/>
          <a:lstStyle/>
          <a:p>
            <a:endParaRPr lang="ru-RU"/>
          </a:p>
        </p:txBody>
      </p:sp>
      <p:sp>
        <p:nvSpPr>
          <p:cNvPr id="1664028" name="Line 28"/>
          <p:cNvSpPr>
            <a:spLocks noChangeShapeType="1"/>
          </p:cNvSpPr>
          <p:nvPr/>
        </p:nvSpPr>
        <p:spPr bwMode="auto">
          <a:xfrm>
            <a:off x="4010025" y="5810250"/>
            <a:ext cx="381000" cy="0"/>
          </a:xfrm>
          <a:prstGeom prst="line">
            <a:avLst/>
          </a:prstGeom>
          <a:noFill/>
          <a:ln w="38100">
            <a:solidFill>
              <a:schemeClr val="tx1"/>
            </a:solidFill>
            <a:round/>
            <a:headEnd/>
            <a:tailEnd type="oval" w="med" len="med"/>
          </a:ln>
          <a:effectLst/>
        </p:spPr>
        <p:txBody>
          <a:bodyPr wrap="none" anchor="ctr"/>
          <a:lstStyle/>
          <a:p>
            <a:endParaRPr lang="ru-RU"/>
          </a:p>
        </p:txBody>
      </p:sp>
      <p:sp>
        <p:nvSpPr>
          <p:cNvPr id="1664031" name="Line 31"/>
          <p:cNvSpPr>
            <a:spLocks noChangeShapeType="1"/>
          </p:cNvSpPr>
          <p:nvPr/>
        </p:nvSpPr>
        <p:spPr bwMode="auto">
          <a:xfrm>
            <a:off x="3505200" y="2457450"/>
            <a:ext cx="381000" cy="0"/>
          </a:xfrm>
          <a:prstGeom prst="line">
            <a:avLst/>
          </a:prstGeom>
          <a:noFill/>
          <a:ln w="38100">
            <a:solidFill>
              <a:schemeClr val="tx1"/>
            </a:solidFill>
            <a:round/>
            <a:headEnd/>
            <a:tailEnd type="oval" w="med" len="med"/>
          </a:ln>
          <a:effectLst/>
        </p:spPr>
        <p:txBody>
          <a:bodyPr wrap="none" anchor="ctr"/>
          <a:lstStyle/>
          <a:p>
            <a:endParaRPr lang="ru-RU"/>
          </a:p>
        </p:txBody>
      </p:sp>
      <p:sp>
        <p:nvSpPr>
          <p:cNvPr id="1664032" name="Line 32"/>
          <p:cNvSpPr>
            <a:spLocks noChangeShapeType="1"/>
          </p:cNvSpPr>
          <p:nvPr/>
        </p:nvSpPr>
        <p:spPr bwMode="auto">
          <a:xfrm>
            <a:off x="3505200" y="3143250"/>
            <a:ext cx="381000" cy="0"/>
          </a:xfrm>
          <a:prstGeom prst="line">
            <a:avLst/>
          </a:prstGeom>
          <a:noFill/>
          <a:ln w="38100">
            <a:solidFill>
              <a:schemeClr val="tx1"/>
            </a:solidFill>
            <a:round/>
            <a:headEnd/>
            <a:tailEnd type="oval" w="med" len="med"/>
          </a:ln>
          <a:effectLst/>
        </p:spPr>
        <p:txBody>
          <a:bodyPr wrap="none" anchor="ctr"/>
          <a:lstStyle/>
          <a:p>
            <a:endParaRPr lang="ru-RU"/>
          </a:p>
        </p:txBody>
      </p:sp>
      <p:sp>
        <p:nvSpPr>
          <p:cNvPr id="1664033" name="Line 33"/>
          <p:cNvSpPr>
            <a:spLocks noChangeShapeType="1"/>
          </p:cNvSpPr>
          <p:nvPr/>
        </p:nvSpPr>
        <p:spPr bwMode="auto">
          <a:xfrm>
            <a:off x="2298700" y="2457450"/>
            <a:ext cx="1143000" cy="0"/>
          </a:xfrm>
          <a:prstGeom prst="line">
            <a:avLst/>
          </a:prstGeom>
          <a:noFill/>
          <a:ln w="25400">
            <a:solidFill>
              <a:schemeClr val="tx1"/>
            </a:solidFill>
            <a:prstDash val="sysDot"/>
            <a:round/>
            <a:headEnd/>
            <a:tailEnd/>
          </a:ln>
          <a:effectLst/>
        </p:spPr>
        <p:txBody>
          <a:bodyPr wrap="none" anchor="ctr"/>
          <a:lstStyle/>
          <a:p>
            <a:endParaRPr lang="ru-RU"/>
          </a:p>
        </p:txBody>
      </p:sp>
      <p:sp>
        <p:nvSpPr>
          <p:cNvPr id="1664034" name="Line 34"/>
          <p:cNvSpPr>
            <a:spLocks noChangeShapeType="1"/>
          </p:cNvSpPr>
          <p:nvPr/>
        </p:nvSpPr>
        <p:spPr bwMode="auto">
          <a:xfrm>
            <a:off x="1841500" y="3143250"/>
            <a:ext cx="1600200" cy="0"/>
          </a:xfrm>
          <a:prstGeom prst="line">
            <a:avLst/>
          </a:prstGeom>
          <a:noFill/>
          <a:ln w="25400">
            <a:solidFill>
              <a:schemeClr val="tx1"/>
            </a:solidFill>
            <a:prstDash val="sysDot"/>
            <a:round/>
            <a:headEnd/>
            <a:tailEnd/>
          </a:ln>
          <a:effectLst/>
        </p:spPr>
        <p:txBody>
          <a:bodyPr wrap="none" anchor="ctr"/>
          <a:lstStyle/>
          <a:p>
            <a:endParaRPr lang="ru-RU"/>
          </a:p>
        </p:txBody>
      </p:sp>
      <p:sp>
        <p:nvSpPr>
          <p:cNvPr id="1664035" name="Line 35"/>
          <p:cNvSpPr>
            <a:spLocks noChangeShapeType="1"/>
          </p:cNvSpPr>
          <p:nvPr/>
        </p:nvSpPr>
        <p:spPr bwMode="auto">
          <a:xfrm flipH="1">
            <a:off x="5257800" y="2609850"/>
            <a:ext cx="381000" cy="0"/>
          </a:xfrm>
          <a:prstGeom prst="line">
            <a:avLst/>
          </a:prstGeom>
          <a:noFill/>
          <a:ln w="25400">
            <a:solidFill>
              <a:schemeClr val="tx1"/>
            </a:solidFill>
            <a:round/>
            <a:headEnd/>
            <a:tailEnd type="oval" w="med" len="med"/>
          </a:ln>
          <a:effectLst/>
        </p:spPr>
        <p:txBody>
          <a:bodyPr wrap="none" anchor="ctr"/>
          <a:lstStyle/>
          <a:p>
            <a:endParaRPr lang="ru-RU"/>
          </a:p>
        </p:txBody>
      </p:sp>
      <p:sp>
        <p:nvSpPr>
          <p:cNvPr id="1664036" name="Line 36"/>
          <p:cNvSpPr>
            <a:spLocks noChangeShapeType="1"/>
          </p:cNvSpPr>
          <p:nvPr/>
        </p:nvSpPr>
        <p:spPr bwMode="auto">
          <a:xfrm flipH="1">
            <a:off x="5257800" y="3295650"/>
            <a:ext cx="381000" cy="0"/>
          </a:xfrm>
          <a:prstGeom prst="line">
            <a:avLst/>
          </a:prstGeom>
          <a:noFill/>
          <a:ln w="25400">
            <a:solidFill>
              <a:schemeClr val="tx1"/>
            </a:solidFill>
            <a:round/>
            <a:headEnd/>
            <a:tailEnd type="oval" w="med" len="med"/>
          </a:ln>
          <a:effectLst/>
        </p:spPr>
        <p:txBody>
          <a:bodyPr wrap="none" anchor="ctr"/>
          <a:lstStyle/>
          <a:p>
            <a:endParaRPr lang="ru-RU"/>
          </a:p>
        </p:txBody>
      </p:sp>
      <p:sp>
        <p:nvSpPr>
          <p:cNvPr id="1664037" name="Line 37"/>
          <p:cNvSpPr>
            <a:spLocks noChangeShapeType="1"/>
          </p:cNvSpPr>
          <p:nvPr/>
        </p:nvSpPr>
        <p:spPr bwMode="auto">
          <a:xfrm flipH="1">
            <a:off x="5499100" y="2609850"/>
            <a:ext cx="1143000" cy="0"/>
          </a:xfrm>
          <a:prstGeom prst="line">
            <a:avLst/>
          </a:prstGeom>
          <a:noFill/>
          <a:ln w="38100">
            <a:solidFill>
              <a:schemeClr val="tx1"/>
            </a:solidFill>
            <a:prstDash val="sysDot"/>
            <a:round/>
            <a:headEnd/>
            <a:tailEnd/>
          </a:ln>
          <a:effectLst/>
        </p:spPr>
        <p:txBody>
          <a:bodyPr wrap="none" anchor="ctr"/>
          <a:lstStyle/>
          <a:p>
            <a:endParaRPr lang="ru-RU"/>
          </a:p>
        </p:txBody>
      </p:sp>
      <p:sp>
        <p:nvSpPr>
          <p:cNvPr id="1664038" name="Line 38"/>
          <p:cNvSpPr>
            <a:spLocks noChangeShapeType="1"/>
          </p:cNvSpPr>
          <p:nvPr/>
        </p:nvSpPr>
        <p:spPr bwMode="auto">
          <a:xfrm flipH="1">
            <a:off x="5499100" y="3295650"/>
            <a:ext cx="1600200" cy="0"/>
          </a:xfrm>
          <a:prstGeom prst="line">
            <a:avLst/>
          </a:prstGeom>
          <a:noFill/>
          <a:ln w="38100">
            <a:solidFill>
              <a:schemeClr val="tx1"/>
            </a:solidFill>
            <a:prstDash val="sysDot"/>
            <a:round/>
            <a:headEnd/>
            <a:tailEnd/>
          </a:ln>
          <a:effectLst/>
        </p:spPr>
        <p:txBody>
          <a:bodyPr wrap="none" anchor="ctr"/>
          <a:lstStyle/>
          <a:p>
            <a:endParaRPr lang="ru-RU"/>
          </a:p>
        </p:txBody>
      </p:sp>
      <p:sp>
        <p:nvSpPr>
          <p:cNvPr id="1664039" name="Text Box 39"/>
          <p:cNvSpPr txBox="1">
            <a:spLocks noChangeArrowheads="1"/>
          </p:cNvSpPr>
          <p:nvPr/>
        </p:nvSpPr>
        <p:spPr bwMode="auto">
          <a:xfrm>
            <a:off x="5029200" y="4419600"/>
            <a:ext cx="3962400" cy="1933575"/>
          </a:xfrm>
          <a:prstGeom prst="rect">
            <a:avLst/>
          </a:prstGeom>
          <a:solidFill>
            <a:schemeClr val="folHlink"/>
          </a:solidFill>
          <a:ln w="12700">
            <a:solidFill>
              <a:schemeClr val="tx1"/>
            </a:solidFill>
            <a:miter lim="800000"/>
            <a:headEnd/>
            <a:tailEnd/>
          </a:ln>
          <a:effectLst/>
        </p:spPr>
        <p:txBody>
          <a:bodyPr>
            <a:spAutoFit/>
          </a:bodyPr>
          <a:lstStyle/>
          <a:p>
            <a:pPr algn="l"/>
            <a:r>
              <a:rPr lang="en-US" sz="2000"/>
              <a:t>COM provides a way for components to integrate. However, each component must provide the “plumbing” and objects cannot directly interact.</a:t>
            </a:r>
          </a:p>
        </p:txBody>
      </p:sp>
      <p:sp>
        <p:nvSpPr>
          <p:cNvPr id="1664040" name="Freeform 40"/>
          <p:cNvSpPr>
            <a:spLocks/>
          </p:cNvSpPr>
          <p:nvPr/>
        </p:nvSpPr>
        <p:spPr bwMode="auto">
          <a:xfrm>
            <a:off x="3924300" y="2362200"/>
            <a:ext cx="1295400" cy="381000"/>
          </a:xfrm>
          <a:custGeom>
            <a:avLst/>
            <a:gdLst/>
            <a:ahLst/>
            <a:cxnLst>
              <a:cxn ang="0">
                <a:pos x="0" y="72"/>
              </a:cxn>
              <a:cxn ang="0">
                <a:pos x="240" y="24"/>
              </a:cxn>
              <a:cxn ang="0">
                <a:pos x="576" y="216"/>
              </a:cxn>
              <a:cxn ang="0">
                <a:pos x="816" y="168"/>
              </a:cxn>
            </a:cxnLst>
            <a:rect l="0" t="0" r="r" b="b"/>
            <a:pathLst>
              <a:path w="816" h="240">
                <a:moveTo>
                  <a:pt x="0" y="72"/>
                </a:moveTo>
                <a:cubicBezTo>
                  <a:pt x="72" y="36"/>
                  <a:pt x="144" y="0"/>
                  <a:pt x="240" y="24"/>
                </a:cubicBezTo>
                <a:cubicBezTo>
                  <a:pt x="336" y="48"/>
                  <a:pt x="480" y="192"/>
                  <a:pt x="576" y="216"/>
                </a:cubicBezTo>
                <a:cubicBezTo>
                  <a:pt x="672" y="240"/>
                  <a:pt x="776" y="176"/>
                  <a:pt x="816" y="168"/>
                </a:cubicBezTo>
              </a:path>
            </a:pathLst>
          </a:custGeom>
          <a:noFill/>
          <a:ln w="12700" cap="flat" cmpd="sng">
            <a:solidFill>
              <a:schemeClr val="tx1"/>
            </a:solidFill>
            <a:prstDash val="solid"/>
            <a:round/>
            <a:headEnd/>
            <a:tailEnd/>
          </a:ln>
          <a:effectLst/>
        </p:spPr>
        <p:txBody>
          <a:bodyPr wrap="none" anchor="ctr"/>
          <a:lstStyle/>
          <a:p>
            <a:endParaRPr lang="ru-RU"/>
          </a:p>
        </p:txBody>
      </p:sp>
      <p:sp>
        <p:nvSpPr>
          <p:cNvPr id="1664042" name="Freeform 42"/>
          <p:cNvSpPr>
            <a:spLocks/>
          </p:cNvSpPr>
          <p:nvPr/>
        </p:nvSpPr>
        <p:spPr bwMode="auto">
          <a:xfrm>
            <a:off x="4419600" y="3352800"/>
            <a:ext cx="838200" cy="2495550"/>
          </a:xfrm>
          <a:custGeom>
            <a:avLst/>
            <a:gdLst/>
            <a:ahLst/>
            <a:cxnLst>
              <a:cxn ang="0">
                <a:pos x="720" y="0"/>
              </a:cxn>
              <a:cxn ang="0">
                <a:pos x="528" y="192"/>
              </a:cxn>
              <a:cxn ang="0">
                <a:pos x="336" y="1056"/>
              </a:cxn>
              <a:cxn ang="0">
                <a:pos x="0" y="1584"/>
              </a:cxn>
            </a:cxnLst>
            <a:rect l="0" t="0" r="r" b="b"/>
            <a:pathLst>
              <a:path w="720" h="1584">
                <a:moveTo>
                  <a:pt x="720" y="0"/>
                </a:moveTo>
                <a:cubicBezTo>
                  <a:pt x="656" y="8"/>
                  <a:pt x="592" y="16"/>
                  <a:pt x="528" y="192"/>
                </a:cubicBezTo>
                <a:cubicBezTo>
                  <a:pt x="464" y="368"/>
                  <a:pt x="424" y="824"/>
                  <a:pt x="336" y="1056"/>
                </a:cubicBezTo>
                <a:cubicBezTo>
                  <a:pt x="248" y="1288"/>
                  <a:pt x="124" y="1436"/>
                  <a:pt x="0" y="1584"/>
                </a:cubicBezTo>
              </a:path>
            </a:pathLst>
          </a:custGeom>
          <a:noFill/>
          <a:ln w="12700" cap="flat" cmpd="sng">
            <a:solidFill>
              <a:schemeClr val="tx1"/>
            </a:solidFill>
            <a:prstDash val="solid"/>
            <a:round/>
            <a:headEnd/>
            <a:tailEnd/>
          </a:ln>
          <a:effectLst/>
        </p:spPr>
        <p:txBody>
          <a:bodyPr wrap="none" anchor="ctr"/>
          <a:lstStyle/>
          <a:p>
            <a:endParaRPr lang="ru-RU"/>
          </a:p>
        </p:txBody>
      </p:sp>
      <p:sp>
        <p:nvSpPr>
          <p:cNvPr id="1664043" name="Rectangle 43"/>
          <p:cNvSpPr>
            <a:spLocks noGrp="1" noChangeArrowheads="1"/>
          </p:cNvSpPr>
          <p:nvPr>
            <p:ph type="title"/>
          </p:nvPr>
        </p:nvSpPr>
        <p:spPr/>
        <p:txBody>
          <a:bodyPr/>
          <a:lstStyle/>
          <a:p>
            <a:r>
              <a:rPr lang="en-US"/>
              <a:t>Interoperability</a:t>
            </a:r>
            <a:br>
              <a:rPr lang="en-US"/>
            </a:br>
            <a:r>
              <a:rPr lang="en-US" sz="3200"/>
              <a:t>What Is COM?</a:t>
            </a:r>
          </a:p>
        </p:txBody>
      </p:sp>
      <p:sp>
        <p:nvSpPr>
          <p:cNvPr id="1664062" name="Rectangle 62"/>
          <p:cNvSpPr>
            <a:spLocks noChangeArrowheads="1"/>
          </p:cNvSpPr>
          <p:nvPr/>
        </p:nvSpPr>
        <p:spPr bwMode="auto">
          <a:xfrm>
            <a:off x="5638800" y="2324100"/>
            <a:ext cx="762000" cy="1981200"/>
          </a:xfrm>
          <a:prstGeom prst="rect">
            <a:avLst/>
          </a:prstGeom>
          <a:solidFill>
            <a:schemeClr val="folHlink"/>
          </a:solidFill>
          <a:ln w="12700">
            <a:solidFill>
              <a:schemeClr val="tx1"/>
            </a:solidFill>
            <a:miter lim="800000"/>
            <a:headEnd/>
            <a:tailEnd/>
          </a:ln>
          <a:effectLst/>
        </p:spPr>
        <p:txBody>
          <a:bodyPr wrap="none" anchor="ctr"/>
          <a:lstStyle/>
          <a:p>
            <a:endParaRPr lang="ru-RU"/>
          </a:p>
        </p:txBody>
      </p:sp>
      <p:sp>
        <p:nvSpPr>
          <p:cNvPr id="1664063" name="Rectangle 63"/>
          <p:cNvSpPr>
            <a:spLocks noChangeArrowheads="1"/>
          </p:cNvSpPr>
          <p:nvPr/>
        </p:nvSpPr>
        <p:spPr bwMode="auto">
          <a:xfrm>
            <a:off x="2819400" y="1981200"/>
            <a:ext cx="723900" cy="1981200"/>
          </a:xfrm>
          <a:prstGeom prst="rect">
            <a:avLst/>
          </a:prstGeom>
          <a:solidFill>
            <a:schemeClr val="folHlink"/>
          </a:solidFill>
          <a:ln w="12700">
            <a:solidFill>
              <a:schemeClr val="tx1"/>
            </a:solidFill>
            <a:miter lim="800000"/>
            <a:headEnd/>
            <a:tailEnd/>
          </a:ln>
          <a:effectLst/>
        </p:spPr>
        <p:txBody>
          <a:bodyPr wrap="none" anchor="ctr"/>
          <a:lstStyle/>
          <a:p>
            <a:endParaRPr lang="ru-RU"/>
          </a:p>
        </p:txBody>
      </p:sp>
      <p:sp>
        <p:nvSpPr>
          <p:cNvPr id="1664065" name="Rectangle 65"/>
          <p:cNvSpPr>
            <a:spLocks noChangeArrowheads="1"/>
          </p:cNvSpPr>
          <p:nvPr/>
        </p:nvSpPr>
        <p:spPr bwMode="auto">
          <a:xfrm>
            <a:off x="838200" y="19812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4066" name="Line 66"/>
          <p:cNvSpPr>
            <a:spLocks noChangeShapeType="1"/>
          </p:cNvSpPr>
          <p:nvPr/>
        </p:nvSpPr>
        <p:spPr bwMode="auto">
          <a:xfrm flipH="1" flipV="1">
            <a:off x="1371600" y="2667000"/>
            <a:ext cx="304800" cy="571500"/>
          </a:xfrm>
          <a:prstGeom prst="line">
            <a:avLst/>
          </a:prstGeom>
          <a:noFill/>
          <a:ln w="12700">
            <a:solidFill>
              <a:schemeClr val="tx1"/>
            </a:solidFill>
            <a:round/>
            <a:headEnd/>
            <a:tailEnd/>
          </a:ln>
          <a:effectLst/>
        </p:spPr>
        <p:txBody>
          <a:bodyPr wrap="none" anchor="ctr"/>
          <a:lstStyle/>
          <a:p>
            <a:endParaRPr lang="ru-RU"/>
          </a:p>
        </p:txBody>
      </p:sp>
      <p:sp>
        <p:nvSpPr>
          <p:cNvPr id="1664067" name="Line 67"/>
          <p:cNvSpPr>
            <a:spLocks noChangeShapeType="1"/>
          </p:cNvSpPr>
          <p:nvPr/>
        </p:nvSpPr>
        <p:spPr bwMode="auto">
          <a:xfrm flipV="1">
            <a:off x="1828800" y="28575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4068" name="Line 68"/>
          <p:cNvSpPr>
            <a:spLocks noChangeShapeType="1"/>
          </p:cNvSpPr>
          <p:nvPr/>
        </p:nvSpPr>
        <p:spPr bwMode="auto">
          <a:xfrm>
            <a:off x="1676400" y="2552700"/>
            <a:ext cx="304800" cy="0"/>
          </a:xfrm>
          <a:prstGeom prst="line">
            <a:avLst/>
          </a:prstGeom>
          <a:noFill/>
          <a:ln w="12700">
            <a:solidFill>
              <a:schemeClr val="tx1"/>
            </a:solidFill>
            <a:round/>
            <a:headEnd/>
            <a:tailEnd/>
          </a:ln>
          <a:effectLst/>
        </p:spPr>
        <p:txBody>
          <a:bodyPr wrap="none" anchor="ctr"/>
          <a:lstStyle/>
          <a:p>
            <a:endParaRPr lang="ru-RU"/>
          </a:p>
        </p:txBody>
      </p:sp>
      <p:sp>
        <p:nvSpPr>
          <p:cNvPr id="1664069" name="Rectangle 69"/>
          <p:cNvSpPr>
            <a:spLocks noChangeArrowheads="1"/>
          </p:cNvSpPr>
          <p:nvPr/>
        </p:nvSpPr>
        <p:spPr bwMode="auto">
          <a:xfrm>
            <a:off x="1219200" y="22860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0" name="Rectangle 70"/>
          <p:cNvSpPr>
            <a:spLocks noChangeArrowheads="1"/>
          </p:cNvSpPr>
          <p:nvPr/>
        </p:nvSpPr>
        <p:spPr bwMode="auto">
          <a:xfrm>
            <a:off x="1981200" y="2438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1" name="Rectangle 71"/>
          <p:cNvSpPr>
            <a:spLocks noChangeArrowheads="1"/>
          </p:cNvSpPr>
          <p:nvPr/>
        </p:nvSpPr>
        <p:spPr bwMode="auto">
          <a:xfrm>
            <a:off x="1524000" y="3200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2" name="Rectangle 72"/>
          <p:cNvSpPr>
            <a:spLocks noChangeArrowheads="1"/>
          </p:cNvSpPr>
          <p:nvPr/>
        </p:nvSpPr>
        <p:spPr bwMode="auto">
          <a:xfrm>
            <a:off x="6400800" y="23241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4073" name="Line 73"/>
          <p:cNvSpPr>
            <a:spLocks noChangeShapeType="1"/>
          </p:cNvSpPr>
          <p:nvPr/>
        </p:nvSpPr>
        <p:spPr bwMode="auto">
          <a:xfrm flipV="1">
            <a:off x="7543800" y="3124200"/>
            <a:ext cx="228600" cy="457200"/>
          </a:xfrm>
          <a:prstGeom prst="line">
            <a:avLst/>
          </a:prstGeom>
          <a:noFill/>
          <a:ln w="12700">
            <a:solidFill>
              <a:schemeClr val="tx1"/>
            </a:solidFill>
            <a:round/>
            <a:headEnd/>
            <a:tailEnd/>
          </a:ln>
          <a:effectLst/>
        </p:spPr>
        <p:txBody>
          <a:bodyPr wrap="none" anchor="ctr"/>
          <a:lstStyle/>
          <a:p>
            <a:endParaRPr lang="ru-RU"/>
          </a:p>
        </p:txBody>
      </p:sp>
      <p:sp>
        <p:nvSpPr>
          <p:cNvPr id="1664074" name="Line 74"/>
          <p:cNvSpPr>
            <a:spLocks noChangeShapeType="1"/>
          </p:cNvSpPr>
          <p:nvPr/>
        </p:nvSpPr>
        <p:spPr bwMode="auto">
          <a:xfrm flipH="1" flipV="1">
            <a:off x="7086600" y="3276600"/>
            <a:ext cx="304800" cy="304800"/>
          </a:xfrm>
          <a:prstGeom prst="line">
            <a:avLst/>
          </a:prstGeom>
          <a:noFill/>
          <a:ln w="12700">
            <a:solidFill>
              <a:schemeClr val="tx1"/>
            </a:solidFill>
            <a:round/>
            <a:headEnd/>
            <a:tailEnd/>
          </a:ln>
          <a:effectLst/>
        </p:spPr>
        <p:txBody>
          <a:bodyPr wrap="none" anchor="ctr"/>
          <a:lstStyle/>
          <a:p>
            <a:endParaRPr lang="ru-RU"/>
          </a:p>
        </p:txBody>
      </p:sp>
      <p:sp>
        <p:nvSpPr>
          <p:cNvPr id="1664075" name="Line 75"/>
          <p:cNvSpPr>
            <a:spLocks noChangeShapeType="1"/>
          </p:cNvSpPr>
          <p:nvPr/>
        </p:nvSpPr>
        <p:spPr bwMode="auto">
          <a:xfrm flipH="1">
            <a:off x="7239000" y="2895600"/>
            <a:ext cx="304800" cy="0"/>
          </a:xfrm>
          <a:prstGeom prst="line">
            <a:avLst/>
          </a:prstGeom>
          <a:noFill/>
          <a:ln w="12700">
            <a:solidFill>
              <a:schemeClr val="tx1"/>
            </a:solidFill>
            <a:round/>
            <a:headEnd/>
            <a:tailEnd/>
          </a:ln>
          <a:effectLst/>
        </p:spPr>
        <p:txBody>
          <a:bodyPr wrap="none" anchor="ctr"/>
          <a:lstStyle/>
          <a:p>
            <a:endParaRPr lang="ru-RU"/>
          </a:p>
        </p:txBody>
      </p:sp>
      <p:sp>
        <p:nvSpPr>
          <p:cNvPr id="1664076" name="Rectangle 76"/>
          <p:cNvSpPr>
            <a:spLocks noChangeArrowheads="1"/>
          </p:cNvSpPr>
          <p:nvPr/>
        </p:nvSpPr>
        <p:spPr bwMode="auto">
          <a:xfrm>
            <a:off x="6781800" y="2819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7" name="Rectangle 77"/>
          <p:cNvSpPr>
            <a:spLocks noChangeArrowheads="1"/>
          </p:cNvSpPr>
          <p:nvPr/>
        </p:nvSpPr>
        <p:spPr bwMode="auto">
          <a:xfrm>
            <a:off x="7543800" y="26670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8" name="Rectangle 78"/>
          <p:cNvSpPr>
            <a:spLocks noChangeArrowheads="1"/>
          </p:cNvSpPr>
          <p:nvPr/>
        </p:nvSpPr>
        <p:spPr bwMode="auto">
          <a:xfrm>
            <a:off x="7239000" y="3581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79" name="Rectangle 79"/>
          <p:cNvSpPr>
            <a:spLocks noChangeArrowheads="1"/>
          </p:cNvSpPr>
          <p:nvPr/>
        </p:nvSpPr>
        <p:spPr bwMode="auto">
          <a:xfrm>
            <a:off x="1295400" y="4191000"/>
            <a:ext cx="1981200" cy="19812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4080" name="Line 80"/>
          <p:cNvSpPr>
            <a:spLocks noChangeShapeType="1"/>
          </p:cNvSpPr>
          <p:nvPr/>
        </p:nvSpPr>
        <p:spPr bwMode="auto">
          <a:xfrm flipH="1" flipV="1">
            <a:off x="1828800" y="4876800"/>
            <a:ext cx="304800" cy="533400"/>
          </a:xfrm>
          <a:prstGeom prst="line">
            <a:avLst/>
          </a:prstGeom>
          <a:noFill/>
          <a:ln w="12700">
            <a:solidFill>
              <a:schemeClr val="tx1"/>
            </a:solidFill>
            <a:round/>
            <a:headEnd/>
            <a:tailEnd/>
          </a:ln>
          <a:effectLst/>
        </p:spPr>
        <p:txBody>
          <a:bodyPr wrap="none" anchor="ctr"/>
          <a:lstStyle/>
          <a:p>
            <a:endParaRPr lang="ru-RU"/>
          </a:p>
        </p:txBody>
      </p:sp>
      <p:sp>
        <p:nvSpPr>
          <p:cNvPr id="1664081" name="Line 81"/>
          <p:cNvSpPr>
            <a:spLocks noChangeShapeType="1"/>
          </p:cNvSpPr>
          <p:nvPr/>
        </p:nvSpPr>
        <p:spPr bwMode="auto">
          <a:xfrm flipV="1">
            <a:off x="2286000" y="50927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4082" name="Line 82"/>
          <p:cNvSpPr>
            <a:spLocks noChangeShapeType="1"/>
          </p:cNvSpPr>
          <p:nvPr/>
        </p:nvSpPr>
        <p:spPr bwMode="auto">
          <a:xfrm>
            <a:off x="2133600" y="4787900"/>
            <a:ext cx="304800" cy="0"/>
          </a:xfrm>
          <a:prstGeom prst="line">
            <a:avLst/>
          </a:prstGeom>
          <a:noFill/>
          <a:ln w="12700">
            <a:solidFill>
              <a:schemeClr val="tx1"/>
            </a:solidFill>
            <a:round/>
            <a:headEnd/>
            <a:tailEnd/>
          </a:ln>
          <a:effectLst/>
        </p:spPr>
        <p:txBody>
          <a:bodyPr wrap="none" anchor="ctr"/>
          <a:lstStyle/>
          <a:p>
            <a:endParaRPr lang="ru-RU"/>
          </a:p>
        </p:txBody>
      </p:sp>
      <p:sp>
        <p:nvSpPr>
          <p:cNvPr id="1664083" name="Rectangle 83"/>
          <p:cNvSpPr>
            <a:spLocks noChangeArrowheads="1"/>
          </p:cNvSpPr>
          <p:nvPr/>
        </p:nvSpPr>
        <p:spPr bwMode="auto">
          <a:xfrm>
            <a:off x="1676400" y="4495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84" name="Rectangle 84"/>
          <p:cNvSpPr>
            <a:spLocks noChangeArrowheads="1"/>
          </p:cNvSpPr>
          <p:nvPr/>
        </p:nvSpPr>
        <p:spPr bwMode="auto">
          <a:xfrm>
            <a:off x="2438400" y="46482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85" name="Rectangle 85"/>
          <p:cNvSpPr>
            <a:spLocks noChangeArrowheads="1"/>
          </p:cNvSpPr>
          <p:nvPr/>
        </p:nvSpPr>
        <p:spPr bwMode="auto">
          <a:xfrm>
            <a:off x="1981200" y="54102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4090" name="Freeform 90"/>
          <p:cNvSpPr>
            <a:spLocks/>
          </p:cNvSpPr>
          <p:nvPr/>
        </p:nvSpPr>
        <p:spPr bwMode="auto">
          <a:xfrm>
            <a:off x="3886200" y="3144838"/>
            <a:ext cx="495300" cy="1985962"/>
          </a:xfrm>
          <a:custGeom>
            <a:avLst/>
            <a:gdLst/>
            <a:ahLst/>
            <a:cxnLst>
              <a:cxn ang="0">
                <a:pos x="0" y="0"/>
              </a:cxn>
              <a:cxn ang="0">
                <a:pos x="77" y="145"/>
              </a:cxn>
              <a:cxn ang="0">
                <a:pos x="154" y="800"/>
              </a:cxn>
              <a:cxn ang="0">
                <a:pos x="312" y="1251"/>
              </a:cxn>
            </a:cxnLst>
            <a:rect l="0" t="0" r="r" b="b"/>
            <a:pathLst>
              <a:path w="312" h="1251">
                <a:moveTo>
                  <a:pt x="0" y="0"/>
                </a:moveTo>
                <a:cubicBezTo>
                  <a:pt x="26" y="6"/>
                  <a:pt x="51" y="12"/>
                  <a:pt x="77" y="145"/>
                </a:cubicBezTo>
                <a:cubicBezTo>
                  <a:pt x="102" y="279"/>
                  <a:pt x="115" y="616"/>
                  <a:pt x="154" y="800"/>
                </a:cubicBezTo>
                <a:cubicBezTo>
                  <a:pt x="193" y="984"/>
                  <a:pt x="279" y="1157"/>
                  <a:pt x="312" y="1251"/>
                </a:cubicBezTo>
              </a:path>
            </a:pathLst>
          </a:custGeom>
          <a:noFill/>
          <a:ln w="12700" cap="flat" cmpd="sng">
            <a:solidFill>
              <a:schemeClr val="tx1"/>
            </a:solidFill>
            <a:prstDash val="solid"/>
            <a:round/>
            <a:headEnd/>
            <a:tailEnd/>
          </a:ln>
          <a:effectLst/>
        </p:spPr>
        <p:txBody>
          <a:bodyPr wrap="none" anchor="ctr"/>
          <a:lstStyle/>
          <a:p>
            <a:endParaRPr lang="ru-RU"/>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76" name="Rectangle 28"/>
          <p:cNvSpPr>
            <a:spLocks noChangeArrowheads="1"/>
          </p:cNvSpPr>
          <p:nvPr/>
        </p:nvSpPr>
        <p:spPr bwMode="auto">
          <a:xfrm>
            <a:off x="381000" y="1905000"/>
            <a:ext cx="8305800" cy="4419600"/>
          </a:xfrm>
          <a:prstGeom prst="rect">
            <a:avLst/>
          </a:prstGeom>
          <a:solidFill>
            <a:schemeClr val="accent1"/>
          </a:solidFill>
          <a:ln w="12700">
            <a:solidFill>
              <a:schemeClr val="tx1"/>
            </a:solidFill>
            <a:miter lim="800000"/>
            <a:headEnd/>
            <a:tailEnd/>
          </a:ln>
          <a:effectLst/>
        </p:spPr>
        <p:txBody>
          <a:bodyPr wrap="none" anchor="ctr"/>
          <a:lstStyle/>
          <a:p>
            <a:endParaRPr lang="ru-RU"/>
          </a:p>
        </p:txBody>
      </p:sp>
      <p:sp>
        <p:nvSpPr>
          <p:cNvPr id="1666071" name="Text Box 23"/>
          <p:cNvSpPr txBox="1">
            <a:spLocks noChangeArrowheads="1"/>
          </p:cNvSpPr>
          <p:nvPr/>
        </p:nvSpPr>
        <p:spPr bwMode="auto">
          <a:xfrm>
            <a:off x="3810000" y="4267200"/>
            <a:ext cx="4648200" cy="1628775"/>
          </a:xfrm>
          <a:prstGeom prst="rect">
            <a:avLst/>
          </a:prstGeom>
          <a:solidFill>
            <a:schemeClr val="folHlink"/>
          </a:solidFill>
          <a:ln w="12700">
            <a:solidFill>
              <a:schemeClr val="tx1"/>
            </a:solidFill>
            <a:miter lim="800000"/>
            <a:headEnd/>
            <a:tailEnd/>
          </a:ln>
          <a:effectLst/>
        </p:spPr>
        <p:txBody>
          <a:bodyPr>
            <a:spAutoFit/>
          </a:bodyPr>
          <a:lstStyle/>
          <a:p>
            <a:pPr algn="l"/>
            <a:r>
              <a:rPr lang="en-US" sz="2000"/>
              <a:t>With the .NET Framework Common Language Runtime, components are built on a common substrate. No “plumbing” is needed and objects can directly interact.</a:t>
            </a:r>
          </a:p>
        </p:txBody>
      </p:sp>
      <p:sp>
        <p:nvSpPr>
          <p:cNvPr id="1666072" name="Freeform 24"/>
          <p:cNvSpPr>
            <a:spLocks/>
          </p:cNvSpPr>
          <p:nvPr/>
        </p:nvSpPr>
        <p:spPr bwMode="auto">
          <a:xfrm>
            <a:off x="2057400" y="2193925"/>
            <a:ext cx="4343400" cy="482600"/>
          </a:xfrm>
          <a:custGeom>
            <a:avLst/>
            <a:gdLst/>
            <a:ahLst/>
            <a:cxnLst>
              <a:cxn ang="0">
                <a:pos x="0" y="120"/>
              </a:cxn>
              <a:cxn ang="0">
                <a:pos x="672" y="24"/>
              </a:cxn>
              <a:cxn ang="0">
                <a:pos x="1920" y="264"/>
              </a:cxn>
              <a:cxn ang="0">
                <a:pos x="2736" y="264"/>
              </a:cxn>
            </a:cxnLst>
            <a:rect l="0" t="0" r="r" b="b"/>
            <a:pathLst>
              <a:path w="2736" h="304">
                <a:moveTo>
                  <a:pt x="0" y="120"/>
                </a:moveTo>
                <a:cubicBezTo>
                  <a:pt x="176" y="60"/>
                  <a:pt x="352" y="0"/>
                  <a:pt x="672" y="24"/>
                </a:cubicBezTo>
                <a:cubicBezTo>
                  <a:pt x="992" y="48"/>
                  <a:pt x="1576" y="224"/>
                  <a:pt x="1920" y="264"/>
                </a:cubicBezTo>
                <a:cubicBezTo>
                  <a:pt x="2264" y="304"/>
                  <a:pt x="2600" y="264"/>
                  <a:pt x="2736" y="264"/>
                </a:cubicBezTo>
              </a:path>
            </a:pathLst>
          </a:custGeom>
          <a:noFill/>
          <a:ln w="25400" cap="flat" cmpd="sng">
            <a:solidFill>
              <a:schemeClr val="tx1"/>
            </a:solidFill>
            <a:prstDash val="sysDot"/>
            <a:round/>
            <a:headEnd/>
            <a:tailEnd/>
          </a:ln>
          <a:effectLst/>
        </p:spPr>
        <p:txBody>
          <a:bodyPr wrap="none" anchor="ctr"/>
          <a:lstStyle/>
          <a:p>
            <a:endParaRPr lang="ru-RU"/>
          </a:p>
        </p:txBody>
      </p:sp>
      <p:sp>
        <p:nvSpPr>
          <p:cNvPr id="1666073" name="Freeform 25"/>
          <p:cNvSpPr>
            <a:spLocks/>
          </p:cNvSpPr>
          <p:nvPr/>
        </p:nvSpPr>
        <p:spPr bwMode="auto">
          <a:xfrm>
            <a:off x="1358900" y="3451225"/>
            <a:ext cx="635000" cy="1447800"/>
          </a:xfrm>
          <a:custGeom>
            <a:avLst/>
            <a:gdLst/>
            <a:ahLst/>
            <a:cxnLst>
              <a:cxn ang="0">
                <a:pos x="392" y="912"/>
              </a:cxn>
              <a:cxn ang="0">
                <a:pos x="344" y="576"/>
              </a:cxn>
              <a:cxn ang="0">
                <a:pos x="56" y="240"/>
              </a:cxn>
              <a:cxn ang="0">
                <a:pos x="8" y="0"/>
              </a:cxn>
            </a:cxnLst>
            <a:rect l="0" t="0" r="r" b="b"/>
            <a:pathLst>
              <a:path w="400" h="912">
                <a:moveTo>
                  <a:pt x="392" y="912"/>
                </a:moveTo>
                <a:cubicBezTo>
                  <a:pt x="396" y="800"/>
                  <a:pt x="400" y="688"/>
                  <a:pt x="344" y="576"/>
                </a:cubicBezTo>
                <a:cubicBezTo>
                  <a:pt x="288" y="464"/>
                  <a:pt x="112" y="336"/>
                  <a:pt x="56" y="240"/>
                </a:cubicBezTo>
                <a:cubicBezTo>
                  <a:pt x="0" y="144"/>
                  <a:pt x="4" y="72"/>
                  <a:pt x="8" y="0"/>
                </a:cubicBezTo>
              </a:path>
            </a:pathLst>
          </a:custGeom>
          <a:noFill/>
          <a:ln w="25400" cap="flat" cmpd="sng">
            <a:solidFill>
              <a:schemeClr val="tx1"/>
            </a:solidFill>
            <a:prstDash val="sysDot"/>
            <a:round/>
            <a:headEnd/>
            <a:tailEnd/>
          </a:ln>
          <a:effectLst/>
        </p:spPr>
        <p:txBody>
          <a:bodyPr wrap="none" anchor="ctr"/>
          <a:lstStyle/>
          <a:p>
            <a:endParaRPr lang="ru-RU"/>
          </a:p>
        </p:txBody>
      </p:sp>
      <p:sp>
        <p:nvSpPr>
          <p:cNvPr id="1666074" name="Freeform 26"/>
          <p:cNvSpPr>
            <a:spLocks/>
          </p:cNvSpPr>
          <p:nvPr/>
        </p:nvSpPr>
        <p:spPr bwMode="auto">
          <a:xfrm>
            <a:off x="1752600" y="3375025"/>
            <a:ext cx="5105400" cy="2514600"/>
          </a:xfrm>
          <a:custGeom>
            <a:avLst/>
            <a:gdLst/>
            <a:ahLst/>
            <a:cxnLst>
              <a:cxn ang="0">
                <a:pos x="0" y="1584"/>
              </a:cxn>
              <a:cxn ang="0">
                <a:pos x="480" y="1440"/>
              </a:cxn>
              <a:cxn ang="0">
                <a:pos x="912" y="768"/>
              </a:cxn>
              <a:cxn ang="0">
                <a:pos x="1680" y="144"/>
              </a:cxn>
              <a:cxn ang="0">
                <a:pos x="3216" y="0"/>
              </a:cxn>
            </a:cxnLst>
            <a:rect l="0" t="0" r="r" b="b"/>
            <a:pathLst>
              <a:path w="3216" h="1584">
                <a:moveTo>
                  <a:pt x="0" y="1584"/>
                </a:moveTo>
                <a:cubicBezTo>
                  <a:pt x="164" y="1580"/>
                  <a:pt x="328" y="1576"/>
                  <a:pt x="480" y="1440"/>
                </a:cubicBezTo>
                <a:cubicBezTo>
                  <a:pt x="632" y="1304"/>
                  <a:pt x="712" y="984"/>
                  <a:pt x="912" y="768"/>
                </a:cubicBezTo>
                <a:cubicBezTo>
                  <a:pt x="1112" y="552"/>
                  <a:pt x="1296" y="272"/>
                  <a:pt x="1680" y="144"/>
                </a:cubicBezTo>
                <a:cubicBezTo>
                  <a:pt x="2064" y="16"/>
                  <a:pt x="2960" y="32"/>
                  <a:pt x="3216" y="0"/>
                </a:cubicBezTo>
              </a:path>
            </a:pathLst>
          </a:custGeom>
          <a:noFill/>
          <a:ln w="25400" cap="flat" cmpd="sng">
            <a:solidFill>
              <a:schemeClr val="tx1"/>
            </a:solidFill>
            <a:prstDash val="sysDot"/>
            <a:round/>
            <a:headEnd/>
            <a:tailEnd/>
          </a:ln>
          <a:effectLst/>
        </p:spPr>
        <p:txBody>
          <a:bodyPr wrap="none" anchor="ctr"/>
          <a:lstStyle/>
          <a:p>
            <a:endParaRPr lang="ru-RU"/>
          </a:p>
        </p:txBody>
      </p:sp>
      <p:sp>
        <p:nvSpPr>
          <p:cNvPr id="1666075" name="Rectangle 27"/>
          <p:cNvSpPr>
            <a:spLocks noGrp="1" noChangeArrowheads="1"/>
          </p:cNvSpPr>
          <p:nvPr>
            <p:ph type="title"/>
          </p:nvPr>
        </p:nvSpPr>
        <p:spPr/>
        <p:txBody>
          <a:bodyPr/>
          <a:lstStyle/>
          <a:p>
            <a:r>
              <a:rPr lang="en-US"/>
              <a:t>Interoperability</a:t>
            </a:r>
            <a:br>
              <a:rPr lang="en-US"/>
            </a:br>
            <a:r>
              <a:rPr lang="en-US" sz="3200"/>
              <a:t>COM Integration</a:t>
            </a:r>
          </a:p>
        </p:txBody>
      </p:sp>
      <p:sp>
        <p:nvSpPr>
          <p:cNvPr id="1666077" name="Line 29"/>
          <p:cNvSpPr>
            <a:spLocks noChangeShapeType="1"/>
          </p:cNvSpPr>
          <p:nvPr/>
        </p:nvSpPr>
        <p:spPr bwMode="auto">
          <a:xfrm flipH="1" flipV="1">
            <a:off x="914400" y="2438400"/>
            <a:ext cx="304800" cy="571500"/>
          </a:xfrm>
          <a:prstGeom prst="line">
            <a:avLst/>
          </a:prstGeom>
          <a:noFill/>
          <a:ln w="12700">
            <a:solidFill>
              <a:schemeClr val="tx1"/>
            </a:solidFill>
            <a:round/>
            <a:headEnd/>
            <a:tailEnd/>
          </a:ln>
          <a:effectLst/>
        </p:spPr>
        <p:txBody>
          <a:bodyPr wrap="none" anchor="ctr"/>
          <a:lstStyle/>
          <a:p>
            <a:endParaRPr lang="ru-RU"/>
          </a:p>
        </p:txBody>
      </p:sp>
      <p:sp>
        <p:nvSpPr>
          <p:cNvPr id="1666078" name="Line 30"/>
          <p:cNvSpPr>
            <a:spLocks noChangeShapeType="1"/>
          </p:cNvSpPr>
          <p:nvPr/>
        </p:nvSpPr>
        <p:spPr bwMode="auto">
          <a:xfrm flipV="1">
            <a:off x="1371600" y="26289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6079" name="Line 31"/>
          <p:cNvSpPr>
            <a:spLocks noChangeShapeType="1"/>
          </p:cNvSpPr>
          <p:nvPr/>
        </p:nvSpPr>
        <p:spPr bwMode="auto">
          <a:xfrm>
            <a:off x="1219200" y="2324100"/>
            <a:ext cx="304800" cy="0"/>
          </a:xfrm>
          <a:prstGeom prst="line">
            <a:avLst/>
          </a:prstGeom>
          <a:noFill/>
          <a:ln w="12700">
            <a:solidFill>
              <a:schemeClr val="tx1"/>
            </a:solidFill>
            <a:round/>
            <a:headEnd/>
            <a:tailEnd/>
          </a:ln>
          <a:effectLst/>
        </p:spPr>
        <p:txBody>
          <a:bodyPr wrap="none" anchor="ctr"/>
          <a:lstStyle/>
          <a:p>
            <a:endParaRPr lang="ru-RU"/>
          </a:p>
        </p:txBody>
      </p:sp>
      <p:sp>
        <p:nvSpPr>
          <p:cNvPr id="1666080" name="Rectangle 32"/>
          <p:cNvSpPr>
            <a:spLocks noChangeArrowheads="1"/>
          </p:cNvSpPr>
          <p:nvPr/>
        </p:nvSpPr>
        <p:spPr bwMode="auto">
          <a:xfrm>
            <a:off x="762000" y="2057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81" name="Rectangle 33"/>
          <p:cNvSpPr>
            <a:spLocks noChangeArrowheads="1"/>
          </p:cNvSpPr>
          <p:nvPr/>
        </p:nvSpPr>
        <p:spPr bwMode="auto">
          <a:xfrm>
            <a:off x="1524000" y="2209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82" name="Rectangle 34"/>
          <p:cNvSpPr>
            <a:spLocks noChangeArrowheads="1"/>
          </p:cNvSpPr>
          <p:nvPr/>
        </p:nvSpPr>
        <p:spPr bwMode="auto">
          <a:xfrm>
            <a:off x="1066800" y="2971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83" name="Line 35"/>
          <p:cNvSpPr>
            <a:spLocks noChangeShapeType="1"/>
          </p:cNvSpPr>
          <p:nvPr/>
        </p:nvSpPr>
        <p:spPr bwMode="auto">
          <a:xfrm flipH="1" flipV="1">
            <a:off x="1143000" y="5105400"/>
            <a:ext cx="304800" cy="571500"/>
          </a:xfrm>
          <a:prstGeom prst="line">
            <a:avLst/>
          </a:prstGeom>
          <a:noFill/>
          <a:ln w="12700">
            <a:solidFill>
              <a:schemeClr val="tx1"/>
            </a:solidFill>
            <a:round/>
            <a:headEnd/>
            <a:tailEnd/>
          </a:ln>
          <a:effectLst/>
        </p:spPr>
        <p:txBody>
          <a:bodyPr wrap="none" anchor="ctr"/>
          <a:lstStyle/>
          <a:p>
            <a:endParaRPr lang="ru-RU"/>
          </a:p>
        </p:txBody>
      </p:sp>
      <p:sp>
        <p:nvSpPr>
          <p:cNvPr id="1666084" name="Line 36"/>
          <p:cNvSpPr>
            <a:spLocks noChangeShapeType="1"/>
          </p:cNvSpPr>
          <p:nvPr/>
        </p:nvSpPr>
        <p:spPr bwMode="auto">
          <a:xfrm flipV="1">
            <a:off x="1600200" y="5295900"/>
            <a:ext cx="381000" cy="381000"/>
          </a:xfrm>
          <a:prstGeom prst="line">
            <a:avLst/>
          </a:prstGeom>
          <a:noFill/>
          <a:ln w="12700">
            <a:solidFill>
              <a:schemeClr val="tx1"/>
            </a:solidFill>
            <a:round/>
            <a:headEnd/>
            <a:tailEnd/>
          </a:ln>
          <a:effectLst/>
        </p:spPr>
        <p:txBody>
          <a:bodyPr wrap="none" anchor="ctr"/>
          <a:lstStyle/>
          <a:p>
            <a:endParaRPr lang="ru-RU"/>
          </a:p>
        </p:txBody>
      </p:sp>
      <p:sp>
        <p:nvSpPr>
          <p:cNvPr id="1666085" name="Line 37"/>
          <p:cNvSpPr>
            <a:spLocks noChangeShapeType="1"/>
          </p:cNvSpPr>
          <p:nvPr/>
        </p:nvSpPr>
        <p:spPr bwMode="auto">
          <a:xfrm>
            <a:off x="1447800" y="4991100"/>
            <a:ext cx="304800" cy="0"/>
          </a:xfrm>
          <a:prstGeom prst="line">
            <a:avLst/>
          </a:prstGeom>
          <a:noFill/>
          <a:ln w="12700">
            <a:solidFill>
              <a:schemeClr val="tx1"/>
            </a:solidFill>
            <a:round/>
            <a:headEnd/>
            <a:tailEnd/>
          </a:ln>
          <a:effectLst/>
        </p:spPr>
        <p:txBody>
          <a:bodyPr wrap="none" anchor="ctr"/>
          <a:lstStyle/>
          <a:p>
            <a:endParaRPr lang="ru-RU"/>
          </a:p>
        </p:txBody>
      </p:sp>
      <p:sp>
        <p:nvSpPr>
          <p:cNvPr id="1666086" name="Rectangle 38"/>
          <p:cNvSpPr>
            <a:spLocks noChangeArrowheads="1"/>
          </p:cNvSpPr>
          <p:nvPr/>
        </p:nvSpPr>
        <p:spPr bwMode="auto">
          <a:xfrm>
            <a:off x="990600" y="47244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87" name="Rectangle 39"/>
          <p:cNvSpPr>
            <a:spLocks noChangeArrowheads="1"/>
          </p:cNvSpPr>
          <p:nvPr/>
        </p:nvSpPr>
        <p:spPr bwMode="auto">
          <a:xfrm>
            <a:off x="1752600" y="4876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88" name="Rectangle 40"/>
          <p:cNvSpPr>
            <a:spLocks noChangeArrowheads="1"/>
          </p:cNvSpPr>
          <p:nvPr/>
        </p:nvSpPr>
        <p:spPr bwMode="auto">
          <a:xfrm>
            <a:off x="1295400" y="5638800"/>
            <a:ext cx="457200" cy="457200"/>
          </a:xfrm>
          <a:prstGeom prst="rect">
            <a:avLst/>
          </a:prstGeom>
          <a:solidFill>
            <a:schemeClr val="tx1"/>
          </a:solidFill>
          <a:ln w="12700">
            <a:solidFill>
              <a:schemeClr val="tx1"/>
            </a:solidFill>
            <a:miter lim="800000"/>
            <a:headEnd/>
            <a:tailEnd/>
          </a:ln>
          <a:effectLst/>
        </p:spPr>
        <p:txBody>
          <a:bodyPr wrap="none" anchor="ctr"/>
          <a:lstStyle/>
          <a:p>
            <a:endParaRPr lang="ru-RU"/>
          </a:p>
        </p:txBody>
      </p:sp>
      <p:grpSp>
        <p:nvGrpSpPr>
          <p:cNvPr id="2" name="Group 47"/>
          <p:cNvGrpSpPr>
            <a:grpSpLocks/>
          </p:cNvGrpSpPr>
          <p:nvPr/>
        </p:nvGrpSpPr>
        <p:grpSpPr bwMode="auto">
          <a:xfrm flipH="1">
            <a:off x="6400800" y="2209800"/>
            <a:ext cx="1219200" cy="1371600"/>
            <a:chOff x="2016" y="1680"/>
            <a:chExt cx="768" cy="864"/>
          </a:xfrm>
        </p:grpSpPr>
        <p:sp>
          <p:nvSpPr>
            <p:cNvPr id="1666089" name="Line 41"/>
            <p:cNvSpPr>
              <a:spLocks noChangeShapeType="1"/>
            </p:cNvSpPr>
            <p:nvPr/>
          </p:nvSpPr>
          <p:spPr bwMode="auto">
            <a:xfrm flipH="1" flipV="1">
              <a:off x="2112" y="1920"/>
              <a:ext cx="192" cy="360"/>
            </a:xfrm>
            <a:prstGeom prst="line">
              <a:avLst/>
            </a:prstGeom>
            <a:noFill/>
            <a:ln w="12700">
              <a:solidFill>
                <a:schemeClr val="tx1"/>
              </a:solidFill>
              <a:round/>
              <a:headEnd/>
              <a:tailEnd/>
            </a:ln>
            <a:effectLst/>
          </p:spPr>
          <p:txBody>
            <a:bodyPr wrap="none" anchor="ctr"/>
            <a:lstStyle/>
            <a:p>
              <a:endParaRPr lang="ru-RU"/>
            </a:p>
          </p:txBody>
        </p:sp>
        <p:sp>
          <p:nvSpPr>
            <p:cNvPr id="1666090" name="Line 42"/>
            <p:cNvSpPr>
              <a:spLocks noChangeShapeType="1"/>
            </p:cNvSpPr>
            <p:nvPr/>
          </p:nvSpPr>
          <p:spPr bwMode="auto">
            <a:xfrm flipV="1">
              <a:off x="2400" y="2040"/>
              <a:ext cx="240" cy="240"/>
            </a:xfrm>
            <a:prstGeom prst="line">
              <a:avLst/>
            </a:prstGeom>
            <a:noFill/>
            <a:ln w="12700">
              <a:solidFill>
                <a:schemeClr val="tx1"/>
              </a:solidFill>
              <a:round/>
              <a:headEnd/>
              <a:tailEnd/>
            </a:ln>
            <a:effectLst/>
          </p:spPr>
          <p:txBody>
            <a:bodyPr wrap="none" anchor="ctr"/>
            <a:lstStyle/>
            <a:p>
              <a:endParaRPr lang="ru-RU"/>
            </a:p>
          </p:txBody>
        </p:sp>
        <p:sp>
          <p:nvSpPr>
            <p:cNvPr id="1666091" name="Line 43"/>
            <p:cNvSpPr>
              <a:spLocks noChangeShapeType="1"/>
            </p:cNvSpPr>
            <p:nvPr/>
          </p:nvSpPr>
          <p:spPr bwMode="auto">
            <a:xfrm>
              <a:off x="2304" y="1848"/>
              <a:ext cx="192" cy="0"/>
            </a:xfrm>
            <a:prstGeom prst="line">
              <a:avLst/>
            </a:prstGeom>
            <a:noFill/>
            <a:ln w="12700">
              <a:solidFill>
                <a:schemeClr val="tx1"/>
              </a:solidFill>
              <a:round/>
              <a:headEnd/>
              <a:tailEnd/>
            </a:ln>
            <a:effectLst/>
          </p:spPr>
          <p:txBody>
            <a:bodyPr wrap="none" anchor="ctr"/>
            <a:lstStyle/>
            <a:p>
              <a:endParaRPr lang="ru-RU"/>
            </a:p>
          </p:txBody>
        </p:sp>
        <p:sp>
          <p:nvSpPr>
            <p:cNvPr id="1666092" name="Rectangle 44"/>
            <p:cNvSpPr>
              <a:spLocks noChangeArrowheads="1"/>
            </p:cNvSpPr>
            <p:nvPr/>
          </p:nvSpPr>
          <p:spPr bwMode="auto">
            <a:xfrm>
              <a:off x="2016" y="1680"/>
              <a:ext cx="288" cy="288"/>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93" name="Rectangle 45"/>
            <p:cNvSpPr>
              <a:spLocks noChangeArrowheads="1"/>
            </p:cNvSpPr>
            <p:nvPr/>
          </p:nvSpPr>
          <p:spPr bwMode="auto">
            <a:xfrm>
              <a:off x="2496" y="1776"/>
              <a:ext cx="288" cy="288"/>
            </a:xfrm>
            <a:prstGeom prst="rect">
              <a:avLst/>
            </a:prstGeom>
            <a:solidFill>
              <a:schemeClr val="tx1"/>
            </a:solidFill>
            <a:ln w="12700">
              <a:solidFill>
                <a:schemeClr val="tx1"/>
              </a:solidFill>
              <a:miter lim="800000"/>
              <a:headEnd/>
              <a:tailEnd/>
            </a:ln>
            <a:effectLst/>
          </p:spPr>
          <p:txBody>
            <a:bodyPr wrap="none" anchor="ctr"/>
            <a:lstStyle/>
            <a:p>
              <a:endParaRPr lang="ru-RU"/>
            </a:p>
          </p:txBody>
        </p:sp>
        <p:sp>
          <p:nvSpPr>
            <p:cNvPr id="1666094" name="Rectangle 46"/>
            <p:cNvSpPr>
              <a:spLocks noChangeArrowheads="1"/>
            </p:cNvSpPr>
            <p:nvPr/>
          </p:nvSpPr>
          <p:spPr bwMode="auto">
            <a:xfrm>
              <a:off x="2208" y="2256"/>
              <a:ext cx="288" cy="288"/>
            </a:xfrm>
            <a:prstGeom prst="rect">
              <a:avLst/>
            </a:prstGeom>
            <a:solidFill>
              <a:schemeClr val="tx1"/>
            </a:solidFill>
            <a:ln w="12700">
              <a:solidFill>
                <a:schemeClr val="tx1"/>
              </a:solidFill>
              <a:miter lim="800000"/>
              <a:headEnd/>
              <a:tailEnd/>
            </a:ln>
            <a:effectLst/>
          </p:spPr>
          <p:txBody>
            <a:bodyPr wrap="none" anchor="ctr"/>
            <a:lstStyle/>
            <a:p>
              <a:endParaRPr lang="ru-RU"/>
            </a:p>
          </p:txBody>
        </p:sp>
      </p:gr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455613" y="3962400"/>
            <a:ext cx="4116387" cy="958850"/>
            <a:chOff x="192" y="2588"/>
            <a:chExt cx="2593" cy="604"/>
          </a:xfrm>
        </p:grpSpPr>
        <p:sp>
          <p:nvSpPr>
            <p:cNvPr id="1384453" name="Rectangle 5"/>
            <p:cNvSpPr>
              <a:spLocks noChangeArrowheads="1"/>
            </p:cNvSpPr>
            <p:nvPr/>
          </p:nvSpPr>
          <p:spPr bwMode="auto">
            <a:xfrm>
              <a:off x="192" y="2588"/>
              <a:ext cx="2593" cy="604"/>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System.Data</a:t>
              </a:r>
            </a:p>
          </p:txBody>
        </p:sp>
        <p:sp>
          <p:nvSpPr>
            <p:cNvPr id="1384468" name="Rectangle 20"/>
            <p:cNvSpPr>
              <a:spLocks noChangeArrowheads="1"/>
            </p:cNvSpPr>
            <p:nvPr/>
          </p:nvSpPr>
          <p:spPr bwMode="auto">
            <a:xfrm>
              <a:off x="286" y="2979"/>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Design</a:t>
              </a:r>
            </a:p>
          </p:txBody>
        </p:sp>
        <p:sp>
          <p:nvSpPr>
            <p:cNvPr id="1384469" name="Rectangle 21"/>
            <p:cNvSpPr>
              <a:spLocks noChangeArrowheads="1"/>
            </p:cNvSpPr>
            <p:nvPr/>
          </p:nvSpPr>
          <p:spPr bwMode="auto">
            <a:xfrm>
              <a:off x="286" y="2801"/>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OLEDB</a:t>
              </a:r>
            </a:p>
          </p:txBody>
        </p:sp>
        <p:sp>
          <p:nvSpPr>
            <p:cNvPr id="1384470" name="Rectangle 22"/>
            <p:cNvSpPr>
              <a:spLocks noChangeArrowheads="1"/>
            </p:cNvSpPr>
            <p:nvPr/>
          </p:nvSpPr>
          <p:spPr bwMode="auto">
            <a:xfrm>
              <a:off x="1512" y="2979"/>
              <a:ext cx="1131"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SQLTypes</a:t>
              </a:r>
            </a:p>
          </p:txBody>
        </p:sp>
        <p:sp>
          <p:nvSpPr>
            <p:cNvPr id="1384471" name="Rectangle 23"/>
            <p:cNvSpPr>
              <a:spLocks noChangeArrowheads="1"/>
            </p:cNvSpPr>
            <p:nvPr/>
          </p:nvSpPr>
          <p:spPr bwMode="auto">
            <a:xfrm>
              <a:off x="1512" y="2801"/>
              <a:ext cx="1131"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SQL</a:t>
              </a:r>
            </a:p>
          </p:txBody>
        </p:sp>
      </p:grpSp>
      <p:grpSp>
        <p:nvGrpSpPr>
          <p:cNvPr id="3" name="Group 55"/>
          <p:cNvGrpSpPr>
            <a:grpSpLocks/>
          </p:cNvGrpSpPr>
          <p:nvPr/>
        </p:nvGrpSpPr>
        <p:grpSpPr bwMode="auto">
          <a:xfrm>
            <a:off x="455613" y="4953000"/>
            <a:ext cx="8305800" cy="1525588"/>
            <a:chOff x="192" y="3263"/>
            <a:chExt cx="5280" cy="961"/>
          </a:xfrm>
        </p:grpSpPr>
        <p:sp>
          <p:nvSpPr>
            <p:cNvPr id="1384452" name="Rectangle 4"/>
            <p:cNvSpPr>
              <a:spLocks noChangeArrowheads="1"/>
            </p:cNvSpPr>
            <p:nvPr/>
          </p:nvSpPr>
          <p:spPr bwMode="auto">
            <a:xfrm>
              <a:off x="192" y="3263"/>
              <a:ext cx="5280" cy="961"/>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   </a:t>
              </a:r>
            </a:p>
          </p:txBody>
        </p:sp>
        <p:sp>
          <p:nvSpPr>
            <p:cNvPr id="1384456" name="Rectangle 8"/>
            <p:cNvSpPr>
              <a:spLocks noChangeArrowheads="1"/>
            </p:cNvSpPr>
            <p:nvPr/>
          </p:nvSpPr>
          <p:spPr bwMode="auto">
            <a:xfrm>
              <a:off x="286" y="4011"/>
              <a:ext cx="1179"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Globalization</a:t>
              </a:r>
            </a:p>
          </p:txBody>
        </p:sp>
        <p:sp>
          <p:nvSpPr>
            <p:cNvPr id="1384457" name="Rectangle 9"/>
            <p:cNvSpPr>
              <a:spLocks noChangeArrowheads="1"/>
            </p:cNvSpPr>
            <p:nvPr/>
          </p:nvSpPr>
          <p:spPr bwMode="auto">
            <a:xfrm>
              <a:off x="286" y="3833"/>
              <a:ext cx="1179"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Diagnostics</a:t>
              </a:r>
            </a:p>
          </p:txBody>
        </p:sp>
        <p:sp>
          <p:nvSpPr>
            <p:cNvPr id="1384458" name="Rectangle 10"/>
            <p:cNvSpPr>
              <a:spLocks noChangeArrowheads="1"/>
            </p:cNvSpPr>
            <p:nvPr/>
          </p:nvSpPr>
          <p:spPr bwMode="auto">
            <a:xfrm>
              <a:off x="286" y="3654"/>
              <a:ext cx="1179"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Configuration</a:t>
              </a:r>
            </a:p>
          </p:txBody>
        </p:sp>
        <p:sp>
          <p:nvSpPr>
            <p:cNvPr id="1384459" name="Rectangle 11"/>
            <p:cNvSpPr>
              <a:spLocks noChangeArrowheads="1"/>
            </p:cNvSpPr>
            <p:nvPr/>
          </p:nvSpPr>
          <p:spPr bwMode="auto">
            <a:xfrm>
              <a:off x="286" y="3477"/>
              <a:ext cx="1179"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Collections</a:t>
              </a:r>
            </a:p>
          </p:txBody>
        </p:sp>
        <p:sp>
          <p:nvSpPr>
            <p:cNvPr id="1384460" name="Rectangle 12"/>
            <p:cNvSpPr>
              <a:spLocks noChangeArrowheads="1"/>
            </p:cNvSpPr>
            <p:nvPr/>
          </p:nvSpPr>
          <p:spPr bwMode="auto">
            <a:xfrm>
              <a:off x="1559" y="4011"/>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Resources</a:t>
              </a:r>
            </a:p>
          </p:txBody>
        </p:sp>
        <p:sp>
          <p:nvSpPr>
            <p:cNvPr id="1384461" name="Rectangle 13"/>
            <p:cNvSpPr>
              <a:spLocks noChangeArrowheads="1"/>
            </p:cNvSpPr>
            <p:nvPr/>
          </p:nvSpPr>
          <p:spPr bwMode="auto">
            <a:xfrm>
              <a:off x="1559" y="3833"/>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Reflection</a:t>
              </a:r>
            </a:p>
          </p:txBody>
        </p:sp>
        <p:sp>
          <p:nvSpPr>
            <p:cNvPr id="1384462" name="Rectangle 14"/>
            <p:cNvSpPr>
              <a:spLocks noChangeArrowheads="1"/>
            </p:cNvSpPr>
            <p:nvPr/>
          </p:nvSpPr>
          <p:spPr bwMode="auto">
            <a:xfrm>
              <a:off x="1559" y="3654"/>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Net</a:t>
              </a:r>
            </a:p>
          </p:txBody>
        </p:sp>
        <p:sp>
          <p:nvSpPr>
            <p:cNvPr id="1384463" name="Rectangle 15"/>
            <p:cNvSpPr>
              <a:spLocks noChangeArrowheads="1"/>
            </p:cNvSpPr>
            <p:nvPr/>
          </p:nvSpPr>
          <p:spPr bwMode="auto">
            <a:xfrm>
              <a:off x="1559" y="3477"/>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IO</a:t>
              </a:r>
            </a:p>
          </p:txBody>
        </p:sp>
        <p:sp>
          <p:nvSpPr>
            <p:cNvPr id="1384464" name="Rectangle 16"/>
            <p:cNvSpPr>
              <a:spLocks noChangeArrowheads="1"/>
            </p:cNvSpPr>
            <p:nvPr/>
          </p:nvSpPr>
          <p:spPr bwMode="auto">
            <a:xfrm>
              <a:off x="2785" y="4011"/>
              <a:ext cx="1178"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Threading</a:t>
              </a:r>
            </a:p>
          </p:txBody>
        </p:sp>
        <p:sp>
          <p:nvSpPr>
            <p:cNvPr id="1384465" name="Rectangle 17"/>
            <p:cNvSpPr>
              <a:spLocks noChangeArrowheads="1"/>
            </p:cNvSpPr>
            <p:nvPr/>
          </p:nvSpPr>
          <p:spPr bwMode="auto">
            <a:xfrm>
              <a:off x="2785" y="3833"/>
              <a:ext cx="1178"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Text</a:t>
              </a:r>
            </a:p>
          </p:txBody>
        </p:sp>
        <p:sp>
          <p:nvSpPr>
            <p:cNvPr id="1384466" name="Rectangle 18"/>
            <p:cNvSpPr>
              <a:spLocks noChangeArrowheads="1"/>
            </p:cNvSpPr>
            <p:nvPr/>
          </p:nvSpPr>
          <p:spPr bwMode="auto">
            <a:xfrm>
              <a:off x="2785" y="3654"/>
              <a:ext cx="1178"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ServiceProcess</a:t>
              </a:r>
            </a:p>
          </p:txBody>
        </p:sp>
        <p:sp>
          <p:nvSpPr>
            <p:cNvPr id="1384467" name="Rectangle 19"/>
            <p:cNvSpPr>
              <a:spLocks noChangeArrowheads="1"/>
            </p:cNvSpPr>
            <p:nvPr/>
          </p:nvSpPr>
          <p:spPr bwMode="auto">
            <a:xfrm>
              <a:off x="2785" y="3477"/>
              <a:ext cx="1178"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Security</a:t>
              </a:r>
            </a:p>
          </p:txBody>
        </p:sp>
        <p:sp>
          <p:nvSpPr>
            <p:cNvPr id="1384474" name="Rectangle 26"/>
            <p:cNvSpPr>
              <a:spLocks noChangeArrowheads="1"/>
            </p:cNvSpPr>
            <p:nvPr/>
          </p:nvSpPr>
          <p:spPr bwMode="auto">
            <a:xfrm>
              <a:off x="4058" y="3477"/>
              <a:ext cx="1273" cy="676"/>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Runtime</a:t>
              </a:r>
            </a:p>
          </p:txBody>
        </p:sp>
        <p:sp>
          <p:nvSpPr>
            <p:cNvPr id="1384475" name="Rectangle 27"/>
            <p:cNvSpPr>
              <a:spLocks noChangeArrowheads="1"/>
            </p:cNvSpPr>
            <p:nvPr/>
          </p:nvSpPr>
          <p:spPr bwMode="auto">
            <a:xfrm>
              <a:off x="4105" y="3619"/>
              <a:ext cx="1170" cy="142"/>
            </a:xfrm>
            <a:prstGeom prst="rect">
              <a:avLst/>
            </a:prstGeom>
            <a:solidFill>
              <a:schemeClr val="bg2"/>
            </a:solidFill>
            <a:ln w="12700">
              <a:solidFill>
                <a:schemeClr val="tx1"/>
              </a:solidFill>
              <a:miter lim="800000"/>
              <a:headEnd/>
              <a:tailEnd/>
            </a:ln>
            <a:effectLst/>
          </p:spPr>
          <p:txBody>
            <a:bodyPr wrap="none" tIns="0" bIns="0"/>
            <a:lstStyle/>
            <a:p>
              <a:pPr algn="l"/>
              <a:r>
                <a:rPr lang="en-US" sz="1600"/>
                <a:t>InteropServices</a:t>
              </a:r>
            </a:p>
          </p:txBody>
        </p:sp>
        <p:sp>
          <p:nvSpPr>
            <p:cNvPr id="1384476" name="Rectangle 28"/>
            <p:cNvSpPr>
              <a:spLocks noChangeArrowheads="1"/>
            </p:cNvSpPr>
            <p:nvPr/>
          </p:nvSpPr>
          <p:spPr bwMode="auto">
            <a:xfrm>
              <a:off x="4105" y="3797"/>
              <a:ext cx="1170" cy="143"/>
            </a:xfrm>
            <a:prstGeom prst="rect">
              <a:avLst/>
            </a:prstGeom>
            <a:solidFill>
              <a:schemeClr val="bg2"/>
            </a:solidFill>
            <a:ln w="12700">
              <a:solidFill>
                <a:schemeClr val="tx1"/>
              </a:solidFill>
              <a:miter lim="800000"/>
              <a:headEnd/>
              <a:tailEnd/>
            </a:ln>
            <a:effectLst/>
          </p:spPr>
          <p:txBody>
            <a:bodyPr wrap="none" tIns="0" bIns="0"/>
            <a:lstStyle/>
            <a:p>
              <a:pPr algn="l"/>
              <a:r>
                <a:rPr lang="en-US" sz="1600"/>
                <a:t>Remoting</a:t>
              </a:r>
            </a:p>
          </p:txBody>
        </p:sp>
        <p:sp>
          <p:nvSpPr>
            <p:cNvPr id="1384477" name="Rectangle 29"/>
            <p:cNvSpPr>
              <a:spLocks noChangeArrowheads="1"/>
            </p:cNvSpPr>
            <p:nvPr/>
          </p:nvSpPr>
          <p:spPr bwMode="auto">
            <a:xfrm>
              <a:off x="4105" y="3975"/>
              <a:ext cx="1170" cy="142"/>
            </a:xfrm>
            <a:prstGeom prst="rect">
              <a:avLst/>
            </a:prstGeom>
            <a:solidFill>
              <a:schemeClr val="bg2"/>
            </a:solidFill>
            <a:ln w="12700">
              <a:solidFill>
                <a:schemeClr val="tx1"/>
              </a:solidFill>
              <a:miter lim="800000"/>
              <a:headEnd/>
              <a:tailEnd/>
            </a:ln>
            <a:effectLst/>
          </p:spPr>
          <p:txBody>
            <a:bodyPr wrap="none" tIns="0" bIns="0"/>
            <a:lstStyle/>
            <a:p>
              <a:pPr algn="l"/>
              <a:r>
                <a:rPr lang="en-US" sz="1600"/>
                <a:t>Serialization</a:t>
              </a:r>
            </a:p>
          </p:txBody>
        </p:sp>
      </p:grpSp>
      <p:grpSp>
        <p:nvGrpSpPr>
          <p:cNvPr id="4" name="Group 52"/>
          <p:cNvGrpSpPr>
            <a:grpSpLocks/>
          </p:cNvGrpSpPr>
          <p:nvPr/>
        </p:nvGrpSpPr>
        <p:grpSpPr bwMode="auto">
          <a:xfrm>
            <a:off x="4645025" y="3962400"/>
            <a:ext cx="4116388" cy="958850"/>
            <a:chOff x="2879" y="2588"/>
            <a:chExt cx="2593" cy="604"/>
          </a:xfrm>
        </p:grpSpPr>
        <p:sp>
          <p:nvSpPr>
            <p:cNvPr id="1384454" name="Rectangle 6"/>
            <p:cNvSpPr>
              <a:spLocks noChangeArrowheads="1"/>
            </p:cNvSpPr>
            <p:nvPr/>
          </p:nvSpPr>
          <p:spPr bwMode="auto">
            <a:xfrm>
              <a:off x="2879" y="2588"/>
              <a:ext cx="2593" cy="604"/>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System.Xml</a:t>
              </a:r>
            </a:p>
          </p:txBody>
        </p:sp>
        <p:sp>
          <p:nvSpPr>
            <p:cNvPr id="1384472" name="Rectangle 24"/>
            <p:cNvSpPr>
              <a:spLocks noChangeArrowheads="1"/>
            </p:cNvSpPr>
            <p:nvPr/>
          </p:nvSpPr>
          <p:spPr bwMode="auto">
            <a:xfrm>
              <a:off x="2973" y="2979"/>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XPath</a:t>
              </a:r>
            </a:p>
          </p:txBody>
        </p:sp>
        <p:sp>
          <p:nvSpPr>
            <p:cNvPr id="1384473" name="Rectangle 25"/>
            <p:cNvSpPr>
              <a:spLocks noChangeArrowheads="1"/>
            </p:cNvSpPr>
            <p:nvPr/>
          </p:nvSpPr>
          <p:spPr bwMode="auto">
            <a:xfrm>
              <a:off x="2973" y="2801"/>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XSLT</a:t>
              </a:r>
            </a:p>
          </p:txBody>
        </p:sp>
        <p:sp>
          <p:nvSpPr>
            <p:cNvPr id="1384478" name="Rectangle 30"/>
            <p:cNvSpPr>
              <a:spLocks noChangeArrowheads="1"/>
            </p:cNvSpPr>
            <p:nvPr/>
          </p:nvSpPr>
          <p:spPr bwMode="auto">
            <a:xfrm>
              <a:off x="4199" y="2801"/>
              <a:ext cx="1132" cy="345"/>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Serialization</a:t>
              </a:r>
            </a:p>
          </p:txBody>
        </p:sp>
      </p:grpSp>
      <p:grpSp>
        <p:nvGrpSpPr>
          <p:cNvPr id="5" name="Group 56"/>
          <p:cNvGrpSpPr>
            <a:grpSpLocks/>
          </p:cNvGrpSpPr>
          <p:nvPr/>
        </p:nvGrpSpPr>
        <p:grpSpPr bwMode="auto">
          <a:xfrm>
            <a:off x="455613" y="1828800"/>
            <a:ext cx="4116387" cy="2089150"/>
            <a:chOff x="192" y="1200"/>
            <a:chExt cx="2593" cy="1316"/>
          </a:xfrm>
        </p:grpSpPr>
        <p:sp>
          <p:nvSpPr>
            <p:cNvPr id="1384455" name="Rectangle 7"/>
            <p:cNvSpPr>
              <a:spLocks noChangeArrowheads="1"/>
            </p:cNvSpPr>
            <p:nvPr/>
          </p:nvSpPr>
          <p:spPr bwMode="auto">
            <a:xfrm>
              <a:off x="192" y="1200"/>
              <a:ext cx="2593" cy="1316"/>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System.Web</a:t>
              </a:r>
            </a:p>
          </p:txBody>
        </p:sp>
        <p:sp>
          <p:nvSpPr>
            <p:cNvPr id="1384479" name="Rectangle 31"/>
            <p:cNvSpPr>
              <a:spLocks noChangeArrowheads="1"/>
            </p:cNvSpPr>
            <p:nvPr/>
          </p:nvSpPr>
          <p:spPr bwMode="auto">
            <a:xfrm>
              <a:off x="286" y="2303"/>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Configuration</a:t>
              </a:r>
            </a:p>
          </p:txBody>
        </p:sp>
        <p:sp>
          <p:nvSpPr>
            <p:cNvPr id="1384480" name="Rectangle 32"/>
            <p:cNvSpPr>
              <a:spLocks noChangeArrowheads="1"/>
            </p:cNvSpPr>
            <p:nvPr/>
          </p:nvSpPr>
          <p:spPr bwMode="auto">
            <a:xfrm>
              <a:off x="1512" y="2303"/>
              <a:ext cx="1131"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SessionState</a:t>
              </a:r>
            </a:p>
          </p:txBody>
        </p:sp>
        <p:sp>
          <p:nvSpPr>
            <p:cNvPr id="1384481" name="Rectangle 33"/>
            <p:cNvSpPr>
              <a:spLocks noChangeArrowheads="1"/>
            </p:cNvSpPr>
            <p:nvPr/>
          </p:nvSpPr>
          <p:spPr bwMode="auto">
            <a:xfrm>
              <a:off x="286" y="2125"/>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Caching	</a:t>
              </a:r>
            </a:p>
          </p:txBody>
        </p:sp>
        <p:sp>
          <p:nvSpPr>
            <p:cNvPr id="1384482" name="Rectangle 34"/>
            <p:cNvSpPr>
              <a:spLocks noChangeArrowheads="1"/>
            </p:cNvSpPr>
            <p:nvPr/>
          </p:nvSpPr>
          <p:spPr bwMode="auto">
            <a:xfrm>
              <a:off x="1512" y="2125"/>
              <a:ext cx="1131"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Security</a:t>
              </a:r>
            </a:p>
          </p:txBody>
        </p:sp>
        <p:sp>
          <p:nvSpPr>
            <p:cNvPr id="1384483" name="Rectangle 35"/>
            <p:cNvSpPr>
              <a:spLocks noChangeArrowheads="1"/>
            </p:cNvSpPr>
            <p:nvPr/>
          </p:nvSpPr>
          <p:spPr bwMode="auto">
            <a:xfrm>
              <a:off x="286" y="1414"/>
              <a:ext cx="1132" cy="675"/>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Services</a:t>
              </a:r>
            </a:p>
          </p:txBody>
        </p:sp>
        <p:sp>
          <p:nvSpPr>
            <p:cNvPr id="1384484" name="Rectangle 36"/>
            <p:cNvSpPr>
              <a:spLocks noChangeArrowheads="1"/>
            </p:cNvSpPr>
            <p:nvPr/>
          </p:nvSpPr>
          <p:spPr bwMode="auto">
            <a:xfrm>
              <a:off x="333" y="1556"/>
              <a:ext cx="1041" cy="142"/>
            </a:xfrm>
            <a:prstGeom prst="rect">
              <a:avLst/>
            </a:prstGeom>
            <a:solidFill>
              <a:schemeClr val="bg2"/>
            </a:solidFill>
            <a:ln w="12700">
              <a:solidFill>
                <a:schemeClr val="tx1"/>
              </a:solidFill>
              <a:miter lim="800000"/>
              <a:headEnd/>
              <a:tailEnd/>
            </a:ln>
            <a:effectLst/>
          </p:spPr>
          <p:txBody>
            <a:bodyPr wrap="none" tIns="0" bIns="0"/>
            <a:lstStyle/>
            <a:p>
              <a:pPr algn="l"/>
              <a:r>
                <a:rPr lang="en-US" sz="1600"/>
                <a:t>Description</a:t>
              </a:r>
            </a:p>
          </p:txBody>
        </p:sp>
        <p:sp>
          <p:nvSpPr>
            <p:cNvPr id="1384485" name="Rectangle 37"/>
            <p:cNvSpPr>
              <a:spLocks noChangeArrowheads="1"/>
            </p:cNvSpPr>
            <p:nvPr/>
          </p:nvSpPr>
          <p:spPr bwMode="auto">
            <a:xfrm>
              <a:off x="333" y="1734"/>
              <a:ext cx="1041" cy="142"/>
            </a:xfrm>
            <a:prstGeom prst="rect">
              <a:avLst/>
            </a:prstGeom>
            <a:solidFill>
              <a:schemeClr val="bg2"/>
            </a:solidFill>
            <a:ln w="12700">
              <a:solidFill>
                <a:schemeClr val="tx1"/>
              </a:solidFill>
              <a:miter lim="800000"/>
              <a:headEnd/>
              <a:tailEnd/>
            </a:ln>
            <a:effectLst/>
          </p:spPr>
          <p:txBody>
            <a:bodyPr wrap="none" tIns="0" bIns="0"/>
            <a:lstStyle/>
            <a:p>
              <a:pPr algn="l"/>
              <a:r>
                <a:rPr lang="en-US" sz="1600"/>
                <a:t>Discovery</a:t>
              </a:r>
            </a:p>
          </p:txBody>
        </p:sp>
        <p:sp>
          <p:nvSpPr>
            <p:cNvPr id="1384486" name="Rectangle 38"/>
            <p:cNvSpPr>
              <a:spLocks noChangeArrowheads="1"/>
            </p:cNvSpPr>
            <p:nvPr/>
          </p:nvSpPr>
          <p:spPr bwMode="auto">
            <a:xfrm>
              <a:off x="333" y="1911"/>
              <a:ext cx="1041" cy="143"/>
            </a:xfrm>
            <a:prstGeom prst="rect">
              <a:avLst/>
            </a:prstGeom>
            <a:solidFill>
              <a:schemeClr val="bg2"/>
            </a:solidFill>
            <a:ln w="12700">
              <a:solidFill>
                <a:schemeClr val="tx1"/>
              </a:solidFill>
              <a:miter lim="800000"/>
              <a:headEnd/>
              <a:tailEnd/>
            </a:ln>
            <a:effectLst/>
          </p:spPr>
          <p:txBody>
            <a:bodyPr wrap="none" tIns="0" bIns="0"/>
            <a:lstStyle/>
            <a:p>
              <a:pPr algn="l"/>
              <a:r>
                <a:rPr lang="en-US" sz="1600"/>
                <a:t>Protocols</a:t>
              </a:r>
            </a:p>
          </p:txBody>
        </p:sp>
        <p:sp>
          <p:nvSpPr>
            <p:cNvPr id="1384487" name="Rectangle 39"/>
            <p:cNvSpPr>
              <a:spLocks noChangeArrowheads="1"/>
            </p:cNvSpPr>
            <p:nvPr/>
          </p:nvSpPr>
          <p:spPr bwMode="auto">
            <a:xfrm>
              <a:off x="1512" y="1414"/>
              <a:ext cx="1131" cy="675"/>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UI</a:t>
              </a:r>
            </a:p>
          </p:txBody>
        </p:sp>
        <p:sp>
          <p:nvSpPr>
            <p:cNvPr id="1384488" name="Rectangle 40"/>
            <p:cNvSpPr>
              <a:spLocks noChangeArrowheads="1"/>
            </p:cNvSpPr>
            <p:nvPr/>
          </p:nvSpPr>
          <p:spPr bwMode="auto">
            <a:xfrm>
              <a:off x="1559" y="1556"/>
              <a:ext cx="1040" cy="161"/>
            </a:xfrm>
            <a:prstGeom prst="rect">
              <a:avLst/>
            </a:prstGeom>
            <a:solidFill>
              <a:schemeClr val="bg2"/>
            </a:solidFill>
            <a:ln w="12700">
              <a:solidFill>
                <a:schemeClr val="tx1"/>
              </a:solidFill>
              <a:miter lim="800000"/>
              <a:headEnd/>
              <a:tailEnd/>
            </a:ln>
            <a:effectLst/>
          </p:spPr>
          <p:txBody>
            <a:bodyPr wrap="none" tIns="0" bIns="0"/>
            <a:lstStyle/>
            <a:p>
              <a:pPr algn="l"/>
              <a:r>
                <a:rPr lang="en-US" sz="1600"/>
                <a:t>HtmlControls</a:t>
              </a:r>
            </a:p>
          </p:txBody>
        </p:sp>
        <p:sp>
          <p:nvSpPr>
            <p:cNvPr id="1384489" name="Rectangle 41"/>
            <p:cNvSpPr>
              <a:spLocks noChangeArrowheads="1"/>
            </p:cNvSpPr>
            <p:nvPr/>
          </p:nvSpPr>
          <p:spPr bwMode="auto">
            <a:xfrm>
              <a:off x="1559" y="1776"/>
              <a:ext cx="1040" cy="278"/>
            </a:xfrm>
            <a:prstGeom prst="rect">
              <a:avLst/>
            </a:prstGeom>
            <a:solidFill>
              <a:schemeClr val="bg2"/>
            </a:solidFill>
            <a:ln w="12700">
              <a:solidFill>
                <a:schemeClr val="tx1"/>
              </a:solidFill>
              <a:miter lim="800000"/>
              <a:headEnd/>
              <a:tailEnd/>
            </a:ln>
            <a:effectLst/>
          </p:spPr>
          <p:txBody>
            <a:bodyPr wrap="none" tIns="0" bIns="0"/>
            <a:lstStyle/>
            <a:p>
              <a:pPr algn="l"/>
              <a:r>
                <a:rPr lang="en-US" sz="1600"/>
                <a:t>WebControls</a:t>
              </a:r>
            </a:p>
          </p:txBody>
        </p:sp>
      </p:grpSp>
      <p:grpSp>
        <p:nvGrpSpPr>
          <p:cNvPr id="6" name="Group 53"/>
          <p:cNvGrpSpPr>
            <a:grpSpLocks/>
          </p:cNvGrpSpPr>
          <p:nvPr/>
        </p:nvGrpSpPr>
        <p:grpSpPr bwMode="auto">
          <a:xfrm>
            <a:off x="4646613" y="2971800"/>
            <a:ext cx="4116387" cy="960438"/>
            <a:chOff x="2879" y="1911"/>
            <a:chExt cx="2593" cy="605"/>
          </a:xfrm>
        </p:grpSpPr>
        <p:sp>
          <p:nvSpPr>
            <p:cNvPr id="1384490" name="Rectangle 42"/>
            <p:cNvSpPr>
              <a:spLocks noChangeArrowheads="1"/>
            </p:cNvSpPr>
            <p:nvPr/>
          </p:nvSpPr>
          <p:spPr bwMode="auto">
            <a:xfrm>
              <a:off x="2879" y="1911"/>
              <a:ext cx="2593" cy="605"/>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System.Drawing</a:t>
              </a:r>
            </a:p>
          </p:txBody>
        </p:sp>
        <p:sp>
          <p:nvSpPr>
            <p:cNvPr id="1384491" name="Rectangle 43"/>
            <p:cNvSpPr>
              <a:spLocks noChangeArrowheads="1"/>
            </p:cNvSpPr>
            <p:nvPr/>
          </p:nvSpPr>
          <p:spPr bwMode="auto">
            <a:xfrm>
              <a:off x="2973" y="2303"/>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Imaging</a:t>
              </a:r>
            </a:p>
          </p:txBody>
        </p:sp>
        <p:sp>
          <p:nvSpPr>
            <p:cNvPr id="1384492" name="Rectangle 44"/>
            <p:cNvSpPr>
              <a:spLocks noChangeArrowheads="1"/>
            </p:cNvSpPr>
            <p:nvPr/>
          </p:nvSpPr>
          <p:spPr bwMode="auto">
            <a:xfrm>
              <a:off x="2973" y="2125"/>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Drawing2D	</a:t>
              </a:r>
            </a:p>
          </p:txBody>
        </p:sp>
        <p:sp>
          <p:nvSpPr>
            <p:cNvPr id="1384493" name="Rectangle 45"/>
            <p:cNvSpPr>
              <a:spLocks noChangeArrowheads="1"/>
            </p:cNvSpPr>
            <p:nvPr/>
          </p:nvSpPr>
          <p:spPr bwMode="auto">
            <a:xfrm>
              <a:off x="4199" y="2303"/>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Text</a:t>
              </a:r>
            </a:p>
          </p:txBody>
        </p:sp>
        <p:sp>
          <p:nvSpPr>
            <p:cNvPr id="1384494" name="Rectangle 46"/>
            <p:cNvSpPr>
              <a:spLocks noChangeArrowheads="1"/>
            </p:cNvSpPr>
            <p:nvPr/>
          </p:nvSpPr>
          <p:spPr bwMode="auto">
            <a:xfrm>
              <a:off x="4199" y="2125"/>
              <a:ext cx="1132" cy="161"/>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Printing</a:t>
              </a:r>
            </a:p>
          </p:txBody>
        </p:sp>
      </p:grpSp>
      <p:sp>
        <p:nvSpPr>
          <p:cNvPr id="1384498" name="Rectangle 50"/>
          <p:cNvSpPr>
            <a:spLocks noGrp="1" noChangeArrowheads="1"/>
          </p:cNvSpPr>
          <p:nvPr>
            <p:ph type="title"/>
          </p:nvPr>
        </p:nvSpPr>
        <p:spPr/>
        <p:txBody>
          <a:bodyPr/>
          <a:lstStyle/>
          <a:p>
            <a:r>
              <a:rPr lang="en-US">
                <a:solidFill>
                  <a:schemeClr val="tx1"/>
                </a:solidFill>
              </a:rPr>
              <a:t>The .NET Framework</a:t>
            </a:r>
            <a:br>
              <a:rPr lang="en-US">
                <a:solidFill>
                  <a:schemeClr val="tx1"/>
                </a:solidFill>
              </a:rPr>
            </a:br>
            <a:r>
              <a:rPr lang="en-US" sz="3200">
                <a:solidFill>
                  <a:schemeClr val="tx1"/>
                </a:solidFill>
              </a:rPr>
              <a:t>.NET Framework Classes</a:t>
            </a:r>
          </a:p>
        </p:txBody>
      </p:sp>
      <p:grpSp>
        <p:nvGrpSpPr>
          <p:cNvPr id="7" name="Group 61"/>
          <p:cNvGrpSpPr>
            <a:grpSpLocks/>
          </p:cNvGrpSpPr>
          <p:nvPr/>
        </p:nvGrpSpPr>
        <p:grpSpPr bwMode="auto">
          <a:xfrm>
            <a:off x="4645025" y="1828800"/>
            <a:ext cx="4116388" cy="1017588"/>
            <a:chOff x="2926" y="1152"/>
            <a:chExt cx="2593" cy="641"/>
          </a:xfrm>
        </p:grpSpPr>
        <p:sp>
          <p:nvSpPr>
            <p:cNvPr id="1384495" name="Rectangle 47"/>
            <p:cNvSpPr>
              <a:spLocks noChangeArrowheads="1"/>
            </p:cNvSpPr>
            <p:nvPr/>
          </p:nvSpPr>
          <p:spPr bwMode="auto">
            <a:xfrm>
              <a:off x="2926" y="1152"/>
              <a:ext cx="2593" cy="641"/>
            </a:xfrm>
            <a:prstGeom prst="rect">
              <a:avLst/>
            </a:prstGeom>
            <a:solidFill>
              <a:schemeClr val="accent2"/>
            </a:solidFill>
            <a:ln w="12700">
              <a:solidFill>
                <a:schemeClr val="accent2"/>
              </a:solidFill>
              <a:miter lim="800000"/>
              <a:headEnd type="none" w="sm" len="sm"/>
              <a:tailEnd type="none" w="sm" len="sm"/>
            </a:ln>
            <a:effectLst/>
          </p:spPr>
          <p:txBody>
            <a:bodyPr wrap="none" tIns="0" anchorCtr="1"/>
            <a:lstStyle/>
            <a:p>
              <a:r>
                <a:rPr lang="en-US">
                  <a:solidFill>
                    <a:schemeClr val="bg1"/>
                  </a:solidFill>
                </a:rPr>
                <a:t>System.Windows.Forms</a:t>
              </a:r>
            </a:p>
          </p:txBody>
        </p:sp>
        <p:sp>
          <p:nvSpPr>
            <p:cNvPr id="1384496" name="Rectangle 48"/>
            <p:cNvSpPr>
              <a:spLocks noChangeArrowheads="1"/>
            </p:cNvSpPr>
            <p:nvPr/>
          </p:nvSpPr>
          <p:spPr bwMode="auto">
            <a:xfrm>
              <a:off x="3020" y="1344"/>
              <a:ext cx="1060" cy="192"/>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Form	</a:t>
              </a:r>
            </a:p>
          </p:txBody>
        </p:sp>
        <p:sp>
          <p:nvSpPr>
            <p:cNvPr id="1384497" name="Rectangle 49"/>
            <p:cNvSpPr>
              <a:spLocks noChangeArrowheads="1"/>
            </p:cNvSpPr>
            <p:nvPr/>
          </p:nvSpPr>
          <p:spPr bwMode="auto">
            <a:xfrm>
              <a:off x="4176" y="1344"/>
              <a:ext cx="1202" cy="192"/>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Button</a:t>
              </a:r>
            </a:p>
          </p:txBody>
        </p:sp>
        <p:sp>
          <p:nvSpPr>
            <p:cNvPr id="1384506" name="Rectangle 58"/>
            <p:cNvSpPr>
              <a:spLocks noChangeArrowheads="1"/>
            </p:cNvSpPr>
            <p:nvPr/>
          </p:nvSpPr>
          <p:spPr bwMode="auto">
            <a:xfrm>
              <a:off x="3024" y="1560"/>
              <a:ext cx="1056" cy="192"/>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MessageBox</a:t>
              </a:r>
            </a:p>
          </p:txBody>
        </p:sp>
        <p:sp>
          <p:nvSpPr>
            <p:cNvPr id="1384507" name="Rectangle 59"/>
            <p:cNvSpPr>
              <a:spLocks noChangeArrowheads="1"/>
            </p:cNvSpPr>
            <p:nvPr/>
          </p:nvSpPr>
          <p:spPr bwMode="auto">
            <a:xfrm>
              <a:off x="4180" y="1560"/>
              <a:ext cx="1196" cy="192"/>
            </a:xfrm>
            <a:prstGeom prst="rect">
              <a:avLst/>
            </a:prstGeom>
            <a:solidFill>
              <a:schemeClr val="accent1"/>
            </a:solidFill>
            <a:ln w="12700">
              <a:solidFill>
                <a:schemeClr val="tx1"/>
              </a:solidFill>
              <a:miter lim="800000"/>
              <a:headEnd/>
              <a:tailEnd/>
            </a:ln>
            <a:effectLst/>
          </p:spPr>
          <p:txBody>
            <a:bodyPr wrap="none" tIns="0" bIns="0"/>
            <a:lstStyle/>
            <a:p>
              <a:pPr algn="l"/>
              <a:r>
                <a:rPr lang="en-US" sz="1600"/>
                <a:t>ListControl</a:t>
              </a:r>
            </a:p>
          </p:txBody>
        </p:sp>
      </p:grpSp>
      <p:grpSp>
        <p:nvGrpSpPr>
          <p:cNvPr id="8" name="Group 62"/>
          <p:cNvGrpSpPr>
            <a:grpSpLocks/>
          </p:cNvGrpSpPr>
          <p:nvPr/>
        </p:nvGrpSpPr>
        <p:grpSpPr bwMode="auto">
          <a:xfrm>
            <a:off x="838200" y="2286000"/>
            <a:ext cx="7543800" cy="3810000"/>
            <a:chOff x="-864" y="96"/>
            <a:chExt cx="4752" cy="1920"/>
          </a:xfrm>
        </p:grpSpPr>
        <p:sp>
          <p:nvSpPr>
            <p:cNvPr id="1384511" name="AutoShape 63"/>
            <p:cNvSpPr>
              <a:spLocks noChangeArrowheads="1"/>
            </p:cNvSpPr>
            <p:nvPr/>
          </p:nvSpPr>
          <p:spPr bwMode="auto">
            <a:xfrm>
              <a:off x="-864" y="96"/>
              <a:ext cx="4752" cy="1920"/>
            </a:xfrm>
            <a:prstGeom prst="irregularSeal2">
              <a:avLst/>
            </a:prstGeom>
            <a:solidFill>
              <a:schemeClr val="folHlink"/>
            </a:solidFill>
            <a:ln w="12700">
              <a:solidFill>
                <a:schemeClr val="tx1"/>
              </a:solidFill>
              <a:miter lim="800000"/>
              <a:headEnd/>
              <a:tailEnd/>
            </a:ln>
            <a:effectLst/>
          </p:spPr>
          <p:txBody>
            <a:bodyPr wrap="none" anchor="ctr"/>
            <a:lstStyle/>
            <a:p>
              <a:endParaRPr lang="ru-RU"/>
            </a:p>
          </p:txBody>
        </p:sp>
        <p:sp>
          <p:nvSpPr>
            <p:cNvPr id="1384512" name="Text Box 64"/>
            <p:cNvSpPr txBox="1">
              <a:spLocks noChangeArrowheads="1"/>
            </p:cNvSpPr>
            <p:nvPr/>
          </p:nvSpPr>
          <p:spPr bwMode="auto">
            <a:xfrm rot="-649805">
              <a:off x="140" y="774"/>
              <a:ext cx="2250" cy="537"/>
            </a:xfrm>
            <a:prstGeom prst="rect">
              <a:avLst/>
            </a:prstGeom>
            <a:solidFill>
              <a:schemeClr val="folHlink"/>
            </a:solidFill>
            <a:ln w="12700">
              <a:noFill/>
              <a:miter lim="800000"/>
              <a:headEnd/>
              <a:tailEnd/>
            </a:ln>
            <a:effectLst/>
          </p:spPr>
          <p:txBody>
            <a:bodyPr wrap="none">
              <a:spAutoFit/>
            </a:bodyPr>
            <a:lstStyle/>
            <a:p>
              <a:r>
                <a:rPr lang="en-US" sz="3200">
                  <a:latin typeface="Comic Sans MS" pitchFamily="66" charset="0"/>
                </a:rPr>
                <a:t>Same classes for</a:t>
              </a:r>
              <a:br>
                <a:rPr lang="en-US" sz="3200">
                  <a:latin typeface="Comic Sans MS" pitchFamily="66" charset="0"/>
                </a:rPr>
              </a:br>
              <a:r>
                <a:rPr lang="en-US" sz="3200">
                  <a:latin typeface="Comic Sans MS" pitchFamily="66" charset="0"/>
                </a:rPr>
                <a:t>all languages!!!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 calcmode="lin" valueType="num">
                                      <p:cBhvr>
                                        <p:cTn id="9" dur="2000" fill="hold"/>
                                        <p:tgtEl>
                                          <p:spTgt spid="8"/>
                                        </p:tgtEl>
                                        <p:attrNameLst>
                                          <p:attrName>style.rotation</p:attrName>
                                        </p:attrNameLst>
                                      </p:cBhvr>
                                      <p:tavLst>
                                        <p:tav tm="0">
                                          <p:val>
                                            <p:fltVal val="360"/>
                                          </p:val>
                                        </p:tav>
                                        <p:tav tm="100000">
                                          <p:val>
                                            <p:fltVal val="0"/>
                                          </p:val>
                                        </p:tav>
                                      </p:tavLst>
                                    </p:anim>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 Base Class</a:t>
            </a:r>
            <a:r>
              <a:rPr kumimoji="0" lang="en-US" sz="2800" i="0" u="none" strike="noStrike" kern="0" normalizeH="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 Library</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1266" name="Picture 2"/>
          <p:cNvPicPr>
            <a:picLocks noChangeAspect="1" noChangeArrowheads="1"/>
          </p:cNvPicPr>
          <p:nvPr/>
        </p:nvPicPr>
        <p:blipFill>
          <a:blip r:embed="rId3" cstate="print"/>
          <a:srcRect/>
          <a:stretch>
            <a:fillRect/>
          </a:stretch>
        </p:blipFill>
        <p:spPr bwMode="auto">
          <a:xfrm>
            <a:off x="190441" y="1238221"/>
            <a:ext cx="8811863" cy="2227293"/>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p:cNvGraphicFramePr>
          <p:nvPr/>
        </p:nvGraphicFramePr>
        <p:xfrm>
          <a:off x="592083" y="544473"/>
          <a:ext cx="8143932" cy="557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2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4"/>
                                        </p:tgtEl>
                                        <p:attrNameLst>
                                          <p:attrName>ppt_x</p:attrName>
                                          <p:attrName>ppt_y</p:attrName>
                                        </p:attrNameLst>
                                      </p:cBhvr>
                                    </p:animMotion>
                                    <p:animEffect transition="in" filter="fade">
                                      <p:cBhvr>
                                        <p:cTn id="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 Base Class</a:t>
            </a:r>
            <a:r>
              <a:rPr kumimoji="0" lang="en-US" sz="2800" i="0" u="none" strike="noStrike" kern="0" normalizeH="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 Library</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2290" name="Picture 2"/>
          <p:cNvPicPr>
            <a:picLocks noChangeAspect="1" noChangeArrowheads="1"/>
          </p:cNvPicPr>
          <p:nvPr/>
        </p:nvPicPr>
        <p:blipFill>
          <a:blip r:embed="rId3" cstate="print"/>
          <a:srcRect/>
          <a:stretch>
            <a:fillRect/>
          </a:stretch>
        </p:blipFill>
        <p:spPr bwMode="auto">
          <a:xfrm>
            <a:off x="0" y="1604965"/>
            <a:ext cx="9144000" cy="3279169"/>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ADO.NET: Data and XML</a:t>
            </a: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3314" name="Picture 2"/>
          <p:cNvPicPr>
            <a:picLocks noChangeAspect="1" noChangeArrowheads="1"/>
          </p:cNvPicPr>
          <p:nvPr/>
        </p:nvPicPr>
        <p:blipFill>
          <a:blip r:embed="rId3" cstate="print"/>
          <a:srcRect b="5469"/>
          <a:stretch>
            <a:fillRect/>
          </a:stretch>
        </p:blipFill>
        <p:spPr bwMode="auto">
          <a:xfrm>
            <a:off x="0" y="727040"/>
            <a:ext cx="9144000" cy="5221359"/>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Web Forms and Services</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4338" name="Picture 2"/>
          <p:cNvPicPr>
            <a:picLocks noChangeAspect="1" noChangeArrowheads="1"/>
          </p:cNvPicPr>
          <p:nvPr/>
        </p:nvPicPr>
        <p:blipFill>
          <a:blip r:embed="rId3" cstate="print"/>
          <a:srcRect/>
          <a:stretch>
            <a:fillRect/>
          </a:stretch>
        </p:blipFill>
        <p:spPr bwMode="auto">
          <a:xfrm>
            <a:off x="0" y="690526"/>
            <a:ext cx="7639092" cy="5506099"/>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User Interface for Windows</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6386" name="Picture 2"/>
          <p:cNvPicPr>
            <a:picLocks noChangeAspect="1" noChangeArrowheads="1"/>
          </p:cNvPicPr>
          <p:nvPr/>
        </p:nvPicPr>
        <p:blipFill>
          <a:blip r:embed="rId3" cstate="print"/>
          <a:srcRect/>
          <a:stretch>
            <a:fillRect/>
          </a:stretch>
        </p:blipFill>
        <p:spPr bwMode="auto">
          <a:xfrm>
            <a:off x="336492" y="763551"/>
            <a:ext cx="6984101" cy="5367411"/>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Languages </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7410" name="Picture 2"/>
          <p:cNvPicPr>
            <a:picLocks noChangeAspect="1" noChangeArrowheads="1"/>
          </p:cNvPicPr>
          <p:nvPr/>
        </p:nvPicPr>
        <p:blipFill>
          <a:blip r:embed="rId3" cstate="print"/>
          <a:srcRect/>
          <a:stretch>
            <a:fillRect/>
          </a:stretch>
        </p:blipFill>
        <p:spPr bwMode="auto">
          <a:xfrm>
            <a:off x="153927" y="763551"/>
            <a:ext cx="8510944" cy="5257872"/>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35.jpg"/>
          <p:cNvPicPr>
            <a:picLocks noChangeAspect="1"/>
          </p:cNvPicPr>
          <p:nvPr/>
        </p:nvPicPr>
        <p:blipFill>
          <a:blip r:embed="rId3" cstate="print">
            <a:clrChange>
              <a:clrFrom>
                <a:srgbClr val="FFFFFF"/>
              </a:clrFrom>
              <a:clrTo>
                <a:srgbClr val="FFFFFF">
                  <a:alpha val="0"/>
                </a:srgbClr>
              </a:clrTo>
            </a:clrChange>
          </a:blip>
          <a:srcRect l="7647" t="3117" r="10588" b="3362"/>
          <a:stretch>
            <a:fillRect/>
          </a:stretch>
        </p:blipFill>
        <p:spPr>
          <a:xfrm>
            <a:off x="2271681" y="617499"/>
            <a:ext cx="5075307" cy="5476950"/>
          </a:xfrm>
          <a:prstGeom prst="rect">
            <a:avLst/>
          </a:prstGeom>
        </p:spPr>
      </p:pic>
    </p:spTree>
  </p:cSld>
  <p:clrMapOvr>
    <a:masterClrMapping/>
  </p:clrMapOvr>
  <p:transition spd="slow">
    <p:strips dir="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381000" y="2286000"/>
            <a:ext cx="8534400" cy="4213225"/>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sz="3200" dirty="0">
                <a:solidFill>
                  <a:schemeClr val="tx2"/>
                </a:solidFill>
                <a:effectLst>
                  <a:outerShdw blurRad="38100" dist="38100" dir="2700000" algn="tl">
                    <a:srgbClr val="000000"/>
                  </a:outerShdw>
                </a:effectLst>
              </a:rPr>
              <a:t>WCF</a:t>
            </a:r>
            <a:r>
              <a:rPr lang="en-US" sz="3200" dirty="0">
                <a:effectLst>
                  <a:outerShdw blurRad="38100" dist="38100" dir="2700000" algn="tl">
                    <a:srgbClr val="000000"/>
                  </a:outerShdw>
                </a:effectLst>
              </a:rPr>
              <a:t> - Windows Communication Foundation</a:t>
            </a:r>
          </a:p>
          <a:p>
            <a:pPr marL="342900" indent="-342900" eaLnBrk="1" hangingPunct="1">
              <a:spcBef>
                <a:spcPct val="20000"/>
              </a:spcBef>
              <a:buClr>
                <a:schemeClr val="hlink"/>
              </a:buClr>
              <a:buSzPct val="80000"/>
              <a:buFont typeface="Arial" charset="0"/>
              <a:buChar char="►"/>
            </a:pPr>
            <a:r>
              <a:rPr lang="en-US" sz="3200" dirty="0">
                <a:solidFill>
                  <a:schemeClr val="tx2"/>
                </a:solidFill>
                <a:effectLst>
                  <a:outerShdw blurRad="38100" dist="38100" dir="2700000" algn="tl">
                    <a:srgbClr val="000000"/>
                  </a:outerShdw>
                </a:effectLst>
              </a:rPr>
              <a:t>WPF</a:t>
            </a:r>
            <a:r>
              <a:rPr lang="en-US" sz="3200" dirty="0">
                <a:effectLst>
                  <a:outerShdw blurRad="38100" dist="38100" dir="2700000" algn="tl">
                    <a:srgbClr val="000000"/>
                  </a:outerShdw>
                </a:effectLst>
              </a:rPr>
              <a:t> - Windows Presentation </a:t>
            </a:r>
            <a:r>
              <a:rPr lang="en-US" sz="3200" dirty="0" smtClean="0">
                <a:effectLst>
                  <a:outerShdw blurRad="38100" dist="38100" dir="2700000" algn="tl">
                    <a:srgbClr val="000000"/>
                  </a:outerShdw>
                </a:effectLst>
              </a:rPr>
              <a:t>Foundation</a:t>
            </a:r>
          </a:p>
          <a:p>
            <a:pPr marL="342900" indent="-342900" eaLnBrk="1" hangingPunct="1">
              <a:spcBef>
                <a:spcPct val="20000"/>
              </a:spcBef>
              <a:buClr>
                <a:schemeClr val="hlink"/>
              </a:buClr>
              <a:buSzPct val="80000"/>
              <a:buFont typeface="Arial" charset="0"/>
              <a:buChar char="►"/>
            </a:pPr>
            <a:r>
              <a:rPr lang="en-US" sz="3200" dirty="0" smtClean="0">
                <a:effectLst>
                  <a:outerShdw blurRad="38100" dist="38100" dir="2700000" algn="tl">
                    <a:srgbClr val="000000"/>
                  </a:outerShdw>
                </a:effectLst>
              </a:rPr>
              <a:t>+ XAML</a:t>
            </a:r>
          </a:p>
          <a:p>
            <a:pPr marL="342900" indent="-342900" eaLnBrk="1" hangingPunct="1">
              <a:spcBef>
                <a:spcPct val="20000"/>
              </a:spcBef>
              <a:buClr>
                <a:schemeClr val="hlink"/>
              </a:buClr>
              <a:buSzPct val="80000"/>
              <a:buFont typeface="Arial" charset="0"/>
              <a:buChar char="►"/>
            </a:pPr>
            <a:r>
              <a:rPr lang="en-US" sz="3200" dirty="0" smtClean="0">
                <a:effectLst>
                  <a:outerShdw blurRad="38100" dist="38100" dir="2700000" algn="tl">
                    <a:srgbClr val="000000"/>
                  </a:outerShdw>
                </a:effectLst>
              </a:rPr>
              <a:t>Microsoft Expression Studio</a:t>
            </a:r>
          </a:p>
          <a:p>
            <a:pPr marL="342900" indent="-342900" eaLnBrk="1" hangingPunct="1">
              <a:spcBef>
                <a:spcPct val="20000"/>
              </a:spcBef>
              <a:buClr>
                <a:schemeClr val="hlink"/>
              </a:buClr>
              <a:buSzPct val="80000"/>
              <a:buFont typeface="Arial" charset="0"/>
              <a:buChar char="►"/>
            </a:pPr>
            <a:endParaRPr lang="en-US" sz="3200" dirty="0">
              <a:effectLst>
                <a:outerShdw blurRad="38100" dist="38100" dir="2700000" algn="tl">
                  <a:srgbClr val="000000"/>
                </a:outerShdw>
              </a:effectLst>
            </a:endParaRPr>
          </a:p>
          <a:p>
            <a:pPr marL="342900" indent="-342900" eaLnBrk="1" hangingPunct="1">
              <a:spcBef>
                <a:spcPct val="20000"/>
              </a:spcBef>
              <a:buClr>
                <a:schemeClr val="hlink"/>
              </a:buClr>
              <a:buSzPct val="80000"/>
              <a:buFont typeface="Arial" charset="0"/>
              <a:buChar char="►"/>
            </a:pPr>
            <a:r>
              <a:rPr lang="en-US" sz="3200" dirty="0" smtClean="0">
                <a:solidFill>
                  <a:schemeClr val="tx2"/>
                </a:solidFill>
                <a:effectLst>
                  <a:outerShdw blurRad="38100" dist="38100" dir="2700000" algn="tl">
                    <a:srgbClr val="000000"/>
                  </a:outerShdw>
                </a:effectLst>
              </a:rPr>
              <a:t>WWF</a:t>
            </a:r>
            <a:r>
              <a:rPr lang="en-US" sz="3200" dirty="0" smtClean="0">
                <a:effectLst>
                  <a:outerShdw blurRad="38100" dist="38100" dir="2700000" algn="tl">
                    <a:srgbClr val="000000"/>
                  </a:outerShdw>
                </a:effectLst>
              </a:rPr>
              <a:t> </a:t>
            </a:r>
            <a:r>
              <a:rPr lang="en-US" sz="3200" dirty="0">
                <a:effectLst>
                  <a:outerShdw blurRad="38100" dist="38100" dir="2700000" algn="tl">
                    <a:srgbClr val="000000"/>
                  </a:outerShdw>
                </a:effectLst>
              </a:rPr>
              <a:t>- Windows Workflow Foundation</a:t>
            </a:r>
            <a:endParaRPr lang="ru-RU" sz="3200" dirty="0">
              <a:effectLst>
                <a:outerShdw blurRad="38100" dist="38100" dir="2700000" algn="tl">
                  <a:srgbClr val="000000"/>
                </a:outerShdw>
              </a:effectLst>
            </a:endParaRPr>
          </a:p>
          <a:p>
            <a:pPr marL="342900" indent="-342900" eaLnBrk="1" hangingPunct="1">
              <a:spcBef>
                <a:spcPct val="20000"/>
              </a:spcBef>
              <a:buClr>
                <a:schemeClr val="hlink"/>
              </a:buClr>
              <a:buSzPct val="80000"/>
            </a:pPr>
            <a:endParaRPr lang="en-US" sz="3200" dirty="0">
              <a:solidFill>
                <a:schemeClr val="tx2"/>
              </a:solidFill>
              <a:effectLst>
                <a:outerShdw blurRad="38100" dist="38100" dir="2700000" algn="tl">
                  <a:srgbClr val="000000"/>
                </a:outerShdw>
              </a:effectLst>
            </a:endParaRPr>
          </a:p>
        </p:txBody>
      </p:sp>
      <p:sp>
        <p:nvSpPr>
          <p:cNvPr id="11269" name="Rectangle 5"/>
          <p:cNvSpPr>
            <a:spLocks noChangeArrowheads="1"/>
          </p:cNvSpPr>
          <p:nvPr/>
        </p:nvSpPr>
        <p:spPr bwMode="auto">
          <a:xfrm>
            <a:off x="153927" y="946116"/>
            <a:ext cx="8534400" cy="762000"/>
          </a:xfrm>
          <a:prstGeom prst="rect">
            <a:avLst/>
          </a:prstGeom>
          <a:noFill/>
          <a:ln w="9525">
            <a:noFill/>
            <a:miter lim="800000"/>
            <a:headEnd/>
            <a:tailEnd/>
          </a:ln>
          <a:effectLst/>
        </p:spPr>
        <p:txBody>
          <a:bodyPr>
            <a:spAutoFit/>
          </a:bodyPr>
          <a:lstStyle/>
          <a:p>
            <a:pPr algn="ctr" eaLnBrk="1" hangingPunct="1"/>
            <a:r>
              <a:rPr lang="en-US" sz="4400" b="1" dirty="0" err="1">
                <a:solidFill>
                  <a:schemeClr val="tx2"/>
                </a:solidFill>
                <a:effectLst>
                  <a:outerShdw blurRad="38100" dist="38100" dir="2700000" algn="tl">
                    <a:srgbClr val="000000"/>
                  </a:outerShdw>
                </a:effectLst>
              </a:rPr>
              <a:t>WinFX</a:t>
            </a:r>
            <a:endParaRPr lang="en-US" sz="4400" b="1" dirty="0">
              <a:solidFill>
                <a:schemeClr val="tx2"/>
              </a:solidFill>
              <a:effectLst>
                <a:outerShdw blurRad="38100" dist="38100" dir="2700000" algn="tl">
                  <a:srgbClr val="000000"/>
                </a:outerShdw>
              </a:effectLst>
            </a:endParaRPr>
          </a:p>
        </p:txBody>
      </p:sp>
    </p:spTree>
  </p:cSld>
  <p:clrMapOvr>
    <a:masterClrMapping/>
  </p:clrMapOvr>
  <p:transition spd="slow">
    <p:strips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Рисунок 2" descr="framework3_1.jpg"/>
          <p:cNvPicPr>
            <a:picLocks noChangeAspect="1"/>
          </p:cNvPicPr>
          <p:nvPr/>
        </p:nvPicPr>
        <p:blipFill>
          <a:blip r:embed="rId3" cstate="print"/>
          <a:stretch>
            <a:fillRect/>
          </a:stretch>
        </p:blipFill>
        <p:spPr>
          <a:xfrm>
            <a:off x="2016090" y="763551"/>
            <a:ext cx="4608022" cy="5257872"/>
          </a:xfrm>
          <a:prstGeom prst="rect">
            <a:avLst/>
          </a:prstGeom>
        </p:spPr>
      </p:pic>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evolution</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3" name="Рисунок 2" descr="net-framework-3.5-types-and-namespaces-poster.jpg"/>
          <p:cNvPicPr>
            <a:picLocks noChangeAspect="1"/>
          </p:cNvPicPr>
          <p:nvPr/>
        </p:nvPicPr>
        <p:blipFill>
          <a:blip r:embed="rId3" cstate="print"/>
          <a:srcRect/>
          <a:stretch>
            <a:fillRect/>
          </a:stretch>
        </p:blipFill>
        <p:spPr>
          <a:xfrm>
            <a:off x="-20259" y="1274733"/>
            <a:ext cx="9164259" cy="1044073"/>
          </a:xfrm>
          <a:prstGeom prst="rect">
            <a:avLst/>
          </a:prstGeom>
        </p:spPr>
      </p:pic>
    </p:spTree>
  </p:cSld>
  <p:clrMapOvr>
    <a:masterClrMapping/>
  </p:clrMapOvr>
  <p:transition spd="slow">
    <p:strips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net-framework-3.5-types-and-namespaces-poster.jpg"/>
          <p:cNvPicPr>
            <a:picLocks noChangeAspect="1"/>
          </p:cNvPicPr>
          <p:nvPr/>
        </p:nvPicPr>
        <p:blipFill>
          <a:blip r:embed="rId3" cstate="print"/>
          <a:srcRect l="3314" t="2247" r="5930" b="1124"/>
          <a:stretch>
            <a:fillRect/>
          </a:stretch>
        </p:blipFill>
        <p:spPr>
          <a:xfrm>
            <a:off x="44388" y="727038"/>
            <a:ext cx="9099612" cy="3478074"/>
          </a:xfrm>
          <a:prstGeom prst="rect">
            <a:avLst/>
          </a:prstGeom>
        </p:spPr>
      </p:pic>
    </p:spTree>
  </p:cSld>
  <p:clrMapOvr>
    <a:masterClrMapping/>
  </p:clrMapOvr>
  <p:transition spd="slow">
    <p:strips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026"/>
          <p:cNvSpPr>
            <a:spLocks noGrp="1" noChangeArrowheads="1"/>
          </p:cNvSpPr>
          <p:nvPr>
            <p:ph type="title"/>
          </p:nvPr>
        </p:nvSpPr>
        <p:spPr/>
        <p:txBody>
          <a:bodyPr/>
          <a:lstStyle/>
          <a:p>
            <a:r>
              <a:rPr lang="de-DE"/>
              <a:t>The .NET Framework Library</a:t>
            </a:r>
            <a:endParaRPr lang="en-GB"/>
          </a:p>
        </p:txBody>
      </p:sp>
      <p:sp>
        <p:nvSpPr>
          <p:cNvPr id="674819" name="Rectangle 1027"/>
          <p:cNvSpPr>
            <a:spLocks noGrp="1" noChangeArrowheads="1"/>
          </p:cNvSpPr>
          <p:nvPr>
            <p:ph type="body" idx="1"/>
          </p:nvPr>
        </p:nvSpPr>
        <p:spPr>
          <a:xfrm>
            <a:off x="917576" y="1474789"/>
            <a:ext cx="7321550" cy="4007893"/>
          </a:xfrm>
        </p:spPr>
        <p:txBody>
          <a:bodyPr/>
          <a:lstStyle/>
          <a:p>
            <a:r>
              <a:rPr lang="de-DE" dirty="0" err="1"/>
              <a:t>One-stop</a:t>
            </a:r>
            <a:r>
              <a:rPr lang="de-DE" dirty="0"/>
              <a:t>, well-</a:t>
            </a:r>
            <a:r>
              <a:rPr lang="de-DE" dirty="0" err="1"/>
              <a:t>organized</a:t>
            </a:r>
            <a:r>
              <a:rPr lang="de-DE" dirty="0"/>
              <a:t> </a:t>
            </a:r>
            <a:r>
              <a:rPr lang="de-DE" dirty="0" err="1"/>
              <a:t>class</a:t>
            </a:r>
            <a:r>
              <a:rPr lang="de-DE" dirty="0"/>
              <a:t> </a:t>
            </a:r>
            <a:r>
              <a:rPr lang="de-DE" dirty="0" err="1"/>
              <a:t>framework</a:t>
            </a:r>
            <a:endParaRPr lang="de-DE" dirty="0"/>
          </a:p>
          <a:p>
            <a:pPr lvl="1"/>
            <a:r>
              <a:rPr lang="de-DE" dirty="0"/>
              <a:t>OS-independent </a:t>
            </a:r>
            <a:r>
              <a:rPr lang="de-DE" dirty="0" err="1"/>
              <a:t>subset</a:t>
            </a:r>
            <a:r>
              <a:rPr lang="de-DE" dirty="0"/>
              <a:t> </a:t>
            </a:r>
            <a:r>
              <a:rPr lang="de-DE" dirty="0" err="1"/>
              <a:t>submitted</a:t>
            </a:r>
            <a:r>
              <a:rPr lang="de-DE" dirty="0"/>
              <a:t> </a:t>
            </a:r>
            <a:r>
              <a:rPr lang="de-DE" dirty="0" err="1"/>
              <a:t>to</a:t>
            </a:r>
            <a:r>
              <a:rPr lang="de-DE" dirty="0"/>
              <a:t> ECMA</a:t>
            </a:r>
          </a:p>
          <a:p>
            <a:pPr lvl="2"/>
            <a:r>
              <a:rPr lang="de-DE" dirty="0" err="1"/>
              <a:t>Standardization</a:t>
            </a:r>
            <a:r>
              <a:rPr lang="de-DE" dirty="0"/>
              <a:t> </a:t>
            </a:r>
            <a:r>
              <a:rPr lang="de-DE" dirty="0" err="1"/>
              <a:t>backed</a:t>
            </a:r>
            <a:r>
              <a:rPr lang="de-DE" dirty="0"/>
              <a:t> </a:t>
            </a:r>
            <a:r>
              <a:rPr lang="de-DE" dirty="0" err="1"/>
              <a:t>by</a:t>
            </a:r>
            <a:r>
              <a:rPr lang="de-DE" dirty="0"/>
              <a:t> Microsoft, HP, Intel</a:t>
            </a:r>
          </a:p>
          <a:p>
            <a:pPr lvl="1"/>
            <a:r>
              <a:rPr lang="de-DE" dirty="0" smtClean="0"/>
              <a:t>http</a:t>
            </a:r>
            <a:r>
              <a:rPr lang="de-DE" dirty="0"/>
              <a:t>://msdn.microsoft.com/net/ecma</a:t>
            </a:r>
          </a:p>
          <a:p>
            <a:r>
              <a:rPr lang="de-DE" dirty="0" err="1"/>
              <a:t>Integrates</a:t>
            </a:r>
            <a:r>
              <a:rPr lang="de-DE" dirty="0"/>
              <a:t> all </a:t>
            </a:r>
            <a:r>
              <a:rPr lang="de-DE" dirty="0" err="1"/>
              <a:t>current</a:t>
            </a:r>
            <a:r>
              <a:rPr lang="de-DE" dirty="0"/>
              <a:t> Windows </a:t>
            </a:r>
            <a:r>
              <a:rPr lang="de-DE" dirty="0" err="1"/>
              <a:t>technologies</a:t>
            </a:r>
            <a:endParaRPr lang="de-DE" dirty="0"/>
          </a:p>
          <a:p>
            <a:pPr lvl="1"/>
            <a:r>
              <a:rPr lang="de-DE" dirty="0" err="1"/>
              <a:t>Everything</a:t>
            </a:r>
            <a:r>
              <a:rPr lang="de-DE" dirty="0"/>
              <a:t> in </a:t>
            </a:r>
            <a:r>
              <a:rPr lang="de-DE" dirty="0" err="1"/>
              <a:t>one</a:t>
            </a:r>
            <a:r>
              <a:rPr lang="de-DE" dirty="0"/>
              <a:t> </a:t>
            </a:r>
            <a:r>
              <a:rPr lang="de-DE" dirty="0" err="1"/>
              <a:t>place</a:t>
            </a:r>
            <a:r>
              <a:rPr lang="de-DE" dirty="0"/>
              <a:t> – </a:t>
            </a:r>
            <a:r>
              <a:rPr lang="de-DE" dirty="0" err="1"/>
              <a:t>for</a:t>
            </a:r>
            <a:r>
              <a:rPr lang="de-DE" dirty="0"/>
              <a:t> all </a:t>
            </a:r>
            <a:r>
              <a:rPr lang="de-DE" dirty="0" err="1"/>
              <a:t>languages</a:t>
            </a:r>
            <a:endParaRPr lang="de-DE" dirty="0"/>
          </a:p>
          <a:p>
            <a:pPr lvl="1"/>
            <a:r>
              <a:rPr lang="de-DE" dirty="0"/>
              <a:t>Windows Forms, GDI+, </a:t>
            </a:r>
            <a:r>
              <a:rPr lang="de-DE" dirty="0" err="1"/>
              <a:t>Printing</a:t>
            </a:r>
            <a:r>
              <a:rPr lang="de-DE" dirty="0"/>
              <a:t> </a:t>
            </a:r>
            <a:r>
              <a:rPr lang="de-DE" dirty="0" err="1"/>
              <a:t>for</a:t>
            </a:r>
            <a:r>
              <a:rPr lang="de-DE" dirty="0"/>
              <a:t> Windows </a:t>
            </a:r>
            <a:r>
              <a:rPr lang="de-DE" dirty="0" err="1"/>
              <a:t>Dev</a:t>
            </a:r>
            <a:endParaRPr lang="de-DE" dirty="0"/>
          </a:p>
          <a:p>
            <a:pPr lvl="1"/>
            <a:r>
              <a:rPr lang="de-DE" dirty="0"/>
              <a:t>Web Forms, Web Services, Networking </a:t>
            </a:r>
            <a:r>
              <a:rPr lang="de-DE" dirty="0" err="1"/>
              <a:t>for</a:t>
            </a:r>
            <a:r>
              <a:rPr lang="de-DE" dirty="0"/>
              <a:t> Net </a:t>
            </a:r>
            <a:r>
              <a:rPr lang="de-DE" dirty="0" err="1"/>
              <a:t>Dev</a:t>
            </a:r>
            <a:endParaRPr lang="de-DE" dirty="0"/>
          </a:p>
          <a:p>
            <a:pPr lvl="1"/>
            <a:r>
              <a:rPr lang="de-DE" dirty="0"/>
              <a:t>Supports </a:t>
            </a:r>
            <a:r>
              <a:rPr lang="de-DE" dirty="0" err="1"/>
              <a:t>Active</a:t>
            </a:r>
            <a:r>
              <a:rPr lang="de-DE" dirty="0"/>
              <a:t> Directory, WMI, MSMQ, Services</a:t>
            </a:r>
            <a:endParaRPr lang="en-GB"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framework-3.5-types-and-namespaces-poster.jpg"/>
          <p:cNvPicPr>
            <a:picLocks noChangeAspect="1"/>
          </p:cNvPicPr>
          <p:nvPr/>
        </p:nvPicPr>
        <p:blipFill>
          <a:blip r:embed="rId3" cstate="print"/>
          <a:srcRect t="5004" r="9670" b="9927"/>
          <a:stretch>
            <a:fillRect/>
          </a:stretch>
        </p:blipFill>
        <p:spPr>
          <a:xfrm>
            <a:off x="0" y="727038"/>
            <a:ext cx="9134381" cy="3432222"/>
          </a:xfrm>
          <a:prstGeom prst="rect">
            <a:avLst/>
          </a:prstGeom>
        </p:spPr>
      </p:pic>
    </p:spTree>
  </p:cSld>
  <p:clrMapOvr>
    <a:masterClrMapping/>
  </p:clrMapOvr>
  <p:transition spd="slow">
    <p:strips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ChangeArrowheads="1"/>
          </p:cNvSpPr>
          <p:nvPr>
            <p:ph type="title"/>
          </p:nvPr>
        </p:nvSpPr>
        <p:spPr/>
        <p:txBody>
          <a:bodyPr/>
          <a:lstStyle/>
          <a:p>
            <a:r>
              <a:rPr lang="en-US"/>
              <a:t>Security</a:t>
            </a:r>
            <a:br>
              <a:rPr lang="en-US"/>
            </a:br>
            <a:r>
              <a:rPr lang="en-US" sz="3200"/>
              <a:t>Design Goals</a:t>
            </a:r>
          </a:p>
        </p:txBody>
      </p:sp>
      <p:sp>
        <p:nvSpPr>
          <p:cNvPr id="1675267" name="Rectangle 3"/>
          <p:cNvSpPr>
            <a:spLocks noGrp="1" noChangeArrowheads="1"/>
          </p:cNvSpPr>
          <p:nvPr>
            <p:ph type="body" idx="1"/>
          </p:nvPr>
        </p:nvSpPr>
        <p:spPr/>
        <p:txBody>
          <a:bodyPr/>
          <a:lstStyle/>
          <a:p>
            <a:r>
              <a:rPr lang="en-US"/>
              <a:t>Provide a robust security system for </a:t>
            </a:r>
            <a:r>
              <a:rPr lang="en-US">
                <a:solidFill>
                  <a:schemeClr val="tx2"/>
                </a:solidFill>
              </a:rPr>
              <a:t>partially-trusted, mobile code</a:t>
            </a:r>
            <a:endParaRPr lang="en-US"/>
          </a:p>
          <a:p>
            <a:r>
              <a:rPr lang="en-US"/>
              <a:t>Make it easy to:</a:t>
            </a:r>
          </a:p>
          <a:p>
            <a:pPr lvl="1"/>
            <a:r>
              <a:rPr lang="en-US"/>
              <a:t>Express fine-grained authorizations</a:t>
            </a:r>
          </a:p>
          <a:p>
            <a:pPr lvl="1"/>
            <a:r>
              <a:rPr lang="en-US"/>
              <a:t>Extend and customize the system</a:t>
            </a:r>
          </a:p>
          <a:p>
            <a:pPr lvl="1"/>
            <a:r>
              <a:rPr lang="en-US"/>
              <a:t>Perform security checks in user code</a:t>
            </a:r>
          </a:p>
          <a:p>
            <a:r>
              <a:rPr lang="en-US"/>
              <a:t>No end-user UI!  </a:t>
            </a:r>
          </a:p>
          <a:p>
            <a:pPr lvl="1"/>
            <a:r>
              <a:rPr lang="en-US"/>
              <a:t>Never ask a user to make a security decision </a:t>
            </a:r>
            <a:br>
              <a:rPr lang="en-US"/>
            </a:br>
            <a:r>
              <a:rPr lang="en-US"/>
              <a:t>“on the fly”</a:t>
            </a:r>
          </a:p>
          <a:p>
            <a:endParaRPr 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4" name="Rectangle 2"/>
          <p:cNvSpPr>
            <a:spLocks noGrp="1" noChangeArrowheads="1"/>
          </p:cNvSpPr>
          <p:nvPr>
            <p:ph type="title"/>
          </p:nvPr>
        </p:nvSpPr>
        <p:spPr/>
        <p:txBody>
          <a:bodyPr/>
          <a:lstStyle/>
          <a:p>
            <a:r>
              <a:rPr lang="en-US"/>
              <a:t>Security</a:t>
            </a:r>
            <a:br>
              <a:rPr lang="en-US"/>
            </a:br>
            <a:r>
              <a:rPr lang="en-US" sz="3200"/>
              <a:t>Code Verification</a:t>
            </a:r>
          </a:p>
        </p:txBody>
      </p:sp>
      <p:sp>
        <p:nvSpPr>
          <p:cNvPr id="1692675" name="Rectangle 3"/>
          <p:cNvSpPr>
            <a:spLocks noGrp="1" noChangeArrowheads="1"/>
          </p:cNvSpPr>
          <p:nvPr>
            <p:ph type="body" idx="1"/>
          </p:nvPr>
        </p:nvSpPr>
        <p:spPr/>
        <p:txBody>
          <a:bodyPr/>
          <a:lstStyle/>
          <a:p>
            <a:r>
              <a:rPr lang="en-US"/>
              <a:t>Code can only perform legal operations</a:t>
            </a:r>
          </a:p>
          <a:p>
            <a:r>
              <a:rPr lang="en-US"/>
              <a:t>Encapsulation boundary is preserved</a:t>
            </a:r>
          </a:p>
          <a:p>
            <a:pPr lvl="1"/>
            <a:r>
              <a:rPr lang="en-US"/>
              <a:t>Can only call the exposed methods</a:t>
            </a:r>
          </a:p>
          <a:p>
            <a:r>
              <a:rPr lang="en-US"/>
              <a:t>No buffer overruns</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Rectangle 2"/>
          <p:cNvSpPr>
            <a:spLocks noGrp="1" noChangeArrowheads="1"/>
          </p:cNvSpPr>
          <p:nvPr>
            <p:ph type="title"/>
          </p:nvPr>
        </p:nvSpPr>
        <p:spPr/>
        <p:txBody>
          <a:bodyPr/>
          <a:lstStyle/>
          <a:p>
            <a:r>
              <a:rPr lang="en-US"/>
              <a:t>Security</a:t>
            </a:r>
            <a:br>
              <a:rPr lang="en-US"/>
            </a:br>
            <a:r>
              <a:rPr lang="en-US" sz="3200"/>
              <a:t>Code Access Security</a:t>
            </a:r>
          </a:p>
        </p:txBody>
      </p:sp>
      <p:sp>
        <p:nvSpPr>
          <p:cNvPr id="1693699" name="Rectangle 3"/>
          <p:cNvSpPr>
            <a:spLocks noGrp="1" noChangeArrowheads="1"/>
          </p:cNvSpPr>
          <p:nvPr>
            <p:ph type="body" idx="1"/>
          </p:nvPr>
        </p:nvSpPr>
        <p:spPr/>
        <p:txBody>
          <a:bodyPr/>
          <a:lstStyle/>
          <a:p>
            <a:r>
              <a:rPr lang="en-US"/>
              <a:t>Code may require permissions to run</a:t>
            </a:r>
          </a:p>
          <a:p>
            <a:r>
              <a:rPr lang="en-US"/>
              <a:t>Security policy determines what code </a:t>
            </a:r>
            <a:br>
              <a:rPr lang="en-US"/>
            </a:br>
            <a:r>
              <a:rPr lang="en-US"/>
              <a:t>is allowed to run</a:t>
            </a:r>
          </a:p>
          <a:p>
            <a:pPr lvl="1"/>
            <a:r>
              <a:rPr lang="en-US"/>
              <a:t>By machine</a:t>
            </a:r>
          </a:p>
          <a:p>
            <a:pPr lvl="2"/>
            <a:r>
              <a:rPr lang="en-US"/>
              <a:t>Where did this code come from?</a:t>
            </a:r>
          </a:p>
          <a:p>
            <a:pPr lvl="2"/>
            <a:r>
              <a:rPr lang="en-US"/>
              <a:t>Who authored it?</a:t>
            </a:r>
          </a:p>
          <a:p>
            <a:pPr lvl="1"/>
            <a:r>
              <a:rPr lang="en-US"/>
              <a:t>By user</a:t>
            </a:r>
          </a:p>
          <a:p>
            <a:r>
              <a:rPr lang="en-US"/>
              <a:t>If no permission then a </a:t>
            </a:r>
            <a:r>
              <a:rPr lang="en-US">
                <a:latin typeface="Lucida Console" pitchFamily="49" charset="0"/>
              </a:rPr>
              <a:t>SecurityException</a:t>
            </a:r>
            <a:r>
              <a:rPr lang="en-US"/>
              <a:t> </a:t>
            </a:r>
            <a:br>
              <a:rPr lang="en-US"/>
            </a:br>
            <a:r>
              <a:rPr lang="en-US"/>
              <a:t>is thrown</a:t>
            </a:r>
          </a:p>
          <a:p>
            <a:endParaRPr 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Rectangle 2"/>
          <p:cNvSpPr>
            <a:spLocks noGrp="1" noChangeArrowheads="1"/>
          </p:cNvSpPr>
          <p:nvPr>
            <p:ph type="title"/>
          </p:nvPr>
        </p:nvSpPr>
        <p:spPr/>
        <p:txBody>
          <a:bodyPr/>
          <a:lstStyle/>
          <a:p>
            <a:r>
              <a:rPr lang="en-US"/>
              <a:t>Security</a:t>
            </a:r>
            <a:br>
              <a:rPr lang="en-US"/>
            </a:br>
            <a:r>
              <a:rPr lang="en-US" sz="3200"/>
              <a:t>Code Access Security</a:t>
            </a:r>
          </a:p>
        </p:txBody>
      </p:sp>
      <p:sp>
        <p:nvSpPr>
          <p:cNvPr id="1694723" name="Rectangle 3"/>
          <p:cNvSpPr>
            <a:spLocks noGrp="1" noChangeArrowheads="1"/>
          </p:cNvSpPr>
          <p:nvPr>
            <p:ph type="body" idx="1"/>
          </p:nvPr>
        </p:nvSpPr>
        <p:spPr/>
        <p:txBody>
          <a:bodyPr/>
          <a:lstStyle/>
          <a:p>
            <a:r>
              <a:rPr lang="en-US"/>
              <a:t>Can specify the permissions needed by code</a:t>
            </a:r>
          </a:p>
          <a:p>
            <a:pPr lvl="1"/>
            <a:r>
              <a:rPr lang="en-US"/>
              <a:t>Declarative, with attributes</a:t>
            </a:r>
          </a:p>
          <a:p>
            <a:pPr lvl="1"/>
            <a:r>
              <a:rPr lang="en-US"/>
              <a:t>Imperative</a:t>
            </a:r>
          </a:p>
          <a:p>
            <a:pPr lvl="2"/>
            <a:r>
              <a:rPr lang="en-US"/>
              <a:t>See permissions classes in the namespace: </a:t>
            </a:r>
            <a:r>
              <a:rPr lang="en-US">
                <a:latin typeface="Lucida Console" pitchFamily="49" charset="0"/>
              </a:rPr>
              <a:t>System.Security.Permissions</a:t>
            </a:r>
          </a:p>
          <a:p>
            <a:pPr lvl="2"/>
            <a:r>
              <a:rPr lang="en-US"/>
              <a:t>Create a permission object, then call </a:t>
            </a:r>
            <a:r>
              <a:rPr lang="en-US">
                <a:latin typeface="Lucida Console" pitchFamily="49" charset="0"/>
              </a:rPr>
              <a:t>Demand()</a:t>
            </a:r>
          </a:p>
          <a:p>
            <a:r>
              <a:rPr lang="en-US"/>
              <a:t>By default, the CLR will ensure that all code in call chain has the necessary permissions</a:t>
            </a:r>
          </a:p>
          <a:p>
            <a:endParaRPr 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Rectangle 2"/>
          <p:cNvSpPr>
            <a:spLocks noGrp="1" noChangeArrowheads="1"/>
          </p:cNvSpPr>
          <p:nvPr>
            <p:ph type="title"/>
          </p:nvPr>
        </p:nvSpPr>
        <p:spPr/>
        <p:txBody>
          <a:bodyPr/>
          <a:lstStyle/>
          <a:p>
            <a:r>
              <a:rPr lang="en-US"/>
              <a:t>Security</a:t>
            </a:r>
            <a:br>
              <a:rPr lang="en-US"/>
            </a:br>
            <a:r>
              <a:rPr lang="en-US" sz="3200"/>
              <a:t>Code Access Security</a:t>
            </a:r>
          </a:p>
        </p:txBody>
      </p:sp>
      <p:sp>
        <p:nvSpPr>
          <p:cNvPr id="1696771" name="Rectangle 3"/>
          <p:cNvSpPr>
            <a:spLocks noGrp="1" noChangeArrowheads="1"/>
          </p:cNvSpPr>
          <p:nvPr>
            <p:ph type="body" idx="1"/>
          </p:nvPr>
        </p:nvSpPr>
        <p:spPr/>
        <p:txBody>
          <a:bodyPr/>
          <a:lstStyle/>
          <a:p>
            <a:r>
              <a:rPr lang="de-DE"/>
              <a:t>Security check</a:t>
            </a:r>
          </a:p>
          <a:p>
            <a:r>
              <a:rPr lang="de-DE"/>
              <a:t>Varying levels of trust</a:t>
            </a:r>
          </a:p>
          <a:p>
            <a:r>
              <a:rPr lang="en-US"/>
              <a:t>Behavior constrained by least trustworthy component</a:t>
            </a:r>
          </a:p>
          <a:p>
            <a:endParaRPr lang="en-US"/>
          </a:p>
        </p:txBody>
      </p:sp>
      <p:sp>
        <p:nvSpPr>
          <p:cNvPr id="1696773" name="Rectangle 5"/>
          <p:cNvSpPr>
            <a:spLocks noChangeArrowheads="1"/>
          </p:cNvSpPr>
          <p:nvPr/>
        </p:nvSpPr>
        <p:spPr bwMode="auto">
          <a:xfrm>
            <a:off x="4905375" y="3733800"/>
            <a:ext cx="2638425" cy="2438400"/>
          </a:xfrm>
          <a:prstGeom prst="rect">
            <a:avLst/>
          </a:prstGeom>
          <a:solidFill>
            <a:schemeClr val="hlink"/>
          </a:solidFill>
          <a:ln w="12700">
            <a:solidFill>
              <a:schemeClr val="tx1"/>
            </a:solidFill>
            <a:miter lim="800000"/>
            <a:headEnd/>
            <a:tailEnd/>
          </a:ln>
          <a:effectLst/>
        </p:spPr>
        <p:txBody>
          <a:bodyPr wrap="none" anchor="ctr"/>
          <a:lstStyle/>
          <a:p>
            <a:endParaRPr lang="ru-RU"/>
          </a:p>
        </p:txBody>
      </p:sp>
      <p:sp>
        <p:nvSpPr>
          <p:cNvPr id="1696774" name="Rectangle 6"/>
          <p:cNvSpPr>
            <a:spLocks noChangeArrowheads="1"/>
          </p:cNvSpPr>
          <p:nvPr/>
        </p:nvSpPr>
        <p:spPr bwMode="auto">
          <a:xfrm>
            <a:off x="5108575" y="3922713"/>
            <a:ext cx="1624013" cy="311150"/>
          </a:xfrm>
          <a:prstGeom prst="rect">
            <a:avLst/>
          </a:prstGeom>
          <a:solidFill>
            <a:schemeClr val="folHlink"/>
          </a:solidFill>
          <a:ln w="12700">
            <a:solidFill>
              <a:schemeClr val="tx1"/>
            </a:solidFill>
            <a:miter lim="800000"/>
            <a:headEnd/>
            <a:tailEnd/>
          </a:ln>
          <a:effectLst/>
        </p:spPr>
        <p:txBody>
          <a:bodyPr wrap="none" anchor="ctr"/>
          <a:lstStyle/>
          <a:p>
            <a:pPr algn="l"/>
            <a:r>
              <a:rPr lang="de-DE"/>
              <a:t>Assembly A1</a:t>
            </a:r>
            <a:endParaRPr lang="en-US"/>
          </a:p>
        </p:txBody>
      </p:sp>
      <p:sp>
        <p:nvSpPr>
          <p:cNvPr id="1696775" name="Rectangle 7"/>
          <p:cNvSpPr>
            <a:spLocks noChangeArrowheads="1"/>
          </p:cNvSpPr>
          <p:nvPr/>
        </p:nvSpPr>
        <p:spPr bwMode="auto">
          <a:xfrm>
            <a:off x="5108575" y="4484688"/>
            <a:ext cx="1624013" cy="312737"/>
          </a:xfrm>
          <a:prstGeom prst="rect">
            <a:avLst/>
          </a:prstGeom>
          <a:solidFill>
            <a:schemeClr val="folHlink"/>
          </a:solidFill>
          <a:ln w="12700">
            <a:solidFill>
              <a:schemeClr val="tx1"/>
            </a:solidFill>
            <a:miter lim="800000"/>
            <a:headEnd/>
            <a:tailEnd/>
          </a:ln>
          <a:effectLst/>
        </p:spPr>
        <p:txBody>
          <a:bodyPr wrap="none" anchor="ctr"/>
          <a:lstStyle/>
          <a:p>
            <a:pPr algn="l"/>
            <a:r>
              <a:rPr lang="de-DE"/>
              <a:t>Assembly A2</a:t>
            </a:r>
            <a:endParaRPr lang="en-US"/>
          </a:p>
        </p:txBody>
      </p:sp>
      <p:sp>
        <p:nvSpPr>
          <p:cNvPr id="1696776" name="Rectangle 8"/>
          <p:cNvSpPr>
            <a:spLocks noChangeArrowheads="1"/>
          </p:cNvSpPr>
          <p:nvPr/>
        </p:nvSpPr>
        <p:spPr bwMode="auto">
          <a:xfrm>
            <a:off x="5108575" y="5046663"/>
            <a:ext cx="1624013" cy="312737"/>
          </a:xfrm>
          <a:prstGeom prst="rect">
            <a:avLst/>
          </a:prstGeom>
          <a:solidFill>
            <a:schemeClr val="folHlink"/>
          </a:solidFill>
          <a:ln w="12700">
            <a:solidFill>
              <a:schemeClr val="tx1"/>
            </a:solidFill>
            <a:miter lim="800000"/>
            <a:headEnd/>
            <a:tailEnd/>
          </a:ln>
          <a:effectLst/>
        </p:spPr>
        <p:txBody>
          <a:bodyPr wrap="none" anchor="ctr"/>
          <a:lstStyle/>
          <a:p>
            <a:pPr algn="l"/>
            <a:r>
              <a:rPr lang="de-DE"/>
              <a:t>Assembly A3</a:t>
            </a:r>
            <a:endParaRPr lang="en-US"/>
          </a:p>
        </p:txBody>
      </p:sp>
      <p:sp>
        <p:nvSpPr>
          <p:cNvPr id="1696777" name="Rectangle 9"/>
          <p:cNvSpPr>
            <a:spLocks noChangeArrowheads="1"/>
          </p:cNvSpPr>
          <p:nvPr/>
        </p:nvSpPr>
        <p:spPr bwMode="auto">
          <a:xfrm>
            <a:off x="5108575" y="5610225"/>
            <a:ext cx="1624013" cy="312738"/>
          </a:xfrm>
          <a:prstGeom prst="rect">
            <a:avLst/>
          </a:prstGeom>
          <a:solidFill>
            <a:schemeClr val="folHlink"/>
          </a:solidFill>
          <a:ln w="12700">
            <a:solidFill>
              <a:schemeClr val="tx1"/>
            </a:solidFill>
            <a:miter lim="800000"/>
            <a:headEnd/>
            <a:tailEnd/>
          </a:ln>
          <a:effectLst/>
        </p:spPr>
        <p:txBody>
          <a:bodyPr wrap="none" anchor="ctr"/>
          <a:lstStyle/>
          <a:p>
            <a:pPr algn="l"/>
            <a:r>
              <a:rPr lang="de-DE"/>
              <a:t>Assembly A4</a:t>
            </a:r>
            <a:endParaRPr lang="en-US"/>
          </a:p>
        </p:txBody>
      </p:sp>
      <p:sp>
        <p:nvSpPr>
          <p:cNvPr id="1696778" name="AutoShape 10"/>
          <p:cNvSpPr>
            <a:spLocks noChangeArrowheads="1"/>
          </p:cNvSpPr>
          <p:nvPr/>
        </p:nvSpPr>
        <p:spPr bwMode="auto">
          <a:xfrm>
            <a:off x="7002463" y="3922713"/>
            <a:ext cx="338137" cy="374650"/>
          </a:xfrm>
          <a:prstGeom prst="can">
            <a:avLst>
              <a:gd name="adj" fmla="val 27700"/>
            </a:avLst>
          </a:prstGeom>
          <a:solidFill>
            <a:schemeClr val="bg2"/>
          </a:solidFill>
          <a:ln w="12700">
            <a:solidFill>
              <a:schemeClr val="tx1"/>
            </a:solidFill>
            <a:round/>
            <a:headEnd/>
            <a:tailEnd/>
          </a:ln>
          <a:effectLst/>
        </p:spPr>
        <p:txBody>
          <a:bodyPr wrap="none" anchor="ctr"/>
          <a:lstStyle/>
          <a:p>
            <a:r>
              <a:rPr lang="de-DE"/>
              <a:t>G1</a:t>
            </a:r>
            <a:endParaRPr lang="en-US"/>
          </a:p>
        </p:txBody>
      </p:sp>
      <p:sp>
        <p:nvSpPr>
          <p:cNvPr id="1696779" name="AutoShape 11"/>
          <p:cNvSpPr>
            <a:spLocks noChangeArrowheads="1"/>
          </p:cNvSpPr>
          <p:nvPr/>
        </p:nvSpPr>
        <p:spPr bwMode="auto">
          <a:xfrm>
            <a:off x="7002463" y="5610225"/>
            <a:ext cx="338137" cy="374650"/>
          </a:xfrm>
          <a:prstGeom prst="can">
            <a:avLst>
              <a:gd name="adj" fmla="val 27700"/>
            </a:avLst>
          </a:prstGeom>
          <a:solidFill>
            <a:schemeClr val="bg2"/>
          </a:solidFill>
          <a:ln w="12700">
            <a:solidFill>
              <a:schemeClr val="tx1"/>
            </a:solidFill>
            <a:round/>
            <a:headEnd/>
            <a:tailEnd/>
          </a:ln>
          <a:effectLst/>
        </p:spPr>
        <p:txBody>
          <a:bodyPr wrap="none" anchor="ctr"/>
          <a:lstStyle/>
          <a:p>
            <a:r>
              <a:rPr lang="de-DE"/>
              <a:t>G4</a:t>
            </a:r>
            <a:endParaRPr lang="en-US"/>
          </a:p>
        </p:txBody>
      </p:sp>
      <p:sp>
        <p:nvSpPr>
          <p:cNvPr id="1696780" name="AutoShape 12"/>
          <p:cNvSpPr>
            <a:spLocks noChangeArrowheads="1"/>
          </p:cNvSpPr>
          <p:nvPr/>
        </p:nvSpPr>
        <p:spPr bwMode="auto">
          <a:xfrm>
            <a:off x="7002463" y="5046663"/>
            <a:ext cx="338137" cy="376237"/>
          </a:xfrm>
          <a:prstGeom prst="can">
            <a:avLst>
              <a:gd name="adj" fmla="val 27817"/>
            </a:avLst>
          </a:prstGeom>
          <a:solidFill>
            <a:schemeClr val="bg2"/>
          </a:solidFill>
          <a:ln w="12700">
            <a:solidFill>
              <a:schemeClr val="tx1"/>
            </a:solidFill>
            <a:round/>
            <a:headEnd/>
            <a:tailEnd/>
          </a:ln>
          <a:effectLst/>
        </p:spPr>
        <p:txBody>
          <a:bodyPr wrap="none" anchor="ctr"/>
          <a:lstStyle/>
          <a:p>
            <a:r>
              <a:rPr lang="de-DE"/>
              <a:t>G3</a:t>
            </a:r>
            <a:endParaRPr lang="en-US"/>
          </a:p>
        </p:txBody>
      </p:sp>
      <p:sp>
        <p:nvSpPr>
          <p:cNvPr id="1696781" name="AutoShape 13"/>
          <p:cNvSpPr>
            <a:spLocks noChangeArrowheads="1"/>
          </p:cNvSpPr>
          <p:nvPr/>
        </p:nvSpPr>
        <p:spPr bwMode="auto">
          <a:xfrm>
            <a:off x="7002463" y="4484688"/>
            <a:ext cx="338137" cy="374650"/>
          </a:xfrm>
          <a:prstGeom prst="can">
            <a:avLst>
              <a:gd name="adj" fmla="val 27700"/>
            </a:avLst>
          </a:prstGeom>
          <a:solidFill>
            <a:schemeClr val="bg2"/>
          </a:solidFill>
          <a:ln w="12700">
            <a:solidFill>
              <a:schemeClr val="tx1"/>
            </a:solidFill>
            <a:round/>
            <a:headEnd/>
            <a:tailEnd/>
          </a:ln>
          <a:effectLst/>
        </p:spPr>
        <p:txBody>
          <a:bodyPr wrap="none" anchor="ctr"/>
          <a:lstStyle/>
          <a:p>
            <a:r>
              <a:rPr lang="de-DE"/>
              <a:t>G2</a:t>
            </a:r>
            <a:endParaRPr lang="en-US"/>
          </a:p>
        </p:txBody>
      </p:sp>
      <p:sp>
        <p:nvSpPr>
          <p:cNvPr id="1696782" name="AutoShape 14"/>
          <p:cNvSpPr>
            <a:spLocks noChangeArrowheads="1"/>
          </p:cNvSpPr>
          <p:nvPr/>
        </p:nvSpPr>
        <p:spPr bwMode="auto">
          <a:xfrm>
            <a:off x="7815263" y="3922713"/>
            <a:ext cx="338137" cy="374650"/>
          </a:xfrm>
          <a:prstGeom prst="can">
            <a:avLst>
              <a:gd name="adj" fmla="val 27700"/>
            </a:avLst>
          </a:prstGeom>
          <a:solidFill>
            <a:schemeClr val="tx2"/>
          </a:solidFill>
          <a:ln w="12700">
            <a:solidFill>
              <a:schemeClr val="tx1"/>
            </a:solidFill>
            <a:round/>
            <a:headEnd/>
            <a:tailEnd/>
          </a:ln>
          <a:effectLst/>
        </p:spPr>
        <p:txBody>
          <a:bodyPr wrap="none" anchor="ctr"/>
          <a:lstStyle/>
          <a:p>
            <a:r>
              <a:rPr lang="de-DE">
                <a:solidFill>
                  <a:schemeClr val="bg1"/>
                </a:solidFill>
              </a:rPr>
              <a:t>P</a:t>
            </a:r>
            <a:endParaRPr lang="en-US">
              <a:solidFill>
                <a:schemeClr val="bg1"/>
              </a:solidFill>
            </a:endParaRPr>
          </a:p>
        </p:txBody>
      </p:sp>
      <p:sp>
        <p:nvSpPr>
          <p:cNvPr id="1696783" name="AutoShape 15"/>
          <p:cNvSpPr>
            <a:spLocks noChangeArrowheads="1"/>
          </p:cNvSpPr>
          <p:nvPr/>
        </p:nvSpPr>
        <p:spPr bwMode="auto">
          <a:xfrm>
            <a:off x="7815263" y="4484688"/>
            <a:ext cx="338137" cy="374650"/>
          </a:xfrm>
          <a:prstGeom prst="can">
            <a:avLst>
              <a:gd name="adj" fmla="val 27700"/>
            </a:avLst>
          </a:prstGeom>
          <a:solidFill>
            <a:schemeClr val="tx2"/>
          </a:solidFill>
          <a:ln w="12700">
            <a:solidFill>
              <a:schemeClr val="tx1"/>
            </a:solidFill>
            <a:round/>
            <a:headEnd/>
            <a:tailEnd/>
          </a:ln>
          <a:effectLst/>
        </p:spPr>
        <p:txBody>
          <a:bodyPr wrap="none" anchor="ctr"/>
          <a:lstStyle/>
          <a:p>
            <a:r>
              <a:rPr lang="de-DE">
                <a:solidFill>
                  <a:schemeClr val="bg1"/>
                </a:solidFill>
              </a:rPr>
              <a:t>P</a:t>
            </a:r>
            <a:endParaRPr lang="en-US">
              <a:solidFill>
                <a:schemeClr val="bg1"/>
              </a:solidFill>
            </a:endParaRPr>
          </a:p>
        </p:txBody>
      </p:sp>
      <p:sp>
        <p:nvSpPr>
          <p:cNvPr id="1696784" name="AutoShape 16"/>
          <p:cNvSpPr>
            <a:spLocks noChangeArrowheads="1"/>
          </p:cNvSpPr>
          <p:nvPr/>
        </p:nvSpPr>
        <p:spPr bwMode="auto">
          <a:xfrm>
            <a:off x="7815263" y="5046663"/>
            <a:ext cx="338137" cy="376237"/>
          </a:xfrm>
          <a:prstGeom prst="can">
            <a:avLst>
              <a:gd name="adj" fmla="val 27817"/>
            </a:avLst>
          </a:prstGeom>
          <a:solidFill>
            <a:schemeClr val="tx2"/>
          </a:solidFill>
          <a:ln w="12700">
            <a:solidFill>
              <a:schemeClr val="tx1"/>
            </a:solidFill>
            <a:round/>
            <a:headEnd/>
            <a:tailEnd/>
          </a:ln>
          <a:effectLst/>
        </p:spPr>
        <p:txBody>
          <a:bodyPr wrap="none" anchor="ctr"/>
          <a:lstStyle/>
          <a:p>
            <a:r>
              <a:rPr lang="de-DE">
                <a:solidFill>
                  <a:schemeClr val="bg1"/>
                </a:solidFill>
              </a:rPr>
              <a:t>P</a:t>
            </a:r>
            <a:endParaRPr lang="en-US">
              <a:solidFill>
                <a:schemeClr val="bg1"/>
              </a:solidFill>
            </a:endParaRPr>
          </a:p>
        </p:txBody>
      </p:sp>
      <p:cxnSp>
        <p:nvCxnSpPr>
          <p:cNvPr id="1696785" name="AutoShape 17"/>
          <p:cNvCxnSpPr>
            <a:cxnSpLocks noChangeShapeType="1"/>
            <a:stCxn id="1696774" idx="2"/>
            <a:endCxn id="1696775" idx="0"/>
          </p:cNvCxnSpPr>
          <p:nvPr/>
        </p:nvCxnSpPr>
        <p:spPr bwMode="auto">
          <a:xfrm>
            <a:off x="5919788" y="4233863"/>
            <a:ext cx="0" cy="250825"/>
          </a:xfrm>
          <a:prstGeom prst="straightConnector1">
            <a:avLst/>
          </a:prstGeom>
          <a:noFill/>
          <a:ln w="12700">
            <a:solidFill>
              <a:schemeClr val="tx1"/>
            </a:solidFill>
            <a:round/>
            <a:headEnd/>
            <a:tailEnd type="stealth" w="lg" len="lg"/>
          </a:ln>
          <a:effectLst/>
        </p:spPr>
      </p:cxnSp>
      <p:cxnSp>
        <p:nvCxnSpPr>
          <p:cNvPr id="1696786" name="AutoShape 18"/>
          <p:cNvCxnSpPr>
            <a:cxnSpLocks noChangeShapeType="1"/>
            <a:stCxn id="1696775" idx="2"/>
            <a:endCxn id="1696776" idx="0"/>
          </p:cNvCxnSpPr>
          <p:nvPr/>
        </p:nvCxnSpPr>
        <p:spPr bwMode="auto">
          <a:xfrm>
            <a:off x="5919788" y="4797425"/>
            <a:ext cx="0" cy="249238"/>
          </a:xfrm>
          <a:prstGeom prst="straightConnector1">
            <a:avLst/>
          </a:prstGeom>
          <a:noFill/>
          <a:ln w="12700">
            <a:solidFill>
              <a:schemeClr val="tx1"/>
            </a:solidFill>
            <a:round/>
            <a:headEnd/>
            <a:tailEnd type="stealth" w="lg" len="lg"/>
          </a:ln>
          <a:effectLst/>
        </p:spPr>
      </p:cxnSp>
      <p:cxnSp>
        <p:nvCxnSpPr>
          <p:cNvPr id="1696787" name="AutoShape 19"/>
          <p:cNvCxnSpPr>
            <a:cxnSpLocks noChangeShapeType="1"/>
            <a:stCxn id="1696776" idx="2"/>
            <a:endCxn id="1696777" idx="0"/>
          </p:cNvCxnSpPr>
          <p:nvPr/>
        </p:nvCxnSpPr>
        <p:spPr bwMode="auto">
          <a:xfrm>
            <a:off x="5919788" y="5359400"/>
            <a:ext cx="0" cy="250825"/>
          </a:xfrm>
          <a:prstGeom prst="straightConnector1">
            <a:avLst/>
          </a:prstGeom>
          <a:noFill/>
          <a:ln w="12700">
            <a:solidFill>
              <a:schemeClr val="tx1"/>
            </a:solidFill>
            <a:round/>
            <a:headEnd/>
            <a:tailEnd type="stealth" w="lg" len="lg"/>
          </a:ln>
          <a:effectLst/>
        </p:spPr>
      </p:cxnSp>
      <p:cxnSp>
        <p:nvCxnSpPr>
          <p:cNvPr id="1696788" name="AutoShape 20"/>
          <p:cNvCxnSpPr>
            <a:cxnSpLocks noChangeShapeType="1"/>
            <a:stCxn id="1696778" idx="4"/>
            <a:endCxn id="1696782" idx="2"/>
          </p:cNvCxnSpPr>
          <p:nvPr/>
        </p:nvCxnSpPr>
        <p:spPr bwMode="auto">
          <a:xfrm>
            <a:off x="7340600" y="4110038"/>
            <a:ext cx="474663" cy="0"/>
          </a:xfrm>
          <a:prstGeom prst="straightConnector1">
            <a:avLst/>
          </a:prstGeom>
          <a:noFill/>
          <a:ln w="12700">
            <a:solidFill>
              <a:schemeClr val="tx1"/>
            </a:solidFill>
            <a:round/>
            <a:headEnd type="stealth" w="med" len="lg"/>
            <a:tailEnd type="stealth" w="lg" len="lg"/>
          </a:ln>
          <a:effectLst/>
        </p:spPr>
      </p:cxnSp>
      <p:cxnSp>
        <p:nvCxnSpPr>
          <p:cNvPr id="1696789" name="AutoShape 21"/>
          <p:cNvCxnSpPr>
            <a:cxnSpLocks noChangeShapeType="1"/>
            <a:stCxn id="1696781" idx="4"/>
            <a:endCxn id="1696783" idx="2"/>
          </p:cNvCxnSpPr>
          <p:nvPr/>
        </p:nvCxnSpPr>
        <p:spPr bwMode="auto">
          <a:xfrm>
            <a:off x="7340600" y="4672013"/>
            <a:ext cx="474663" cy="0"/>
          </a:xfrm>
          <a:prstGeom prst="straightConnector1">
            <a:avLst/>
          </a:prstGeom>
          <a:noFill/>
          <a:ln w="12700">
            <a:solidFill>
              <a:schemeClr val="tx1"/>
            </a:solidFill>
            <a:round/>
            <a:headEnd type="stealth" w="med" len="lg"/>
            <a:tailEnd type="stealth" w="lg" len="lg"/>
          </a:ln>
          <a:effectLst/>
        </p:spPr>
      </p:cxnSp>
      <p:cxnSp>
        <p:nvCxnSpPr>
          <p:cNvPr id="1696790" name="AutoShape 22"/>
          <p:cNvCxnSpPr>
            <a:cxnSpLocks noChangeShapeType="1"/>
            <a:stCxn id="1696780" idx="4"/>
            <a:endCxn id="1696784" idx="2"/>
          </p:cNvCxnSpPr>
          <p:nvPr/>
        </p:nvCxnSpPr>
        <p:spPr bwMode="auto">
          <a:xfrm>
            <a:off x="7340600" y="5233988"/>
            <a:ext cx="474663" cy="0"/>
          </a:xfrm>
          <a:prstGeom prst="straightConnector1">
            <a:avLst/>
          </a:prstGeom>
          <a:noFill/>
          <a:ln w="12700">
            <a:solidFill>
              <a:schemeClr val="tx1"/>
            </a:solidFill>
            <a:round/>
            <a:headEnd type="stealth" w="med" len="lg"/>
            <a:tailEnd type="stealth" w="lg" len="lg"/>
          </a:ln>
          <a:effectLst/>
        </p:spPr>
      </p:cxnSp>
      <p:cxnSp>
        <p:nvCxnSpPr>
          <p:cNvPr id="1696791" name="AutoShape 23"/>
          <p:cNvCxnSpPr>
            <a:cxnSpLocks noChangeShapeType="1"/>
          </p:cNvCxnSpPr>
          <p:nvPr/>
        </p:nvCxnSpPr>
        <p:spPr bwMode="auto">
          <a:xfrm>
            <a:off x="4724400" y="3922713"/>
            <a:ext cx="0" cy="1436687"/>
          </a:xfrm>
          <a:prstGeom prst="straightConnector1">
            <a:avLst/>
          </a:prstGeom>
          <a:noFill/>
          <a:ln w="12700">
            <a:solidFill>
              <a:schemeClr val="tx1"/>
            </a:solidFill>
            <a:round/>
            <a:headEnd/>
            <a:tailEnd type="stealth" w="lg" len="lg"/>
          </a:ln>
          <a:effectLst/>
        </p:spPr>
      </p:cxnSp>
      <p:sp>
        <p:nvSpPr>
          <p:cNvPr id="1696792" name="Text Box 24"/>
          <p:cNvSpPr txBox="1">
            <a:spLocks noChangeArrowheads="1"/>
          </p:cNvSpPr>
          <p:nvPr/>
        </p:nvSpPr>
        <p:spPr bwMode="auto">
          <a:xfrm>
            <a:off x="3246438" y="3708400"/>
            <a:ext cx="1425575" cy="396875"/>
          </a:xfrm>
          <a:prstGeom prst="rect">
            <a:avLst/>
          </a:prstGeom>
          <a:noFill/>
          <a:ln w="12700">
            <a:noFill/>
            <a:miter lim="800000"/>
            <a:headEnd/>
            <a:tailEnd/>
          </a:ln>
          <a:effectLst/>
        </p:spPr>
        <p:txBody>
          <a:bodyPr wrap="none">
            <a:spAutoFit/>
          </a:bodyPr>
          <a:lstStyle/>
          <a:p>
            <a:r>
              <a:rPr lang="de-DE" sz="2000"/>
              <a:t>Call Chain</a:t>
            </a:r>
            <a:endParaRPr lang="en-US" sz="200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Rectangle 2"/>
          <p:cNvSpPr>
            <a:spLocks noGrp="1" noChangeArrowheads="1"/>
          </p:cNvSpPr>
          <p:nvPr>
            <p:ph type="title"/>
          </p:nvPr>
        </p:nvSpPr>
        <p:spPr/>
        <p:txBody>
          <a:bodyPr/>
          <a:lstStyle/>
          <a:p>
            <a:r>
              <a:rPr lang="en-US"/>
              <a:t>Security</a:t>
            </a:r>
            <a:br>
              <a:rPr lang="en-US"/>
            </a:br>
            <a:r>
              <a:rPr lang="en-US" sz="3200"/>
              <a:t>Code Access Security</a:t>
            </a:r>
          </a:p>
        </p:txBody>
      </p:sp>
      <p:sp>
        <p:nvSpPr>
          <p:cNvPr id="1695747" name="Rectangle 3"/>
          <p:cNvSpPr>
            <a:spLocks noGrp="1" noChangeArrowheads="1"/>
          </p:cNvSpPr>
          <p:nvPr>
            <p:ph type="body" idx="1"/>
          </p:nvPr>
        </p:nvSpPr>
        <p:spPr/>
        <p:txBody>
          <a:bodyPr/>
          <a:lstStyle/>
          <a:p>
            <a:r>
              <a:rPr lang="en-US"/>
              <a:t>Can override security checks</a:t>
            </a:r>
          </a:p>
          <a:p>
            <a:pPr lvl="1"/>
            <a:r>
              <a:rPr lang="en-US">
                <a:latin typeface="Lucida Console" pitchFamily="49" charset="0"/>
              </a:rPr>
              <a:t>Assert()</a:t>
            </a:r>
            <a:r>
              <a:rPr lang="en-US"/>
              <a:t> lets you and the code you call perform actions that you have permission to do, but your callers may not.</a:t>
            </a:r>
          </a:p>
          <a:p>
            <a:pPr lvl="1"/>
            <a:r>
              <a:rPr lang="en-US">
                <a:latin typeface="Lucida Console" pitchFamily="49" charset="0"/>
              </a:rPr>
              <a:t>Deny()</a:t>
            </a:r>
            <a:r>
              <a:rPr lang="en-US"/>
              <a:t> lets you prevent downstream code from performing certain actions</a:t>
            </a:r>
          </a:p>
          <a:p>
            <a:pPr lvl="1"/>
            <a:r>
              <a:rPr lang="en-US">
                <a:latin typeface="Lucida Console" pitchFamily="49" charset="0"/>
              </a:rPr>
              <a:t>PermitOnly()</a:t>
            </a:r>
            <a:r>
              <a:rPr lang="en-US"/>
              <a:t> is like </a:t>
            </a:r>
            <a:r>
              <a:rPr lang="en-US">
                <a:latin typeface="Lucida Console" pitchFamily="49" charset="0"/>
              </a:rPr>
              <a:t>Deny()</a:t>
            </a:r>
            <a:r>
              <a:rPr lang="en-US"/>
              <a:t>, but you specify the only permissions the downstream code will have.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title"/>
          </p:nvPr>
        </p:nvSpPr>
        <p:spPr/>
        <p:txBody>
          <a:bodyPr/>
          <a:lstStyle/>
          <a:p>
            <a:r>
              <a:rPr lang="en-US"/>
              <a:t>Security</a:t>
            </a:r>
            <a:br>
              <a:rPr lang="en-US"/>
            </a:br>
            <a:r>
              <a:rPr lang="en-US" sz="3200"/>
              <a:t>Permissions</a:t>
            </a:r>
          </a:p>
        </p:txBody>
      </p:sp>
      <p:sp>
        <p:nvSpPr>
          <p:cNvPr id="1697795" name="Rectangle 3"/>
          <p:cNvSpPr>
            <a:spLocks noGrp="1" noChangeArrowheads="1"/>
          </p:cNvSpPr>
          <p:nvPr>
            <p:ph type="body" idx="1"/>
          </p:nvPr>
        </p:nvSpPr>
        <p:spPr/>
        <p:txBody>
          <a:bodyPr/>
          <a:lstStyle/>
          <a:p>
            <a:pPr>
              <a:lnSpc>
                <a:spcPct val="90000"/>
              </a:lnSpc>
            </a:pPr>
            <a:r>
              <a:rPr lang="de-DE"/>
              <a:t>Permission and permission set</a:t>
            </a:r>
          </a:p>
          <a:p>
            <a:pPr lvl="1">
              <a:lnSpc>
                <a:spcPct val="90000"/>
              </a:lnSpc>
            </a:pPr>
            <a:r>
              <a:rPr lang="de-DE"/>
              <a:t>XML representation of permissions</a:t>
            </a:r>
          </a:p>
          <a:p>
            <a:pPr>
              <a:lnSpc>
                <a:spcPct val="90000"/>
              </a:lnSpc>
            </a:pPr>
            <a:r>
              <a:rPr lang="de-DE"/>
              <a:t>Code access permissions</a:t>
            </a:r>
          </a:p>
          <a:p>
            <a:pPr lvl="1">
              <a:lnSpc>
                <a:spcPct val="90000"/>
              </a:lnSpc>
            </a:pPr>
            <a:r>
              <a:rPr lang="de-DE"/>
              <a:t>Protect resources and operations</a:t>
            </a:r>
          </a:p>
          <a:p>
            <a:pPr>
              <a:lnSpc>
                <a:spcPct val="90000"/>
              </a:lnSpc>
            </a:pPr>
            <a:r>
              <a:rPr lang="de-DE"/>
              <a:t>Identity permissions</a:t>
            </a:r>
          </a:p>
          <a:p>
            <a:pPr lvl="1">
              <a:lnSpc>
                <a:spcPct val="90000"/>
              </a:lnSpc>
            </a:pPr>
            <a:r>
              <a:rPr lang="de-DE"/>
              <a:t>Characteristics of an assembly‘s identity</a:t>
            </a:r>
          </a:p>
          <a:p>
            <a:pPr>
              <a:lnSpc>
                <a:spcPct val="90000"/>
              </a:lnSpc>
            </a:pPr>
            <a:r>
              <a:rPr lang="de-DE"/>
              <a:t>Role-based permissions</a:t>
            </a:r>
          </a:p>
          <a:p>
            <a:pPr lvl="1">
              <a:lnSpc>
                <a:spcPct val="90000"/>
              </a:lnSpc>
            </a:pPr>
            <a:r>
              <a:rPr lang="de-DE"/>
              <a:t>Discover a user‘s role or identity</a:t>
            </a:r>
          </a:p>
          <a:p>
            <a:pPr>
              <a:lnSpc>
                <a:spcPct val="90000"/>
              </a:lnSpc>
            </a:pPr>
            <a:r>
              <a:rPr lang="de-DE"/>
              <a:t>Custom permissions</a:t>
            </a:r>
          </a:p>
          <a:p>
            <a:pPr lvl="1">
              <a:lnSpc>
                <a:spcPct val="90000"/>
              </a:lnSpc>
            </a:pPr>
            <a:r>
              <a:rPr lang="de-DE"/>
              <a:t>Design and implement your own classes</a:t>
            </a:r>
            <a:endParaRPr 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Rectangle 2"/>
          <p:cNvSpPr>
            <a:spLocks noGrp="1" noChangeArrowheads="1"/>
          </p:cNvSpPr>
          <p:nvPr>
            <p:ph type="title"/>
          </p:nvPr>
        </p:nvSpPr>
        <p:spPr/>
        <p:txBody>
          <a:bodyPr/>
          <a:lstStyle/>
          <a:p>
            <a:r>
              <a:rPr lang="en-US"/>
              <a:t>Security</a:t>
            </a:r>
            <a:br>
              <a:rPr lang="en-US"/>
            </a:br>
            <a:r>
              <a:rPr lang="en-US" sz="3200"/>
              <a:t>Policy</a:t>
            </a:r>
          </a:p>
        </p:txBody>
      </p:sp>
      <p:sp>
        <p:nvSpPr>
          <p:cNvPr id="1698819" name="Rectangle 3"/>
          <p:cNvSpPr>
            <a:spLocks noGrp="1" noChangeArrowheads="1"/>
          </p:cNvSpPr>
          <p:nvPr>
            <p:ph type="body" idx="1"/>
          </p:nvPr>
        </p:nvSpPr>
        <p:spPr/>
        <p:txBody>
          <a:bodyPr/>
          <a:lstStyle/>
          <a:p>
            <a:r>
              <a:rPr lang="en-US"/>
              <a:t>Process of determining permissions to grant </a:t>
            </a:r>
            <a:br>
              <a:rPr lang="en-US"/>
            </a:br>
            <a:r>
              <a:rPr lang="en-US"/>
              <a:t>to code</a:t>
            </a:r>
          </a:p>
          <a:p>
            <a:pPr lvl="1"/>
            <a:r>
              <a:rPr lang="en-US"/>
              <a:t>Permissions granted to code, not user</a:t>
            </a:r>
          </a:p>
          <a:p>
            <a:pPr lvl="1"/>
            <a:r>
              <a:rPr lang="en-US"/>
              <a:t>Grants are on a per-assembly basis</a:t>
            </a:r>
          </a:p>
          <a:p>
            <a:r>
              <a:rPr lang="en-US"/>
              <a:t>Multiple levels of policy</a:t>
            </a:r>
          </a:p>
          <a:p>
            <a:pPr lvl="1"/>
            <a:r>
              <a:rPr lang="en-US"/>
              <a:t>Machine-wide, user-specific by default</a:t>
            </a:r>
          </a:p>
          <a:p>
            <a:pPr lvl="1"/>
            <a:r>
              <a:rPr lang="en-US"/>
              <a:t>Further restrictions allowed on a per application-domain basis</a:t>
            </a:r>
          </a:p>
          <a:p>
            <a:endParaRPr lang="en-US"/>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Rectangle 2"/>
          <p:cNvSpPr>
            <a:spLocks noGrp="1" noChangeArrowheads="1"/>
          </p:cNvSpPr>
          <p:nvPr>
            <p:ph type="title"/>
          </p:nvPr>
        </p:nvSpPr>
        <p:spPr>
          <a:ln/>
        </p:spPr>
        <p:txBody>
          <a:bodyPr/>
          <a:lstStyle/>
          <a:p>
            <a:r>
              <a:rPr lang="en-US"/>
              <a:t>Security</a:t>
            </a:r>
            <a:br>
              <a:rPr lang="en-US"/>
            </a:br>
            <a:r>
              <a:rPr lang="en-US" sz="3200"/>
              <a:t>Policy</a:t>
            </a:r>
          </a:p>
        </p:txBody>
      </p:sp>
      <p:sp>
        <p:nvSpPr>
          <p:cNvPr id="1699843" name="Rectangle 3"/>
          <p:cNvSpPr>
            <a:spLocks noGrp="1" noChangeArrowheads="1"/>
          </p:cNvSpPr>
          <p:nvPr>
            <p:ph type="body" idx="1"/>
          </p:nvPr>
        </p:nvSpPr>
        <p:spPr>
          <a:ln/>
        </p:spPr>
        <p:txBody>
          <a:bodyPr/>
          <a:lstStyle/>
          <a:p>
            <a:r>
              <a:rPr lang="en-US" sz="2400"/>
              <a:t>Each policy level is a collection of code groups</a:t>
            </a:r>
          </a:p>
          <a:p>
            <a:pPr lvl="1"/>
            <a:r>
              <a:rPr lang="en-US" sz="2000"/>
              <a:t>Code has identity in the runtime, just like users have </a:t>
            </a:r>
            <a:br>
              <a:rPr lang="en-US" sz="2000"/>
            </a:br>
            <a:r>
              <a:rPr lang="en-US" sz="2000"/>
              <a:t>identity in OS</a:t>
            </a:r>
            <a:endParaRPr lang="en-US" sz="2000" baseline="30000"/>
          </a:p>
          <a:p>
            <a:pPr lvl="1"/>
            <a:r>
              <a:rPr lang="en-US" sz="2000"/>
              <a:t>Permissions are associated with each code group</a:t>
            </a:r>
          </a:p>
          <a:p>
            <a:r>
              <a:rPr lang="en-US" sz="2400"/>
              <a:t>Evidence determines group membership</a:t>
            </a:r>
          </a:p>
          <a:p>
            <a:pPr lvl="1"/>
            <a:r>
              <a:rPr lang="en-US" sz="2000"/>
              <a:t>In the group, get granted the related permissions </a:t>
            </a:r>
          </a:p>
          <a:p>
            <a:endParaRPr lang="en-US" sz="2400"/>
          </a:p>
        </p:txBody>
      </p:sp>
      <p:grpSp>
        <p:nvGrpSpPr>
          <p:cNvPr id="2" name="Group 4"/>
          <p:cNvGrpSpPr>
            <a:grpSpLocks/>
          </p:cNvGrpSpPr>
          <p:nvPr/>
        </p:nvGrpSpPr>
        <p:grpSpPr bwMode="auto">
          <a:xfrm>
            <a:off x="609600" y="4267200"/>
            <a:ext cx="7924800" cy="2133600"/>
            <a:chOff x="144" y="2496"/>
            <a:chExt cx="5472" cy="1680"/>
          </a:xfrm>
        </p:grpSpPr>
        <p:sp>
          <p:nvSpPr>
            <p:cNvPr id="1699845" name="AutoShape 5"/>
            <p:cNvSpPr>
              <a:spLocks noChangeArrowheads="1"/>
            </p:cNvSpPr>
            <p:nvPr/>
          </p:nvSpPr>
          <p:spPr bwMode="auto">
            <a:xfrm>
              <a:off x="2400" y="2496"/>
              <a:ext cx="1152" cy="336"/>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All Code</a:t>
              </a:r>
            </a:p>
          </p:txBody>
        </p:sp>
        <p:sp>
          <p:nvSpPr>
            <p:cNvPr id="1699846" name="AutoShape 6"/>
            <p:cNvSpPr>
              <a:spLocks noChangeArrowheads="1"/>
            </p:cNvSpPr>
            <p:nvPr/>
          </p:nvSpPr>
          <p:spPr bwMode="auto">
            <a:xfrm>
              <a:off x="624" y="3072"/>
              <a:ext cx="1104"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Publisher:</a:t>
              </a:r>
            </a:p>
            <a:p>
              <a:r>
                <a:rPr lang="en-US" sz="1600"/>
                <a:t>Microsoft</a:t>
              </a:r>
            </a:p>
          </p:txBody>
        </p:sp>
        <p:sp>
          <p:nvSpPr>
            <p:cNvPr id="1699847" name="AutoShape 7"/>
            <p:cNvSpPr>
              <a:spLocks noChangeArrowheads="1"/>
            </p:cNvSpPr>
            <p:nvPr/>
          </p:nvSpPr>
          <p:spPr bwMode="auto">
            <a:xfrm>
              <a:off x="1968" y="3072"/>
              <a:ext cx="864"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Zone:</a:t>
              </a:r>
            </a:p>
            <a:p>
              <a:r>
                <a:rPr lang="en-US" sz="1600"/>
                <a:t>Internet</a:t>
              </a:r>
            </a:p>
          </p:txBody>
        </p:sp>
        <p:sp>
          <p:nvSpPr>
            <p:cNvPr id="1699848" name="AutoShape 8"/>
            <p:cNvSpPr>
              <a:spLocks noChangeArrowheads="1"/>
            </p:cNvSpPr>
            <p:nvPr/>
          </p:nvSpPr>
          <p:spPr bwMode="auto">
            <a:xfrm>
              <a:off x="3072" y="3072"/>
              <a:ext cx="1200"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Zone:</a:t>
              </a:r>
            </a:p>
            <a:p>
              <a:r>
                <a:rPr lang="en-US" sz="1600"/>
                <a:t>Local Intranet</a:t>
              </a:r>
            </a:p>
          </p:txBody>
        </p:sp>
        <p:sp>
          <p:nvSpPr>
            <p:cNvPr id="1699849" name="AutoShape 9"/>
            <p:cNvSpPr>
              <a:spLocks noChangeArrowheads="1"/>
            </p:cNvSpPr>
            <p:nvPr/>
          </p:nvSpPr>
          <p:spPr bwMode="auto">
            <a:xfrm>
              <a:off x="4560" y="3072"/>
              <a:ext cx="960"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Site:</a:t>
              </a:r>
            </a:p>
            <a:p>
              <a:r>
                <a:rPr lang="en-US" sz="1600"/>
                <a:t>XYZ.COM</a:t>
              </a:r>
            </a:p>
          </p:txBody>
        </p:sp>
        <p:sp>
          <p:nvSpPr>
            <p:cNvPr id="1699850" name="AutoShape 10"/>
            <p:cNvSpPr>
              <a:spLocks noChangeArrowheads="1"/>
            </p:cNvSpPr>
            <p:nvPr/>
          </p:nvSpPr>
          <p:spPr bwMode="auto">
            <a:xfrm>
              <a:off x="144" y="3696"/>
              <a:ext cx="960"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Name:</a:t>
              </a:r>
            </a:p>
            <a:p>
              <a:r>
                <a:rPr lang="en-US" sz="1600"/>
                <a:t>MS.Office</a:t>
              </a:r>
            </a:p>
          </p:txBody>
        </p:sp>
        <p:sp>
          <p:nvSpPr>
            <p:cNvPr id="1699851" name="AutoShape 11"/>
            <p:cNvSpPr>
              <a:spLocks noChangeArrowheads="1"/>
            </p:cNvSpPr>
            <p:nvPr/>
          </p:nvSpPr>
          <p:spPr bwMode="auto">
            <a:xfrm>
              <a:off x="1248" y="3696"/>
              <a:ext cx="1008"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Name:</a:t>
              </a:r>
            </a:p>
            <a:p>
              <a:r>
                <a:rPr lang="en-US" sz="1600"/>
                <a:t>MS.Money</a:t>
              </a:r>
            </a:p>
          </p:txBody>
        </p:sp>
        <p:sp>
          <p:nvSpPr>
            <p:cNvPr id="1699852" name="AutoShape 12"/>
            <p:cNvSpPr>
              <a:spLocks noChangeArrowheads="1"/>
            </p:cNvSpPr>
            <p:nvPr/>
          </p:nvSpPr>
          <p:spPr bwMode="auto">
            <a:xfrm>
              <a:off x="3984" y="3696"/>
              <a:ext cx="1008"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Site:</a:t>
              </a:r>
            </a:p>
            <a:p>
              <a:r>
                <a:rPr lang="en-US" sz="1600"/>
                <a:t>localweb</a:t>
              </a:r>
            </a:p>
          </p:txBody>
        </p:sp>
        <p:sp>
          <p:nvSpPr>
            <p:cNvPr id="1699853" name="Line 13"/>
            <p:cNvSpPr>
              <a:spLocks noChangeShapeType="1"/>
            </p:cNvSpPr>
            <p:nvPr/>
          </p:nvSpPr>
          <p:spPr bwMode="auto">
            <a:xfrm>
              <a:off x="912" y="3456"/>
              <a:ext cx="0" cy="240"/>
            </a:xfrm>
            <a:prstGeom prst="line">
              <a:avLst/>
            </a:prstGeom>
            <a:noFill/>
            <a:ln w="12700">
              <a:solidFill>
                <a:schemeClr val="tx1"/>
              </a:solidFill>
              <a:round/>
              <a:headEnd type="none" w="sm" len="sm"/>
              <a:tailEnd type="none" w="sm" len="sm"/>
            </a:ln>
            <a:effectLst/>
          </p:spPr>
          <p:txBody>
            <a:bodyPr/>
            <a:lstStyle/>
            <a:p>
              <a:endParaRPr lang="ru-RU"/>
            </a:p>
          </p:txBody>
        </p:sp>
        <p:sp>
          <p:nvSpPr>
            <p:cNvPr id="1699854" name="Line 14"/>
            <p:cNvSpPr>
              <a:spLocks noChangeShapeType="1"/>
            </p:cNvSpPr>
            <p:nvPr/>
          </p:nvSpPr>
          <p:spPr bwMode="auto">
            <a:xfrm>
              <a:off x="1536" y="3456"/>
              <a:ext cx="0" cy="240"/>
            </a:xfrm>
            <a:prstGeom prst="line">
              <a:avLst/>
            </a:prstGeom>
            <a:noFill/>
            <a:ln w="12700">
              <a:solidFill>
                <a:schemeClr val="tx1"/>
              </a:solidFill>
              <a:round/>
              <a:headEnd type="none" w="sm" len="sm"/>
              <a:tailEnd type="none" w="sm" len="sm"/>
            </a:ln>
            <a:effectLst/>
          </p:spPr>
          <p:txBody>
            <a:bodyPr/>
            <a:lstStyle/>
            <a:p>
              <a:endParaRPr lang="ru-RU"/>
            </a:p>
          </p:txBody>
        </p:sp>
        <p:sp>
          <p:nvSpPr>
            <p:cNvPr id="1699855" name="Line 15"/>
            <p:cNvSpPr>
              <a:spLocks noChangeShapeType="1"/>
            </p:cNvSpPr>
            <p:nvPr/>
          </p:nvSpPr>
          <p:spPr bwMode="auto">
            <a:xfrm>
              <a:off x="3408" y="3456"/>
              <a:ext cx="0" cy="240"/>
            </a:xfrm>
            <a:prstGeom prst="line">
              <a:avLst/>
            </a:prstGeom>
            <a:noFill/>
            <a:ln w="12700">
              <a:solidFill>
                <a:schemeClr val="tx1"/>
              </a:solidFill>
              <a:round/>
              <a:headEnd type="none" w="sm" len="sm"/>
              <a:tailEnd type="none" w="sm" len="sm"/>
            </a:ln>
            <a:effectLst/>
          </p:spPr>
          <p:txBody>
            <a:bodyPr/>
            <a:lstStyle/>
            <a:p>
              <a:endParaRPr lang="ru-RU"/>
            </a:p>
          </p:txBody>
        </p:sp>
        <p:sp>
          <p:nvSpPr>
            <p:cNvPr id="1699856" name="Line 16"/>
            <p:cNvSpPr>
              <a:spLocks noChangeShapeType="1"/>
            </p:cNvSpPr>
            <p:nvPr/>
          </p:nvSpPr>
          <p:spPr bwMode="auto">
            <a:xfrm>
              <a:off x="4128" y="3456"/>
              <a:ext cx="0" cy="240"/>
            </a:xfrm>
            <a:prstGeom prst="line">
              <a:avLst/>
            </a:prstGeom>
            <a:noFill/>
            <a:ln w="12700">
              <a:solidFill>
                <a:schemeClr val="tx1"/>
              </a:solidFill>
              <a:round/>
              <a:headEnd type="none" w="sm" len="sm"/>
              <a:tailEnd type="none" w="sm" len="sm"/>
            </a:ln>
            <a:effectLst/>
          </p:spPr>
          <p:txBody>
            <a:bodyPr/>
            <a:lstStyle/>
            <a:p>
              <a:endParaRPr lang="ru-RU"/>
            </a:p>
          </p:txBody>
        </p:sp>
        <p:sp>
          <p:nvSpPr>
            <p:cNvPr id="1699857" name="Line 17"/>
            <p:cNvSpPr>
              <a:spLocks noChangeShapeType="1"/>
            </p:cNvSpPr>
            <p:nvPr/>
          </p:nvSpPr>
          <p:spPr bwMode="auto">
            <a:xfrm>
              <a:off x="1200" y="2976"/>
              <a:ext cx="3888" cy="0"/>
            </a:xfrm>
            <a:prstGeom prst="line">
              <a:avLst/>
            </a:prstGeom>
            <a:noFill/>
            <a:ln w="12700">
              <a:solidFill>
                <a:schemeClr val="tx1"/>
              </a:solidFill>
              <a:round/>
              <a:headEnd type="none" w="sm" len="sm"/>
              <a:tailEnd type="none" w="sm" len="sm"/>
            </a:ln>
            <a:effectLst/>
          </p:spPr>
          <p:txBody>
            <a:bodyPr/>
            <a:lstStyle/>
            <a:p>
              <a:endParaRPr lang="ru-RU"/>
            </a:p>
          </p:txBody>
        </p:sp>
        <p:sp>
          <p:nvSpPr>
            <p:cNvPr id="1699858" name="Line 18"/>
            <p:cNvSpPr>
              <a:spLocks noChangeShapeType="1"/>
            </p:cNvSpPr>
            <p:nvPr/>
          </p:nvSpPr>
          <p:spPr bwMode="auto">
            <a:xfrm>
              <a:off x="1200" y="2976"/>
              <a:ext cx="0" cy="96"/>
            </a:xfrm>
            <a:prstGeom prst="line">
              <a:avLst/>
            </a:prstGeom>
            <a:noFill/>
            <a:ln w="12700">
              <a:solidFill>
                <a:schemeClr val="tx1"/>
              </a:solidFill>
              <a:round/>
              <a:headEnd type="none" w="sm" len="sm"/>
              <a:tailEnd type="none" w="sm" len="sm"/>
            </a:ln>
            <a:effectLst/>
          </p:spPr>
          <p:txBody>
            <a:bodyPr/>
            <a:lstStyle/>
            <a:p>
              <a:endParaRPr lang="ru-RU"/>
            </a:p>
          </p:txBody>
        </p:sp>
        <p:sp>
          <p:nvSpPr>
            <p:cNvPr id="1699859" name="Line 19"/>
            <p:cNvSpPr>
              <a:spLocks noChangeShapeType="1"/>
            </p:cNvSpPr>
            <p:nvPr/>
          </p:nvSpPr>
          <p:spPr bwMode="auto">
            <a:xfrm>
              <a:off x="2400" y="2976"/>
              <a:ext cx="0" cy="96"/>
            </a:xfrm>
            <a:prstGeom prst="line">
              <a:avLst/>
            </a:prstGeom>
            <a:noFill/>
            <a:ln w="12700">
              <a:solidFill>
                <a:schemeClr val="tx1"/>
              </a:solidFill>
              <a:round/>
              <a:headEnd type="none" w="sm" len="sm"/>
              <a:tailEnd type="none" w="sm" len="sm"/>
            </a:ln>
            <a:effectLst/>
          </p:spPr>
          <p:txBody>
            <a:bodyPr/>
            <a:lstStyle/>
            <a:p>
              <a:endParaRPr lang="ru-RU"/>
            </a:p>
          </p:txBody>
        </p:sp>
        <p:sp>
          <p:nvSpPr>
            <p:cNvPr id="1699860" name="Line 20"/>
            <p:cNvSpPr>
              <a:spLocks noChangeShapeType="1"/>
            </p:cNvSpPr>
            <p:nvPr/>
          </p:nvSpPr>
          <p:spPr bwMode="auto">
            <a:xfrm>
              <a:off x="3648" y="2976"/>
              <a:ext cx="0" cy="96"/>
            </a:xfrm>
            <a:prstGeom prst="line">
              <a:avLst/>
            </a:prstGeom>
            <a:noFill/>
            <a:ln w="12700">
              <a:solidFill>
                <a:schemeClr val="tx1"/>
              </a:solidFill>
              <a:round/>
              <a:headEnd type="none" w="sm" len="sm"/>
              <a:tailEnd type="none" w="sm" len="sm"/>
            </a:ln>
            <a:effectLst/>
          </p:spPr>
          <p:txBody>
            <a:bodyPr/>
            <a:lstStyle/>
            <a:p>
              <a:endParaRPr lang="ru-RU"/>
            </a:p>
          </p:txBody>
        </p:sp>
        <p:sp>
          <p:nvSpPr>
            <p:cNvPr id="1699861" name="Line 21"/>
            <p:cNvSpPr>
              <a:spLocks noChangeShapeType="1"/>
            </p:cNvSpPr>
            <p:nvPr/>
          </p:nvSpPr>
          <p:spPr bwMode="auto">
            <a:xfrm>
              <a:off x="5088" y="2976"/>
              <a:ext cx="0" cy="96"/>
            </a:xfrm>
            <a:prstGeom prst="line">
              <a:avLst/>
            </a:prstGeom>
            <a:noFill/>
            <a:ln w="12700">
              <a:solidFill>
                <a:schemeClr val="tx1"/>
              </a:solidFill>
              <a:round/>
              <a:headEnd type="none" w="sm" len="sm"/>
              <a:tailEnd type="none" w="sm" len="sm"/>
            </a:ln>
            <a:effectLst/>
          </p:spPr>
          <p:txBody>
            <a:bodyPr/>
            <a:lstStyle/>
            <a:p>
              <a:endParaRPr lang="ru-RU"/>
            </a:p>
          </p:txBody>
        </p:sp>
        <p:sp>
          <p:nvSpPr>
            <p:cNvPr id="1699862" name="Line 22"/>
            <p:cNvSpPr>
              <a:spLocks noChangeShapeType="1"/>
            </p:cNvSpPr>
            <p:nvPr/>
          </p:nvSpPr>
          <p:spPr bwMode="auto">
            <a:xfrm>
              <a:off x="2976" y="2832"/>
              <a:ext cx="0" cy="144"/>
            </a:xfrm>
            <a:prstGeom prst="line">
              <a:avLst/>
            </a:prstGeom>
            <a:noFill/>
            <a:ln w="12700">
              <a:solidFill>
                <a:schemeClr val="tx1"/>
              </a:solidFill>
              <a:round/>
              <a:headEnd type="none" w="sm" len="sm"/>
              <a:tailEnd type="none" w="sm" len="sm"/>
            </a:ln>
            <a:effectLst/>
          </p:spPr>
          <p:txBody>
            <a:bodyPr/>
            <a:lstStyle/>
            <a:p>
              <a:endParaRPr lang="ru-RU"/>
            </a:p>
          </p:txBody>
        </p:sp>
        <p:sp>
          <p:nvSpPr>
            <p:cNvPr id="1699863" name="AutoShape 23"/>
            <p:cNvSpPr>
              <a:spLocks noChangeArrowheads="1"/>
            </p:cNvSpPr>
            <p:nvPr/>
          </p:nvSpPr>
          <p:spPr bwMode="auto">
            <a:xfrm>
              <a:off x="3456" y="2736"/>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64" name="AutoShape 24"/>
            <p:cNvSpPr>
              <a:spLocks noChangeArrowheads="1"/>
            </p:cNvSpPr>
            <p:nvPr/>
          </p:nvSpPr>
          <p:spPr bwMode="auto">
            <a:xfrm>
              <a:off x="4176" y="3360"/>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65" name="AutoShape 25"/>
            <p:cNvSpPr>
              <a:spLocks noChangeArrowheads="1"/>
            </p:cNvSpPr>
            <p:nvPr/>
          </p:nvSpPr>
          <p:spPr bwMode="auto">
            <a:xfrm>
              <a:off x="2640" y="3696"/>
              <a:ext cx="1152" cy="384"/>
            </a:xfrm>
            <a:prstGeom prst="roundRect">
              <a:avLst>
                <a:gd name="adj" fmla="val 16667"/>
              </a:avLst>
            </a:prstGeom>
            <a:solidFill>
              <a:schemeClr val="accent1"/>
            </a:solidFill>
            <a:ln w="12700">
              <a:solidFill>
                <a:schemeClr val="tx1"/>
              </a:solidFill>
              <a:round/>
              <a:headEnd type="none" w="sm" len="sm"/>
              <a:tailEnd type="none" w="sm" len="sm"/>
            </a:ln>
            <a:effectLst/>
          </p:spPr>
          <p:txBody>
            <a:bodyPr wrap="none" anchor="ctr"/>
            <a:lstStyle/>
            <a:p>
              <a:r>
                <a:rPr lang="en-US" sz="1600"/>
                <a:t>Publisher:</a:t>
              </a:r>
            </a:p>
            <a:p>
              <a:r>
                <a:rPr lang="en-US" sz="1600"/>
                <a:t>Corp. Admin</a:t>
              </a:r>
            </a:p>
          </p:txBody>
        </p:sp>
        <p:sp>
          <p:nvSpPr>
            <p:cNvPr id="1699866" name="AutoShape 26"/>
            <p:cNvSpPr>
              <a:spLocks noChangeArrowheads="1"/>
            </p:cNvSpPr>
            <p:nvPr/>
          </p:nvSpPr>
          <p:spPr bwMode="auto">
            <a:xfrm>
              <a:off x="3696" y="3984"/>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67" name="AutoShape 27"/>
            <p:cNvSpPr>
              <a:spLocks noChangeArrowheads="1"/>
            </p:cNvSpPr>
            <p:nvPr/>
          </p:nvSpPr>
          <p:spPr bwMode="auto">
            <a:xfrm>
              <a:off x="4896" y="3984"/>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68" name="AutoShape 28"/>
            <p:cNvSpPr>
              <a:spLocks noChangeArrowheads="1"/>
            </p:cNvSpPr>
            <p:nvPr/>
          </p:nvSpPr>
          <p:spPr bwMode="auto">
            <a:xfrm>
              <a:off x="2160" y="3984"/>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69" name="AutoShape 29"/>
            <p:cNvSpPr>
              <a:spLocks noChangeArrowheads="1"/>
            </p:cNvSpPr>
            <p:nvPr/>
          </p:nvSpPr>
          <p:spPr bwMode="auto">
            <a:xfrm>
              <a:off x="5424" y="3360"/>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70" name="AutoShape 30"/>
            <p:cNvSpPr>
              <a:spLocks noChangeArrowheads="1"/>
            </p:cNvSpPr>
            <p:nvPr/>
          </p:nvSpPr>
          <p:spPr bwMode="auto">
            <a:xfrm>
              <a:off x="2736" y="3360"/>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71" name="AutoShape 31"/>
            <p:cNvSpPr>
              <a:spLocks noChangeArrowheads="1"/>
            </p:cNvSpPr>
            <p:nvPr/>
          </p:nvSpPr>
          <p:spPr bwMode="auto">
            <a:xfrm>
              <a:off x="1632" y="3360"/>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sp>
          <p:nvSpPr>
            <p:cNvPr id="1699872" name="AutoShape 32"/>
            <p:cNvSpPr>
              <a:spLocks noChangeArrowheads="1"/>
            </p:cNvSpPr>
            <p:nvPr/>
          </p:nvSpPr>
          <p:spPr bwMode="auto">
            <a:xfrm>
              <a:off x="1008" y="3984"/>
              <a:ext cx="192" cy="192"/>
            </a:xfrm>
            <a:prstGeom prst="flowChartMagneticDisk">
              <a:avLst/>
            </a:prstGeom>
            <a:solidFill>
              <a:schemeClr val="accent1"/>
            </a:solidFill>
            <a:ln w="12700">
              <a:solidFill>
                <a:schemeClr val="tx1"/>
              </a:solidFill>
              <a:round/>
              <a:headEnd type="none" w="sm" len="sm"/>
              <a:tailEnd type="none" w="sm" len="sm"/>
            </a:ln>
            <a:effectLst/>
          </p:spPr>
          <p:txBody>
            <a:bodyPr wrap="none" anchor="ctr"/>
            <a:lstStyle/>
            <a:p>
              <a:r>
                <a:rPr lang="en-US" sz="1000">
                  <a:solidFill>
                    <a:schemeClr val="hlink"/>
                  </a:solidFill>
                </a:rPr>
                <a:t>P</a:t>
              </a: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5122" name="Picture 2"/>
          <p:cNvPicPr>
            <a:picLocks noChangeAspect="1" noChangeArrowheads="1"/>
          </p:cNvPicPr>
          <p:nvPr/>
        </p:nvPicPr>
        <p:blipFill>
          <a:blip r:embed="rId3" cstate="print"/>
          <a:srcRect r="3310" b="847"/>
          <a:stretch>
            <a:fillRect/>
          </a:stretch>
        </p:blipFill>
        <p:spPr bwMode="auto">
          <a:xfrm>
            <a:off x="1" y="763551"/>
            <a:ext cx="9144000" cy="5225950"/>
          </a:xfrm>
          <a:prstGeom prst="rect">
            <a:avLst/>
          </a:prstGeom>
          <a:noFill/>
          <a:ln w="9525">
            <a:noFill/>
            <a:miter lim="800000"/>
            <a:headEnd/>
            <a:tailEnd/>
          </a:ln>
          <a:effectLst/>
        </p:spPr>
      </p:pic>
      <p:sp>
        <p:nvSpPr>
          <p:cNvPr id="4" name="Заголовок 1"/>
          <p:cNvSpPr txBox="1">
            <a:spLocks/>
          </p:cNvSpPr>
          <p:nvPr/>
        </p:nvSpPr>
        <p:spPr>
          <a:xfrm>
            <a:off x="2235169" y="146052"/>
            <a:ext cx="6535827" cy="654012"/>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title"/>
          </p:nvPr>
        </p:nvSpPr>
        <p:spPr/>
        <p:txBody>
          <a:bodyPr/>
          <a:lstStyle/>
          <a:p>
            <a:r>
              <a:rPr lang="en-US"/>
              <a:t>Security</a:t>
            </a:r>
            <a:br>
              <a:rPr lang="en-US"/>
            </a:br>
            <a:r>
              <a:rPr lang="en-US" sz="3200"/>
              <a:t>Policy</a:t>
            </a:r>
          </a:p>
        </p:txBody>
      </p:sp>
      <p:sp>
        <p:nvSpPr>
          <p:cNvPr id="1700867" name="Rectangle 3"/>
          <p:cNvSpPr>
            <a:spLocks noGrp="1" noChangeArrowheads="1"/>
          </p:cNvSpPr>
          <p:nvPr>
            <p:ph type="body" idx="1"/>
          </p:nvPr>
        </p:nvSpPr>
        <p:spPr/>
        <p:txBody>
          <a:bodyPr/>
          <a:lstStyle/>
          <a:p>
            <a:r>
              <a:rPr lang="de-DE"/>
              <a:t>Policy levels: machine, user, application domain</a:t>
            </a:r>
            <a:endParaRPr lang="en-US"/>
          </a:p>
          <a:p>
            <a:endParaRPr lang="en-US"/>
          </a:p>
        </p:txBody>
      </p:sp>
      <p:sp>
        <p:nvSpPr>
          <p:cNvPr id="1700869" name="Oval 5"/>
          <p:cNvSpPr>
            <a:spLocks noChangeArrowheads="1"/>
          </p:cNvSpPr>
          <p:nvPr/>
        </p:nvSpPr>
        <p:spPr bwMode="auto">
          <a:xfrm>
            <a:off x="2362200" y="3048000"/>
            <a:ext cx="1752600" cy="1752600"/>
          </a:xfrm>
          <a:prstGeom prst="ellipse">
            <a:avLst/>
          </a:prstGeom>
          <a:solidFill>
            <a:schemeClr val="tx2"/>
          </a:solidFill>
          <a:ln w="12700">
            <a:noFill/>
            <a:round/>
            <a:headEnd/>
            <a:tailEnd/>
          </a:ln>
          <a:effectLst/>
        </p:spPr>
        <p:txBody>
          <a:bodyPr wrap="none" anchor="ctr"/>
          <a:lstStyle/>
          <a:p>
            <a:endParaRPr lang="ru-RU"/>
          </a:p>
        </p:txBody>
      </p:sp>
      <p:sp>
        <p:nvSpPr>
          <p:cNvPr id="1700870" name="Oval 6"/>
          <p:cNvSpPr>
            <a:spLocks noChangeArrowheads="1"/>
          </p:cNvSpPr>
          <p:nvPr/>
        </p:nvSpPr>
        <p:spPr bwMode="auto">
          <a:xfrm>
            <a:off x="3654425" y="3048000"/>
            <a:ext cx="1752600" cy="1752600"/>
          </a:xfrm>
          <a:prstGeom prst="ellipse">
            <a:avLst/>
          </a:prstGeom>
          <a:solidFill>
            <a:schemeClr val="hlink"/>
          </a:solidFill>
          <a:ln w="12700">
            <a:noFill/>
            <a:round/>
            <a:headEnd/>
            <a:tailEnd/>
          </a:ln>
          <a:effectLst/>
        </p:spPr>
        <p:txBody>
          <a:bodyPr wrap="none" anchor="ctr"/>
          <a:lstStyle/>
          <a:p>
            <a:endParaRPr lang="ru-RU"/>
          </a:p>
        </p:txBody>
      </p:sp>
      <p:sp>
        <p:nvSpPr>
          <p:cNvPr id="1700871" name="Oval 7"/>
          <p:cNvSpPr>
            <a:spLocks noChangeArrowheads="1"/>
          </p:cNvSpPr>
          <p:nvPr/>
        </p:nvSpPr>
        <p:spPr bwMode="auto">
          <a:xfrm>
            <a:off x="3200400" y="3962400"/>
            <a:ext cx="1752600" cy="1752600"/>
          </a:xfrm>
          <a:prstGeom prst="ellipse">
            <a:avLst/>
          </a:prstGeom>
          <a:solidFill>
            <a:schemeClr val="bg2"/>
          </a:solidFill>
          <a:ln w="12700">
            <a:noFill/>
            <a:round/>
            <a:headEnd/>
            <a:tailEnd/>
          </a:ln>
          <a:effectLst/>
        </p:spPr>
        <p:txBody>
          <a:bodyPr wrap="none" anchor="ctr"/>
          <a:lstStyle/>
          <a:p>
            <a:endParaRPr lang="ru-RU"/>
          </a:p>
        </p:txBody>
      </p:sp>
      <p:sp>
        <p:nvSpPr>
          <p:cNvPr id="1700872" name="Oval 8"/>
          <p:cNvSpPr>
            <a:spLocks noChangeArrowheads="1"/>
          </p:cNvSpPr>
          <p:nvPr/>
        </p:nvSpPr>
        <p:spPr bwMode="auto">
          <a:xfrm>
            <a:off x="3581400" y="3124200"/>
            <a:ext cx="1752600" cy="1752600"/>
          </a:xfrm>
          <a:prstGeom prst="ellipse">
            <a:avLst/>
          </a:prstGeom>
          <a:solidFill>
            <a:schemeClr val="accent1">
              <a:alpha val="50000"/>
            </a:schemeClr>
          </a:solidFill>
          <a:ln w="12700">
            <a:noFill/>
            <a:round/>
            <a:headEnd/>
            <a:tailEnd/>
          </a:ln>
          <a:effectLst/>
        </p:spPr>
        <p:txBody>
          <a:bodyPr wrap="none" anchor="ctr"/>
          <a:lstStyle/>
          <a:p>
            <a:endParaRPr lang="ru-RU" b="0"/>
          </a:p>
        </p:txBody>
      </p:sp>
      <p:sp>
        <p:nvSpPr>
          <p:cNvPr id="1700873" name="Oval 9"/>
          <p:cNvSpPr>
            <a:spLocks noChangeArrowheads="1"/>
          </p:cNvSpPr>
          <p:nvPr/>
        </p:nvSpPr>
        <p:spPr bwMode="auto">
          <a:xfrm>
            <a:off x="2362200" y="3048000"/>
            <a:ext cx="1752600" cy="1752600"/>
          </a:xfrm>
          <a:prstGeom prst="ellipse">
            <a:avLst/>
          </a:prstGeom>
          <a:solidFill>
            <a:schemeClr val="tx2">
              <a:alpha val="50000"/>
            </a:schemeClr>
          </a:solidFill>
          <a:ln w="12700">
            <a:noFill/>
            <a:round/>
            <a:headEnd/>
            <a:tailEnd/>
          </a:ln>
          <a:effectLst/>
        </p:spPr>
        <p:txBody>
          <a:bodyPr wrap="none" anchor="ctr"/>
          <a:lstStyle/>
          <a:p>
            <a:endParaRPr lang="ru-RU"/>
          </a:p>
        </p:txBody>
      </p:sp>
      <p:sp>
        <p:nvSpPr>
          <p:cNvPr id="1700874" name="Text Box 10"/>
          <p:cNvSpPr txBox="1">
            <a:spLocks noChangeArrowheads="1"/>
          </p:cNvSpPr>
          <p:nvPr/>
        </p:nvSpPr>
        <p:spPr bwMode="auto">
          <a:xfrm>
            <a:off x="4114800" y="3549650"/>
            <a:ext cx="1111250" cy="366713"/>
          </a:xfrm>
          <a:prstGeom prst="rect">
            <a:avLst/>
          </a:prstGeom>
          <a:noFill/>
          <a:ln w="12700">
            <a:noFill/>
            <a:miter lim="800000"/>
            <a:headEnd/>
            <a:tailEnd/>
          </a:ln>
          <a:effectLst/>
        </p:spPr>
        <p:txBody>
          <a:bodyPr wrap="none">
            <a:spAutoFit/>
          </a:bodyPr>
          <a:lstStyle/>
          <a:p>
            <a:r>
              <a:rPr lang="de-DE"/>
              <a:t>machine</a:t>
            </a:r>
            <a:endParaRPr lang="en-US"/>
          </a:p>
        </p:txBody>
      </p:sp>
      <p:sp>
        <p:nvSpPr>
          <p:cNvPr id="1700875" name="Text Box 11"/>
          <p:cNvSpPr txBox="1">
            <a:spLocks noChangeArrowheads="1"/>
          </p:cNvSpPr>
          <p:nvPr/>
        </p:nvSpPr>
        <p:spPr bwMode="auto">
          <a:xfrm>
            <a:off x="2854325" y="3549650"/>
            <a:ext cx="666750" cy="366713"/>
          </a:xfrm>
          <a:prstGeom prst="rect">
            <a:avLst/>
          </a:prstGeom>
          <a:noFill/>
          <a:ln w="12700">
            <a:noFill/>
            <a:miter lim="800000"/>
            <a:headEnd/>
            <a:tailEnd/>
          </a:ln>
          <a:effectLst/>
        </p:spPr>
        <p:txBody>
          <a:bodyPr wrap="none">
            <a:spAutoFit/>
          </a:bodyPr>
          <a:lstStyle/>
          <a:p>
            <a:r>
              <a:rPr lang="de-DE">
                <a:solidFill>
                  <a:schemeClr val="bg1"/>
                </a:solidFill>
              </a:rPr>
              <a:t>user</a:t>
            </a:r>
            <a:endParaRPr lang="en-US">
              <a:solidFill>
                <a:schemeClr val="bg1"/>
              </a:solidFill>
            </a:endParaRPr>
          </a:p>
        </p:txBody>
      </p:sp>
      <p:sp>
        <p:nvSpPr>
          <p:cNvPr id="1700876" name="Text Box 12"/>
          <p:cNvSpPr txBox="1">
            <a:spLocks noChangeArrowheads="1"/>
          </p:cNvSpPr>
          <p:nvPr/>
        </p:nvSpPr>
        <p:spPr bwMode="auto">
          <a:xfrm>
            <a:off x="3349625" y="4973638"/>
            <a:ext cx="1403350" cy="366712"/>
          </a:xfrm>
          <a:prstGeom prst="rect">
            <a:avLst/>
          </a:prstGeom>
          <a:noFill/>
          <a:ln w="12700">
            <a:noFill/>
            <a:miter lim="800000"/>
            <a:headEnd/>
            <a:tailEnd/>
          </a:ln>
          <a:effectLst/>
        </p:spPr>
        <p:txBody>
          <a:bodyPr wrap="none">
            <a:spAutoFit/>
          </a:bodyPr>
          <a:lstStyle/>
          <a:p>
            <a:r>
              <a:rPr lang="de-DE"/>
              <a:t>appdomain</a:t>
            </a:r>
            <a:endParaRPr lang="en-US"/>
          </a:p>
        </p:txBody>
      </p:sp>
      <p:sp>
        <p:nvSpPr>
          <p:cNvPr id="1700877" name="Oval 13"/>
          <p:cNvSpPr>
            <a:spLocks noChangeArrowheads="1"/>
          </p:cNvSpPr>
          <p:nvPr/>
        </p:nvSpPr>
        <p:spPr bwMode="auto">
          <a:xfrm>
            <a:off x="3733800" y="4038600"/>
            <a:ext cx="250825" cy="254000"/>
          </a:xfrm>
          <a:prstGeom prst="ellipse">
            <a:avLst/>
          </a:prstGeom>
          <a:solidFill>
            <a:schemeClr val="folHlink"/>
          </a:solidFill>
          <a:ln w="12700">
            <a:noFill/>
            <a:round/>
            <a:headEnd/>
            <a:tailEnd/>
          </a:ln>
          <a:effectLst/>
        </p:spPr>
        <p:txBody>
          <a:bodyPr wrap="none" anchor="ctr"/>
          <a:lstStyle/>
          <a:p>
            <a:endParaRPr lang="ru-RU"/>
          </a:p>
        </p:txBody>
      </p:sp>
      <p:sp>
        <p:nvSpPr>
          <p:cNvPr id="1700879" name="Text Box 15"/>
          <p:cNvSpPr txBox="1">
            <a:spLocks noChangeArrowheads="1"/>
          </p:cNvSpPr>
          <p:nvPr/>
        </p:nvSpPr>
        <p:spPr bwMode="auto">
          <a:xfrm>
            <a:off x="5334000" y="4702175"/>
            <a:ext cx="1809750" cy="654050"/>
          </a:xfrm>
          <a:prstGeom prst="rect">
            <a:avLst/>
          </a:prstGeom>
          <a:solidFill>
            <a:schemeClr val="folHlink"/>
          </a:solidFill>
          <a:ln w="12700">
            <a:solidFill>
              <a:schemeClr val="tx1"/>
            </a:solidFill>
            <a:miter lim="800000"/>
            <a:headEnd/>
            <a:tailEnd/>
          </a:ln>
          <a:effectLst/>
        </p:spPr>
        <p:txBody>
          <a:bodyPr wrap="none">
            <a:spAutoFit/>
          </a:bodyPr>
          <a:lstStyle/>
          <a:p>
            <a:r>
              <a:rPr lang="en-US"/>
              <a:t>Resulting </a:t>
            </a:r>
          </a:p>
          <a:p>
            <a:r>
              <a:rPr lang="en-US"/>
              <a:t>permission set</a:t>
            </a:r>
          </a:p>
        </p:txBody>
      </p:sp>
      <p:sp>
        <p:nvSpPr>
          <p:cNvPr id="1700880" name="Line 16"/>
          <p:cNvSpPr>
            <a:spLocks noChangeShapeType="1"/>
          </p:cNvSpPr>
          <p:nvPr/>
        </p:nvSpPr>
        <p:spPr bwMode="auto">
          <a:xfrm>
            <a:off x="5334000" y="5029200"/>
            <a:ext cx="0" cy="0"/>
          </a:xfrm>
          <a:prstGeom prst="line">
            <a:avLst/>
          </a:prstGeom>
          <a:noFill/>
          <a:ln w="12700">
            <a:solidFill>
              <a:schemeClr val="tx1"/>
            </a:solidFill>
            <a:round/>
            <a:headEnd/>
            <a:tailEnd/>
          </a:ln>
          <a:effectLst/>
        </p:spPr>
        <p:txBody>
          <a:bodyPr wrap="none" anchor="ctr"/>
          <a:lstStyle/>
          <a:p>
            <a:endParaRPr lang="ru-RU"/>
          </a:p>
        </p:txBody>
      </p:sp>
      <p:sp>
        <p:nvSpPr>
          <p:cNvPr id="1700881" name="Line 17"/>
          <p:cNvSpPr>
            <a:spLocks noChangeShapeType="1"/>
          </p:cNvSpPr>
          <p:nvPr/>
        </p:nvSpPr>
        <p:spPr bwMode="auto">
          <a:xfrm flipH="1" flipV="1">
            <a:off x="4038600" y="4267200"/>
            <a:ext cx="1219200" cy="762000"/>
          </a:xfrm>
          <a:prstGeom prst="line">
            <a:avLst/>
          </a:prstGeom>
          <a:noFill/>
          <a:ln w="12700">
            <a:solidFill>
              <a:schemeClr val="tx1"/>
            </a:solidFill>
            <a:round/>
            <a:headEnd/>
            <a:tailEnd type="stealth" w="lg" len="lg"/>
          </a:ln>
          <a:effectLst/>
        </p:spPr>
        <p:txBody>
          <a:bodyPr wrap="none" anchor="ctr"/>
          <a:lstStyle/>
          <a:p>
            <a:endParaRPr lang="ru-RU"/>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890" name="Rectangle 2"/>
          <p:cNvSpPr>
            <a:spLocks noGrp="1" noChangeArrowheads="1"/>
          </p:cNvSpPr>
          <p:nvPr>
            <p:ph type="title"/>
          </p:nvPr>
        </p:nvSpPr>
        <p:spPr/>
        <p:txBody>
          <a:bodyPr/>
          <a:lstStyle/>
          <a:p>
            <a:r>
              <a:rPr lang="en-US"/>
              <a:t>Security</a:t>
            </a:r>
            <a:br>
              <a:rPr lang="en-US"/>
            </a:br>
            <a:r>
              <a:rPr lang="en-US" sz="3200"/>
              <a:t>Tools</a:t>
            </a:r>
          </a:p>
        </p:txBody>
      </p:sp>
      <p:sp>
        <p:nvSpPr>
          <p:cNvPr id="1701891" name="Rectangle 3"/>
          <p:cNvSpPr>
            <a:spLocks noGrp="1" noChangeArrowheads="1"/>
          </p:cNvSpPr>
          <p:nvPr>
            <p:ph type="body" idx="1"/>
          </p:nvPr>
        </p:nvSpPr>
        <p:spPr/>
        <p:txBody>
          <a:bodyPr/>
          <a:lstStyle/>
          <a:p>
            <a:pPr>
              <a:lnSpc>
                <a:spcPct val="90000"/>
              </a:lnSpc>
            </a:pPr>
            <a:r>
              <a:rPr lang="de-DE"/>
              <a:t>Code access security tool</a:t>
            </a:r>
          </a:p>
          <a:p>
            <a:pPr lvl="1">
              <a:lnSpc>
                <a:spcPct val="90000"/>
              </a:lnSpc>
            </a:pPr>
            <a:r>
              <a:rPr lang="de-DE">
                <a:latin typeface="Lucida Console" pitchFamily="49" charset="0"/>
              </a:rPr>
              <a:t>caspol.exe</a:t>
            </a:r>
            <a:r>
              <a:rPr lang="de-DE"/>
              <a:t> </a:t>
            </a:r>
          </a:p>
          <a:p>
            <a:pPr>
              <a:lnSpc>
                <a:spcPct val="90000"/>
              </a:lnSpc>
            </a:pPr>
            <a:r>
              <a:rPr lang="de-DE"/>
              <a:t>Managing certificates</a:t>
            </a:r>
          </a:p>
          <a:p>
            <a:pPr lvl="1">
              <a:lnSpc>
                <a:spcPct val="90000"/>
              </a:lnSpc>
            </a:pPr>
            <a:r>
              <a:rPr lang="de-DE">
                <a:latin typeface="Lucida Console" pitchFamily="49" charset="0"/>
              </a:rPr>
              <a:t>cert2spc.exe</a:t>
            </a:r>
            <a:r>
              <a:rPr lang="de-DE"/>
              <a:t>, </a:t>
            </a:r>
            <a:r>
              <a:rPr lang="de-DE">
                <a:latin typeface="Lucida Console" pitchFamily="49" charset="0"/>
              </a:rPr>
              <a:t>certmgr.exe</a:t>
            </a:r>
            <a:r>
              <a:rPr lang="de-DE"/>
              <a:t>, </a:t>
            </a:r>
            <a:r>
              <a:rPr lang="de-DE">
                <a:latin typeface="Lucida Console" pitchFamily="49" charset="0"/>
              </a:rPr>
              <a:t>makecert.exe</a:t>
            </a:r>
            <a:r>
              <a:rPr lang="de-DE"/>
              <a:t>, </a:t>
            </a:r>
            <a:r>
              <a:rPr lang="de-DE">
                <a:latin typeface="Lucida Console" pitchFamily="49" charset="0"/>
              </a:rPr>
              <a:t>chktrust.exe</a:t>
            </a:r>
          </a:p>
          <a:p>
            <a:pPr>
              <a:lnSpc>
                <a:spcPct val="90000"/>
              </a:lnSpc>
            </a:pPr>
            <a:r>
              <a:rPr lang="de-DE"/>
              <a:t>Managing assemblies</a:t>
            </a:r>
          </a:p>
          <a:p>
            <a:pPr lvl="1">
              <a:lnSpc>
                <a:spcPct val="90000"/>
              </a:lnSpc>
            </a:pPr>
            <a:r>
              <a:rPr lang="de-DE"/>
              <a:t>Shared Name utility: </a:t>
            </a:r>
            <a:r>
              <a:rPr lang="de-DE">
                <a:latin typeface="Lucida Console" pitchFamily="49" charset="0"/>
              </a:rPr>
              <a:t>Sn.exe</a:t>
            </a:r>
          </a:p>
          <a:p>
            <a:pPr lvl="1">
              <a:lnSpc>
                <a:spcPct val="90000"/>
              </a:lnSpc>
            </a:pPr>
            <a:r>
              <a:rPr lang="de-DE"/>
              <a:t>Global Assembly Cache utility: </a:t>
            </a:r>
            <a:r>
              <a:rPr lang="de-DE">
                <a:latin typeface="Lucida Console" pitchFamily="49" charset="0"/>
              </a:rPr>
              <a:t>gacutil.exe</a:t>
            </a:r>
            <a:endParaRPr lang="de-DE"/>
          </a:p>
          <a:p>
            <a:pPr>
              <a:lnSpc>
                <a:spcPct val="90000"/>
              </a:lnSpc>
            </a:pPr>
            <a:r>
              <a:rPr lang="de-DE">
                <a:latin typeface="Lucida Console" pitchFamily="49" charset="0"/>
              </a:rPr>
              <a:t>permview.exe</a:t>
            </a:r>
          </a:p>
          <a:p>
            <a:pPr lvl="1">
              <a:lnSpc>
                <a:spcPct val="90000"/>
              </a:lnSpc>
            </a:pPr>
            <a:r>
              <a:rPr lang="de-DE"/>
              <a:t>View permissons requested by an assembly</a:t>
            </a:r>
            <a:endParaRPr lang="en-US"/>
          </a:p>
          <a:p>
            <a:pPr>
              <a:lnSpc>
                <a:spcPct val="90000"/>
              </a:lnSpc>
            </a:pPr>
            <a:endParaRPr lang="en-US"/>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3" name="Рисунок 2" descr="net-framework-3.5-types-and-namespaces-poster.jpg"/>
          <p:cNvPicPr>
            <a:picLocks noChangeAspect="1"/>
          </p:cNvPicPr>
          <p:nvPr/>
        </p:nvPicPr>
        <p:blipFill>
          <a:blip r:embed="rId3" cstate="print">
            <a:clrChange>
              <a:clrFrom>
                <a:srgbClr val="FFFFFF"/>
              </a:clrFrom>
              <a:clrTo>
                <a:srgbClr val="FFFFFF">
                  <a:alpha val="0"/>
                </a:srgbClr>
              </a:clrTo>
            </a:clrChange>
          </a:blip>
          <a:srcRect/>
          <a:stretch>
            <a:fillRect/>
          </a:stretch>
        </p:blipFill>
        <p:spPr>
          <a:xfrm>
            <a:off x="-65152" y="507960"/>
            <a:ext cx="8142399" cy="5741506"/>
          </a:xfrm>
          <a:prstGeom prst="rect">
            <a:avLst/>
          </a:prstGeom>
        </p:spPr>
      </p:pic>
    </p:spTree>
  </p:cSld>
  <p:clrMapOvr>
    <a:masterClrMapping/>
  </p:clrMapOvr>
  <p:transition spd="slow">
    <p:strips dir="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r>
              <a:rPr lang="en-US" smtClean="0"/>
              <a:t>Microsoft Visual Basic .NET</a:t>
            </a:r>
            <a:endParaRPr lang="en-US"/>
          </a:p>
        </p:txBody>
      </p:sp>
      <p:pic>
        <p:nvPicPr>
          <p:cNvPr id="4" name="Рисунок 3" descr="net-framework-3.5-types-and-namespaces-poster.jpg"/>
          <p:cNvPicPr>
            <a:picLocks noChangeAspect="1"/>
          </p:cNvPicPr>
          <p:nvPr/>
        </p:nvPicPr>
        <p:blipFill>
          <a:blip r:embed="rId3" cstate="print">
            <a:clrChange>
              <a:clrFrom>
                <a:srgbClr val="FFFFFF"/>
              </a:clrFrom>
              <a:clrTo>
                <a:srgbClr val="FFFFFF">
                  <a:alpha val="0"/>
                </a:srgbClr>
              </a:clrTo>
            </a:clrChange>
          </a:blip>
          <a:srcRect r="2929" b="2055"/>
          <a:stretch>
            <a:fillRect/>
          </a:stretch>
        </p:blipFill>
        <p:spPr>
          <a:xfrm>
            <a:off x="876312" y="727038"/>
            <a:ext cx="7018371" cy="5507907"/>
          </a:xfrm>
          <a:prstGeom prst="rect">
            <a:avLst/>
          </a:prstGeom>
        </p:spPr>
      </p:pic>
    </p:spTree>
  </p:cSld>
  <p:clrMapOvr>
    <a:masterClrMapping/>
  </p:clrMapOvr>
  <p:transition spd="slow">
    <p:strips dir="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27037"/>
            <a:ext cx="9144000" cy="5575345"/>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20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63551"/>
            <a:ext cx="8619346" cy="5513463"/>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125630" y="146052"/>
            <a:ext cx="6535827" cy="654012"/>
          </a:xfrm>
          <a:prstGeom prst="rect">
            <a:avLst/>
          </a:prstGeom>
        </p:spPr>
        <p:txBody>
          <a:bodyPr>
            <a:normAutofit fontScale="97500"/>
          </a:bodyPr>
          <a:lstStyle/>
          <a:p>
            <a:pPr eaLnBrk="0" hangingPunct="0"/>
            <a:r>
              <a:rPr kumimoji="0" lang="en-US" sz="28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.NET</a:t>
            </a:r>
            <a:r>
              <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 LINQ</a:t>
            </a: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lang="en-US" sz="2800" kern="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a:p>
            <a:pPr eaLnBrk="0" hangingPunct="0"/>
            <a:endParaRPr kumimoji="0" lang="ru-RU"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727038"/>
            <a:ext cx="9126932" cy="5075307"/>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net-framework-3.5-types-and-namespaces-poster.jpg"/>
          <p:cNvPicPr>
            <a:picLocks noChangeAspect="1"/>
          </p:cNvPicPr>
          <p:nvPr/>
        </p:nvPicPr>
        <p:blipFill>
          <a:blip r:embed="rId3" cstate="print">
            <a:clrChange>
              <a:clrFrom>
                <a:srgbClr val="FFFFFF"/>
              </a:clrFrom>
              <a:clrTo>
                <a:srgbClr val="FFFFFF">
                  <a:alpha val="0"/>
                </a:srgbClr>
              </a:clrTo>
            </a:clrChange>
          </a:blip>
          <a:srcRect l="1981" t="2027" r="3720" b="676"/>
          <a:stretch>
            <a:fillRect/>
          </a:stretch>
        </p:blipFill>
        <p:spPr>
          <a:xfrm>
            <a:off x="7875" y="654012"/>
            <a:ext cx="8909172" cy="5390423"/>
          </a:xfrm>
          <a:prstGeom prst="rect">
            <a:avLst/>
          </a:prstGeom>
        </p:spPr>
      </p:pic>
    </p:spTree>
  </p:cSld>
  <p:clrMapOvr>
    <a:masterClrMapping/>
  </p:clrMapOvr>
  <p:transition spd="slow">
    <p:strips dir="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net-framework-3.5-types-and-namespaces-poster.jpg"/>
          <p:cNvPicPr>
            <a:picLocks noChangeAspect="1"/>
          </p:cNvPicPr>
          <p:nvPr/>
        </p:nvPicPr>
        <p:blipFill>
          <a:blip r:embed="rId3" cstate="print">
            <a:clrChange>
              <a:clrFrom>
                <a:srgbClr val="FFFFFF"/>
              </a:clrFrom>
              <a:clrTo>
                <a:srgbClr val="FFFFFF">
                  <a:alpha val="0"/>
                </a:srgbClr>
              </a:clrTo>
            </a:clrChange>
          </a:blip>
          <a:srcRect/>
          <a:stretch>
            <a:fillRect/>
          </a:stretch>
        </p:blipFill>
        <p:spPr>
          <a:xfrm>
            <a:off x="73026" y="507959"/>
            <a:ext cx="8332839" cy="5703843"/>
          </a:xfrm>
          <a:prstGeom prst="rect">
            <a:avLst/>
          </a:prstGeom>
        </p:spPr>
      </p:pic>
    </p:spTree>
  </p:cSld>
  <p:clrMapOvr>
    <a:masterClrMapping/>
  </p:clrMapOvr>
  <p:transition spd="slow">
    <p:strips dir="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net-framework-3.5-types-and-namespaces-poster.jpg"/>
          <p:cNvPicPr>
            <a:picLocks noChangeAspect="1"/>
          </p:cNvPicPr>
          <p:nvPr/>
        </p:nvPicPr>
        <p:blipFill>
          <a:blip r:embed="rId3" cstate="print">
            <a:clrChange>
              <a:clrFrom>
                <a:srgbClr val="FDFDFD"/>
              </a:clrFrom>
              <a:clrTo>
                <a:srgbClr val="FDFDFD">
                  <a:alpha val="0"/>
                </a:srgbClr>
              </a:clrTo>
            </a:clrChange>
          </a:blip>
          <a:srcRect l="1683" t="3821" r="2083" b="1418"/>
          <a:stretch>
            <a:fillRect/>
          </a:stretch>
        </p:blipFill>
        <p:spPr>
          <a:xfrm>
            <a:off x="7875" y="727037"/>
            <a:ext cx="9136125" cy="4700745"/>
          </a:xfrm>
          <a:prstGeom prst="rect">
            <a:avLst/>
          </a:prstGeom>
        </p:spPr>
      </p:pic>
    </p:spTree>
  </p:cSld>
  <p:clrMapOvr>
    <a:masterClrMapping/>
  </p:clrMapOvr>
  <p:transition spd="slow">
    <p:strips dir="ru"/>
  </p:transition>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Шаблон">
  <a:themeElements>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fontScheme name="Шаблон">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rnd" cmpd="sng" algn="ctr">
          <a:solidFill>
            <a:srgbClr val="808080"/>
          </a:solidFill>
          <a:prstDash val="sysDot"/>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ru-RU" sz="36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Шаблон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Шаблон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Шаблон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Шаблон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Шаблон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Шаблон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Шаблон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microsoft-dna">
  <a:themeElements>
    <a:clrScheme name="">
      <a:dk1>
        <a:srgbClr val="000000"/>
      </a:dk1>
      <a:lt1>
        <a:srgbClr val="FFFFFF"/>
      </a:lt1>
      <a:dk2>
        <a:srgbClr val="000000"/>
      </a:dk2>
      <a:lt2>
        <a:srgbClr val="969696"/>
      </a:lt2>
      <a:accent1>
        <a:srgbClr val="C0FEF9"/>
      </a:accent1>
      <a:accent2>
        <a:srgbClr val="A50021"/>
      </a:accent2>
      <a:accent3>
        <a:srgbClr val="FFFFFF"/>
      </a:accent3>
      <a:accent4>
        <a:srgbClr val="000000"/>
      </a:accent4>
      <a:accent5>
        <a:srgbClr val="DCFEFB"/>
      </a:accent5>
      <a:accent6>
        <a:srgbClr val="95001D"/>
      </a:accent6>
      <a:hlink>
        <a:srgbClr val="618FFD"/>
      </a:hlink>
      <a:folHlink>
        <a:srgbClr val="CECECE"/>
      </a:folHlink>
    </a:clrScheme>
    <a:fontScheme name="microsoft-dna">
      <a:majorFont>
        <a:latin typeface="Arial Narrow"/>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sm" len="sm"/>
          <a:tailEnd type="none" w="sm" len="sm"/>
        </a:ln>
        <a:effectLst>
          <a:outerShdw dist="107763"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sm" len="sm"/>
          <a:tailEnd type="none" w="sm" len="sm"/>
        </a:ln>
        <a:effectLst>
          <a:outerShdw dist="107763"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microsoft-dna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dn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microsoft-dna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dna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dna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dna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microsoft-dna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crosoft-dna 8">
        <a:dk1>
          <a:srgbClr val="000000"/>
        </a:dk1>
        <a:lt1>
          <a:srgbClr val="FFFFFF"/>
        </a:lt1>
        <a:dk2>
          <a:srgbClr val="000000"/>
        </a:dk2>
        <a:lt2>
          <a:srgbClr val="969696"/>
        </a:lt2>
        <a:accent1>
          <a:srgbClr val="C0FEF9"/>
        </a:accent1>
        <a:accent2>
          <a:srgbClr val="DC0081"/>
        </a:accent2>
        <a:accent3>
          <a:srgbClr val="FFFFFF"/>
        </a:accent3>
        <a:accent4>
          <a:srgbClr val="000000"/>
        </a:accent4>
        <a:accent5>
          <a:srgbClr val="DC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icrosoft-dna">
  <a:themeElements>
    <a:clrScheme name="">
      <a:dk1>
        <a:srgbClr val="000000"/>
      </a:dk1>
      <a:lt1>
        <a:srgbClr val="FFFFFF"/>
      </a:lt1>
      <a:dk2>
        <a:srgbClr val="000000"/>
      </a:dk2>
      <a:lt2>
        <a:srgbClr val="969696"/>
      </a:lt2>
      <a:accent1>
        <a:srgbClr val="C0FEF9"/>
      </a:accent1>
      <a:accent2>
        <a:srgbClr val="A50021"/>
      </a:accent2>
      <a:accent3>
        <a:srgbClr val="FFFFFF"/>
      </a:accent3>
      <a:accent4>
        <a:srgbClr val="000000"/>
      </a:accent4>
      <a:accent5>
        <a:srgbClr val="DCFEFB"/>
      </a:accent5>
      <a:accent6>
        <a:srgbClr val="95001D"/>
      </a:accent6>
      <a:hlink>
        <a:srgbClr val="618FFD"/>
      </a:hlink>
      <a:folHlink>
        <a:srgbClr val="CECECE"/>
      </a:folHlink>
    </a:clrScheme>
    <a:fontScheme name="microsoft-dna">
      <a:majorFont>
        <a:latin typeface="Arial Narrow"/>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66FF"/>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66FF"/>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icrosoft-dna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dn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microsoft-dna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dna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dna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dna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microsoft-dna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crosoft-dna 8">
        <a:dk1>
          <a:srgbClr val="000000"/>
        </a:dk1>
        <a:lt1>
          <a:srgbClr val="FFFFFF"/>
        </a:lt1>
        <a:dk2>
          <a:srgbClr val="000000"/>
        </a:dk2>
        <a:lt2>
          <a:srgbClr val="969696"/>
        </a:lt2>
        <a:accent1>
          <a:srgbClr val="C0FEF9"/>
        </a:accent1>
        <a:accent2>
          <a:srgbClr val="DC0081"/>
        </a:accent2>
        <a:accent3>
          <a:srgbClr val="FFFFFF"/>
        </a:accent3>
        <a:accent4>
          <a:srgbClr val="000000"/>
        </a:accent4>
        <a:accent5>
          <a:srgbClr val="DC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plate">
  <a:themeElements>
    <a:clrScheme name="">
      <a:dk1>
        <a:srgbClr val="000000"/>
      </a:dk1>
      <a:lt1>
        <a:srgbClr val="FFFFFF"/>
      </a:lt1>
      <a:dk2>
        <a:srgbClr val="2F2C6C"/>
      </a:dk2>
      <a:lt2>
        <a:srgbClr val="FCB72C"/>
      </a:lt2>
      <a:accent1>
        <a:srgbClr val="FFE7B3"/>
      </a:accent1>
      <a:accent2>
        <a:srgbClr val="EF7D3D"/>
      </a:accent2>
      <a:accent3>
        <a:srgbClr val="ADACBA"/>
      </a:accent3>
      <a:accent4>
        <a:srgbClr val="DADADA"/>
      </a:accent4>
      <a:accent5>
        <a:srgbClr val="FFF1D6"/>
      </a:accent5>
      <a:accent6>
        <a:srgbClr val="D97136"/>
      </a:accent6>
      <a:hlink>
        <a:srgbClr val="74C26E"/>
      </a:hlink>
      <a:folHlink>
        <a:srgbClr val="5C8BE8"/>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2"/>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28575" cap="flat" cmpd="sng" algn="ctr">
          <a:solidFill>
            <a:schemeClr val="tx2"/>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TSI_NET">
  <a:themeElements>
    <a:clrScheme name="">
      <a:dk1>
        <a:srgbClr val="003366"/>
      </a:dk1>
      <a:lt1>
        <a:srgbClr val="FFFFFF"/>
      </a:lt1>
      <a:dk2>
        <a:srgbClr val="003366"/>
      </a:dk2>
      <a:lt2>
        <a:srgbClr val="6699FF"/>
      </a:lt2>
      <a:accent1>
        <a:srgbClr val="FFCC66"/>
      </a:accent1>
      <a:accent2>
        <a:srgbClr val="003366"/>
      </a:accent2>
      <a:accent3>
        <a:srgbClr val="FFFFFF"/>
      </a:accent3>
      <a:accent4>
        <a:srgbClr val="002A56"/>
      </a:accent4>
      <a:accent5>
        <a:srgbClr val="FFE2B8"/>
      </a:accent5>
      <a:accent6>
        <a:srgbClr val="002D5C"/>
      </a:accent6>
      <a:hlink>
        <a:srgbClr val="FFCC66"/>
      </a:hlink>
      <a:folHlink>
        <a:srgbClr val="FF9900"/>
      </a:folHlink>
    </a:clrScheme>
    <a:fontScheme name="OTSI_NET">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TSI_NET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OTSI_NET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OTSI_NET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OTSI_NET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Arial"/>
      </a:majorFont>
      <a:minorFont>
        <a:latin typeface="Arial"/>
        <a:ea typeface=""/>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OTSI_NET">
  <a:themeElements>
    <a:clrScheme name="">
      <a:dk1>
        <a:srgbClr val="003366"/>
      </a:dk1>
      <a:lt1>
        <a:srgbClr val="FFFFFF"/>
      </a:lt1>
      <a:dk2>
        <a:srgbClr val="003366"/>
      </a:dk2>
      <a:lt2>
        <a:srgbClr val="6699FF"/>
      </a:lt2>
      <a:accent1>
        <a:srgbClr val="FFCC66"/>
      </a:accent1>
      <a:accent2>
        <a:srgbClr val="003366"/>
      </a:accent2>
      <a:accent3>
        <a:srgbClr val="FFFFFF"/>
      </a:accent3>
      <a:accent4>
        <a:srgbClr val="002A56"/>
      </a:accent4>
      <a:accent5>
        <a:srgbClr val="FFE2B8"/>
      </a:accent5>
      <a:accent6>
        <a:srgbClr val="002D5C"/>
      </a:accent6>
      <a:hlink>
        <a:srgbClr val="FFCC66"/>
      </a:hlink>
      <a:folHlink>
        <a:srgbClr val="FF9900"/>
      </a:folHlink>
    </a:clrScheme>
    <a:fontScheme name="OTSI_NET">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TSI_NET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OTSI_NET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OTSI_NET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OTSI_NET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OTSI_NET">
  <a:themeElements>
    <a:clrScheme name="">
      <a:dk1>
        <a:srgbClr val="003366"/>
      </a:dk1>
      <a:lt1>
        <a:srgbClr val="FFFFFF"/>
      </a:lt1>
      <a:dk2>
        <a:srgbClr val="003366"/>
      </a:dk2>
      <a:lt2>
        <a:srgbClr val="6699FF"/>
      </a:lt2>
      <a:accent1>
        <a:srgbClr val="FFCC66"/>
      </a:accent1>
      <a:accent2>
        <a:srgbClr val="003366"/>
      </a:accent2>
      <a:accent3>
        <a:srgbClr val="FFFFFF"/>
      </a:accent3>
      <a:accent4>
        <a:srgbClr val="002A56"/>
      </a:accent4>
      <a:accent5>
        <a:srgbClr val="FFE2B8"/>
      </a:accent5>
      <a:accent6>
        <a:srgbClr val="002D5C"/>
      </a:accent6>
      <a:hlink>
        <a:srgbClr val="FFCC66"/>
      </a:hlink>
      <a:folHlink>
        <a:srgbClr val="FF9900"/>
      </a:folHlink>
    </a:clrScheme>
    <a:fontScheme name="OTSI_NET">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TSI_NET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OTSI_NET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OTSI_NET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OTSI_NET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1868</TotalTime>
  <Words>3921</Words>
  <Application>Microsoft Office PowerPoint</Application>
  <PresentationFormat>Экран (4:3)</PresentationFormat>
  <Paragraphs>936</Paragraphs>
  <Slides>114</Slides>
  <Notes>114</Notes>
  <HiddenSlides>1</HiddenSlides>
  <MMClips>0</MMClips>
  <ScaleCrop>false</ScaleCrop>
  <HeadingPairs>
    <vt:vector size="6" baseType="variant">
      <vt:variant>
        <vt:lpstr>Использованные шрифты</vt:lpstr>
      </vt:variant>
      <vt:variant>
        <vt:i4>12</vt:i4>
      </vt:variant>
      <vt:variant>
        <vt:lpstr>Тема</vt:lpstr>
      </vt:variant>
      <vt:variant>
        <vt:i4>9</vt:i4>
      </vt:variant>
      <vt:variant>
        <vt:lpstr>Заголовки слайдов</vt:lpstr>
      </vt:variant>
      <vt:variant>
        <vt:i4>114</vt:i4>
      </vt:variant>
    </vt:vector>
  </HeadingPairs>
  <TitlesOfParts>
    <vt:vector size="135" baseType="lpstr">
      <vt:lpstr>Arial</vt:lpstr>
      <vt:lpstr>Arial Black</vt:lpstr>
      <vt:lpstr>Arial Narrow</vt:lpstr>
      <vt:lpstr>Calibri</vt:lpstr>
      <vt:lpstr>Comic Sans MS</vt:lpstr>
      <vt:lpstr>Courier New</vt:lpstr>
      <vt:lpstr>Lucida Console</vt:lpstr>
      <vt:lpstr>Times New Roman</vt:lpstr>
      <vt:lpstr>Trebuchet MS</vt:lpstr>
      <vt:lpstr>Verdana</vt:lpstr>
      <vt:lpstr>Wingdings</vt:lpstr>
      <vt:lpstr>Wingdings 2</vt:lpstr>
      <vt:lpstr>Шаблон</vt:lpstr>
      <vt:lpstr>Opulent</vt:lpstr>
      <vt:lpstr>microsoft-dna</vt:lpstr>
      <vt:lpstr>1_microsoft-dna</vt:lpstr>
      <vt:lpstr>template</vt:lpstr>
      <vt:lpstr>OTSI_NET</vt:lpstr>
      <vt:lpstr>Pixel</vt:lpstr>
      <vt:lpstr>1_OTSI_NET</vt:lpstr>
      <vt:lpstr>2_OTSI_NET</vt:lpstr>
      <vt:lpstr>Презентация PowerPoint</vt:lpstr>
      <vt:lpstr>Презентация PowerPoint</vt:lpstr>
      <vt:lpstr>Looking Back</vt:lpstr>
      <vt:lpstr>Web Services Evolution of the Web</vt:lpstr>
      <vt:lpstr>Web Services </vt:lpstr>
      <vt:lpstr>Презентация PowerPoint</vt:lpstr>
      <vt:lpstr>Презентация PowerPoint</vt:lpstr>
      <vt:lpstr>The .NET Framework Library</vt:lpstr>
      <vt:lpstr>Презентация PowerPoint</vt:lpstr>
      <vt:lpstr>Презентация PowerPoint</vt:lpstr>
      <vt:lpstr>КОМПОНЕНТЫ .net fRAMEWORK</vt:lpstr>
      <vt:lpstr>Презентация PowerPoint</vt:lpstr>
      <vt:lpstr>Solution (Common Language Runtime)   Managed Code in Common Language Runtime</vt:lpstr>
      <vt:lpstr>Common Language Runtime</vt:lpstr>
      <vt:lpstr>Compilation and Execution</vt:lpstr>
      <vt:lpstr>What is the CLR? The .NET Platform</vt:lpstr>
      <vt:lpstr>What Is the CLR? Overview</vt:lpstr>
      <vt:lpstr>What Is the CLR? Goals</vt:lpstr>
      <vt:lpstr>What Is the CLR? Goal: Simpler Development</vt:lpstr>
      <vt:lpstr>What Is the CLR? Goal: Simpler, Safer Deployment</vt:lpstr>
      <vt:lpstr>What Is the CLR? Goal: Scalability</vt:lpstr>
      <vt:lpstr>What Is the CLR? Goal: Rich Web Clients, Safe Hosting</vt:lpstr>
      <vt:lpstr>What Is the CLR? Goal: Converge Programming Models</vt:lpstr>
      <vt:lpstr>What Is the CLR? Goal: Multiple Languages</vt:lpstr>
      <vt:lpstr>Презентация PowerPoint</vt:lpstr>
      <vt:lpstr>Презентация PowerPoint</vt:lpstr>
      <vt:lpstr>Презентация PowerPoint</vt:lpstr>
      <vt:lpstr>Assemblies Overview</vt:lpstr>
      <vt:lpstr>Assemblies Overview</vt:lpstr>
      <vt:lpstr>Assemblies Components of an Assembly</vt:lpstr>
      <vt:lpstr>Assemblies Components of an Assembly</vt:lpstr>
      <vt:lpstr>Презентация PowerPoint</vt:lpstr>
      <vt:lpstr>Assemblies Components of an Assembly</vt:lpstr>
      <vt:lpstr>Assemblies Components of an Assembly</vt:lpstr>
      <vt:lpstr>Assemblies Assembly Generation Tool: al.exe</vt:lpstr>
      <vt:lpstr>Assemblies Manifest</vt:lpstr>
      <vt:lpstr>Assemblies Manifest and Metadata</vt:lpstr>
      <vt:lpstr>Assemblies What’s In the Metadata</vt:lpstr>
      <vt:lpstr>Execution Model Create Assembly</vt:lpstr>
      <vt:lpstr>Assemblies Demo: ILDASM.EXE</vt:lpstr>
      <vt:lpstr>Assemblies Metadata</vt:lpstr>
      <vt:lpstr>Assemblies Metadata: Creation and Use</vt:lpstr>
      <vt:lpstr>Assemblies Compilers Use Metadata</vt:lpstr>
      <vt:lpstr>Assemblies Other Tools Use Metadata</vt:lpstr>
      <vt:lpstr>Assemblies Global Assembly Cache</vt:lpstr>
      <vt:lpstr>Assemblies MSIL</vt:lpstr>
      <vt:lpstr>Презентация PowerPoint</vt:lpstr>
      <vt:lpstr>Assemblies MSIL</vt:lpstr>
      <vt:lpstr>Презентация PowerPoint</vt:lpstr>
      <vt:lpstr>Презентация PowerPoint</vt:lpstr>
      <vt:lpstr>Solution (Microsoft Intermediate Language) Different Languages are Compiled into MSIL</vt:lpstr>
      <vt:lpstr>Assembly </vt:lpstr>
      <vt:lpstr>Metadata </vt:lpstr>
      <vt:lpstr>Manifest example (TimeComponent.dll)</vt:lpstr>
      <vt:lpstr>Versioning </vt:lpstr>
      <vt:lpstr>Interoperability Managed/Unmanaged</vt:lpstr>
      <vt:lpstr>Interoperability Managed/Unmanaged</vt:lpstr>
      <vt:lpstr>Interoperability Managed/Unmanaged</vt:lpstr>
      <vt:lpstr>Interoperability Managed/Unmanaged</vt:lpstr>
      <vt:lpstr>Interoperability P/Invoke</vt:lpstr>
      <vt:lpstr>Interoperability P/Invoke</vt:lpstr>
      <vt:lpstr>Interoperability P/Invoke</vt:lpstr>
      <vt:lpstr>Interoperability P/Invoke</vt:lpstr>
      <vt:lpstr>Interoperability COM Integration</vt:lpstr>
      <vt:lpstr>Interoperability What Is COM?</vt:lpstr>
      <vt:lpstr>Interoperability What Is COM?</vt:lpstr>
      <vt:lpstr>Interoperability COM Integration</vt:lpstr>
      <vt:lpstr>The .NET Framework .NET Framework Classes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Security Design Goals</vt:lpstr>
      <vt:lpstr>Security Code Verification</vt:lpstr>
      <vt:lpstr>Security Code Access Security</vt:lpstr>
      <vt:lpstr>Security Code Access Security</vt:lpstr>
      <vt:lpstr>Security Code Access Security</vt:lpstr>
      <vt:lpstr>Security Code Access Security</vt:lpstr>
      <vt:lpstr>Security Permissions</vt:lpstr>
      <vt:lpstr>Security Policy</vt:lpstr>
      <vt:lpstr>Security Policy</vt:lpstr>
      <vt:lpstr>Security Policy</vt:lpstr>
      <vt:lpstr>Security Tools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Sergius</dc:creator>
  <cp:lastModifiedBy>Lector</cp:lastModifiedBy>
  <cp:revision>237</cp:revision>
  <dcterms:created xsi:type="dcterms:W3CDTF">2008-03-15T14:41:15Z</dcterms:created>
  <dcterms:modified xsi:type="dcterms:W3CDTF">2020-10-22T04:56:46Z</dcterms:modified>
</cp:coreProperties>
</file>